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10C70F63-4E74-4BB1-92BF-000153530E39}" type="datetimeFigureOut">
              <a:rPr lang="el-GR" smtClean="0"/>
              <a:t>22/5/2018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4C10D29-7F69-4D79-8AAA-04EB56C4A234}"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10C70F63-4E74-4BB1-92BF-000153530E39}" type="datetimeFigureOut">
              <a:rPr lang="el-GR" smtClean="0"/>
              <a:t>22/5/2018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4C10D29-7F69-4D79-8AAA-04EB56C4A234}"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10C70F63-4E74-4BB1-92BF-000153530E39}" type="datetimeFigureOut">
              <a:rPr lang="el-GR" smtClean="0"/>
              <a:t>22/5/2018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4C10D29-7F69-4D79-8AAA-04EB56C4A234}"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10C70F63-4E74-4BB1-92BF-000153530E39}" type="datetimeFigureOut">
              <a:rPr lang="el-GR" smtClean="0"/>
              <a:t>22/5/2018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4C10D29-7F69-4D79-8AAA-04EB56C4A234}"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0C70F63-4E74-4BB1-92BF-000153530E39}" type="datetimeFigureOut">
              <a:rPr lang="el-GR" smtClean="0"/>
              <a:t>22/5/2018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4C10D29-7F69-4D79-8AAA-04EB56C4A234}"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10C70F63-4E74-4BB1-92BF-000153530E39}" type="datetimeFigureOut">
              <a:rPr lang="el-GR" smtClean="0"/>
              <a:t>22/5/2018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4C10D29-7F69-4D79-8AAA-04EB56C4A234}"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10C70F63-4E74-4BB1-92BF-000153530E39}" type="datetimeFigureOut">
              <a:rPr lang="el-GR" smtClean="0"/>
              <a:t>22/5/2018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A4C10D29-7F69-4D79-8AAA-04EB56C4A234}"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10C70F63-4E74-4BB1-92BF-000153530E39}" type="datetimeFigureOut">
              <a:rPr lang="el-GR" smtClean="0"/>
              <a:t>22/5/2018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A4C10D29-7F69-4D79-8AAA-04EB56C4A234}"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0C70F63-4E74-4BB1-92BF-000153530E39}" type="datetimeFigureOut">
              <a:rPr lang="el-GR" smtClean="0"/>
              <a:t>22/5/2018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A4C10D29-7F69-4D79-8AAA-04EB56C4A234}"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0C70F63-4E74-4BB1-92BF-000153530E39}" type="datetimeFigureOut">
              <a:rPr lang="el-GR" smtClean="0"/>
              <a:t>22/5/2018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4C10D29-7F69-4D79-8AAA-04EB56C4A234}"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0C70F63-4E74-4BB1-92BF-000153530E39}" type="datetimeFigureOut">
              <a:rPr lang="el-GR" smtClean="0"/>
              <a:t>22/5/2018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4C10D29-7F69-4D79-8AAA-04EB56C4A234}"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C70F63-4E74-4BB1-92BF-000153530E39}" type="datetimeFigureOut">
              <a:rPr lang="el-GR" smtClean="0"/>
              <a:t>22/5/2018</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C10D29-7F69-4D79-8AAA-04EB56C4A234}"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274638"/>
            <a:ext cx="8892480" cy="1143000"/>
          </a:xfrm>
        </p:spPr>
        <p:txBody>
          <a:bodyPr>
            <a:normAutofit fontScale="90000"/>
          </a:bodyPr>
          <a:lstStyle/>
          <a:p>
            <a:r>
              <a:rPr lang="de-DE" b="1" dirty="0" smtClean="0"/>
              <a:t>Zahnpasta: Eine deutsche Entdeckung</a:t>
            </a:r>
            <a:br>
              <a:rPr lang="de-DE" b="1" dirty="0" smtClean="0"/>
            </a:br>
            <a:r>
              <a:rPr lang="el-GR" b="1" dirty="0" smtClean="0"/>
              <a:t>Οδοντόκρεμα: Μια γερμανική εφεύρεση</a:t>
            </a:r>
            <a:endParaRPr lang="el-GR" b="1" dirty="0"/>
          </a:p>
        </p:txBody>
      </p:sp>
      <p:sp>
        <p:nvSpPr>
          <p:cNvPr id="3" name="2 - Θέση περιεχομένου"/>
          <p:cNvSpPr>
            <a:spLocks noGrp="1"/>
          </p:cNvSpPr>
          <p:nvPr>
            <p:ph sz="half" idx="1"/>
          </p:nvPr>
        </p:nvSpPr>
        <p:spPr>
          <a:xfrm>
            <a:off x="457200" y="1600200"/>
            <a:ext cx="4114800" cy="4525963"/>
          </a:xfrm>
        </p:spPr>
        <p:txBody>
          <a:bodyPr>
            <a:normAutofit lnSpcReduction="10000"/>
          </a:bodyPr>
          <a:lstStyle/>
          <a:p>
            <a:pPr marL="0" indent="17463"/>
            <a:r>
              <a:rPr lang="el-GR" dirty="0" smtClean="0"/>
              <a:t>Ποιος εφηύρε την οδοντόκρεμα;</a:t>
            </a:r>
          </a:p>
          <a:p>
            <a:pPr marL="0" indent="17463">
              <a:buNone/>
            </a:pPr>
            <a:r>
              <a:rPr lang="de-DE" dirty="0" smtClean="0"/>
              <a:t>H </a:t>
            </a:r>
            <a:r>
              <a:rPr lang="el-GR" dirty="0" smtClean="0"/>
              <a:t>οδοντόκρεμα είναι εφεύρεση του γερμανού </a:t>
            </a:r>
            <a:r>
              <a:rPr lang="de-DE" dirty="0" smtClean="0"/>
              <a:t>Ottomar </a:t>
            </a:r>
            <a:r>
              <a:rPr lang="de-DE" dirty="0" err="1" smtClean="0"/>
              <a:t>Heinsius</a:t>
            </a:r>
            <a:r>
              <a:rPr lang="de-DE" dirty="0" smtClean="0"/>
              <a:t>  von </a:t>
            </a:r>
            <a:r>
              <a:rPr lang="de-DE" dirty="0" err="1" smtClean="0"/>
              <a:t>Mayenburg</a:t>
            </a:r>
            <a:r>
              <a:rPr lang="el-GR" dirty="0" smtClean="0"/>
              <a:t>. Γεννήθηκε το 1865 στη Γερμανία και πέθανε το 1932. Σπούδασε φαρμακευτική και βοτανική στο Πανεπιστήμιο της Λειψίας. </a:t>
            </a:r>
            <a:endParaRPr lang="el-GR" dirty="0"/>
          </a:p>
        </p:txBody>
      </p:sp>
      <p:sp>
        <p:nvSpPr>
          <p:cNvPr id="4" name="3 - Θέση περιεχομένου"/>
          <p:cNvSpPr>
            <a:spLocks noGrp="1"/>
          </p:cNvSpPr>
          <p:nvPr>
            <p:ph sz="half" idx="2"/>
          </p:nvPr>
        </p:nvSpPr>
        <p:spPr/>
        <p:txBody>
          <a:bodyPr>
            <a:normAutofit lnSpcReduction="10000"/>
          </a:bodyPr>
          <a:lstStyle/>
          <a:p>
            <a:pPr marL="0" indent="17463"/>
            <a:r>
              <a:rPr lang="de-DE" dirty="0" smtClean="0"/>
              <a:t>Wer hat die Zahnpasta erfunden?</a:t>
            </a:r>
          </a:p>
          <a:p>
            <a:pPr marL="0" indent="17463">
              <a:buNone/>
            </a:pPr>
            <a:r>
              <a:rPr lang="de-DE" dirty="0" smtClean="0"/>
              <a:t>Ottomar </a:t>
            </a:r>
            <a:r>
              <a:rPr lang="de-DE" dirty="0" err="1" smtClean="0"/>
              <a:t>Heinsius</a:t>
            </a:r>
            <a:r>
              <a:rPr lang="de-DE" dirty="0" smtClean="0"/>
              <a:t> von </a:t>
            </a:r>
            <a:r>
              <a:rPr lang="de-DE" dirty="0" err="1" smtClean="0"/>
              <a:t>Mayenburg</a:t>
            </a:r>
            <a:r>
              <a:rPr lang="de-DE" dirty="0" smtClean="0"/>
              <a:t>. Er war Chemiker. Er war 1865 in Deutschland</a:t>
            </a:r>
            <a:r>
              <a:rPr lang="el-GR" dirty="0" smtClean="0"/>
              <a:t> </a:t>
            </a:r>
            <a:r>
              <a:rPr lang="de-DE" dirty="0" smtClean="0"/>
              <a:t>geboren und starb im Jahr 1932. </a:t>
            </a:r>
            <a:endParaRPr lang="el-GR" dirty="0"/>
          </a:p>
        </p:txBody>
      </p:sp>
      <p:pic>
        <p:nvPicPr>
          <p:cNvPr id="5" name="4 - Εικόνα" descr="zahnpasta.png"/>
          <p:cNvPicPr>
            <a:picLocks noChangeAspect="1"/>
          </p:cNvPicPr>
          <p:nvPr/>
        </p:nvPicPr>
        <p:blipFill>
          <a:blip r:embed="rId2" cstate="print"/>
          <a:stretch>
            <a:fillRect/>
          </a:stretch>
        </p:blipFill>
        <p:spPr>
          <a:xfrm>
            <a:off x="4932040" y="4437112"/>
            <a:ext cx="3528392" cy="2031107"/>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de-DE" dirty="0" smtClean="0"/>
              <a:t>Die Jeans: eine deutsche Erfindung</a:t>
            </a:r>
            <a:br>
              <a:rPr lang="de-DE" dirty="0" smtClean="0"/>
            </a:br>
            <a:r>
              <a:rPr lang="en-US" dirty="0" smtClean="0"/>
              <a:t>T</a:t>
            </a:r>
            <a:r>
              <a:rPr lang="el-GR" dirty="0" smtClean="0"/>
              <a:t>α </a:t>
            </a:r>
            <a:r>
              <a:rPr lang="de-DE" dirty="0" smtClean="0"/>
              <a:t>Jeans</a:t>
            </a:r>
            <a:r>
              <a:rPr lang="el-GR" dirty="0" smtClean="0"/>
              <a:t>: μια γερμανική εφεύρεση</a:t>
            </a:r>
            <a:endParaRPr lang="el-GR" dirty="0"/>
          </a:p>
        </p:txBody>
      </p:sp>
      <p:sp>
        <p:nvSpPr>
          <p:cNvPr id="3" name="2 - Θέση περιεχομένου"/>
          <p:cNvSpPr>
            <a:spLocks noGrp="1"/>
          </p:cNvSpPr>
          <p:nvPr>
            <p:ph sz="half" idx="1"/>
          </p:nvPr>
        </p:nvSpPr>
        <p:spPr/>
        <p:txBody>
          <a:bodyPr>
            <a:normAutofit/>
          </a:bodyPr>
          <a:lstStyle/>
          <a:p>
            <a:pPr marL="0" indent="17463">
              <a:buNone/>
            </a:pPr>
            <a:r>
              <a:rPr lang="el-GR" sz="2700" dirty="0" smtClean="0"/>
              <a:t>Ποιος έκανε την εφεύρεση;</a:t>
            </a:r>
          </a:p>
          <a:p>
            <a:pPr marL="0" indent="17463">
              <a:buNone/>
            </a:pPr>
            <a:r>
              <a:rPr lang="de-DE" dirty="0" err="1" smtClean="0"/>
              <a:t>To</a:t>
            </a:r>
            <a:r>
              <a:rPr lang="de-DE" dirty="0" smtClean="0"/>
              <a:t> 1853 o </a:t>
            </a:r>
            <a:r>
              <a:rPr lang="el-GR" dirty="0" smtClean="0"/>
              <a:t>γερμανός μετανάστης </a:t>
            </a:r>
            <a:r>
              <a:rPr lang="de-DE" dirty="0" smtClean="0"/>
              <a:t>Levi </a:t>
            </a:r>
            <a:r>
              <a:rPr lang="de-DE" dirty="0" err="1" smtClean="0"/>
              <a:t>Strauss</a:t>
            </a:r>
            <a:r>
              <a:rPr lang="de-DE" dirty="0" smtClean="0"/>
              <a:t> </a:t>
            </a:r>
            <a:r>
              <a:rPr lang="el-GR" dirty="0" smtClean="0"/>
              <a:t>εφηύρε  τα τζιν στις ΗΠΑ.</a:t>
            </a:r>
            <a:endParaRPr lang="de-DE" dirty="0" smtClean="0"/>
          </a:p>
          <a:p>
            <a:pPr marL="0" indent="17463">
              <a:buNone/>
            </a:pPr>
            <a:endParaRPr lang="de-DE" dirty="0" smtClean="0"/>
          </a:p>
          <a:p>
            <a:pPr marL="0" indent="17463">
              <a:buNone/>
            </a:pPr>
            <a:endParaRPr lang="de-DE" dirty="0" smtClean="0"/>
          </a:p>
        </p:txBody>
      </p:sp>
      <p:sp>
        <p:nvSpPr>
          <p:cNvPr id="4" name="3 - Θέση περιεχομένου"/>
          <p:cNvSpPr>
            <a:spLocks noGrp="1"/>
          </p:cNvSpPr>
          <p:nvPr>
            <p:ph sz="half" idx="2"/>
          </p:nvPr>
        </p:nvSpPr>
        <p:spPr>
          <a:xfrm>
            <a:off x="4648200" y="1600200"/>
            <a:ext cx="4244280" cy="4525963"/>
          </a:xfrm>
        </p:spPr>
        <p:txBody>
          <a:bodyPr>
            <a:normAutofit/>
          </a:bodyPr>
          <a:lstStyle/>
          <a:p>
            <a:pPr marL="0" indent="17463">
              <a:buNone/>
            </a:pPr>
            <a:r>
              <a:rPr lang="el-GR" dirty="0" smtClean="0"/>
              <a:t>1853 </a:t>
            </a:r>
            <a:r>
              <a:rPr lang="de-DE" dirty="0" smtClean="0"/>
              <a:t>erfand Levi </a:t>
            </a:r>
            <a:r>
              <a:rPr lang="de-DE" dirty="0" err="1" smtClean="0"/>
              <a:t>Strauss</a:t>
            </a:r>
            <a:r>
              <a:rPr lang="de-DE" dirty="0" smtClean="0"/>
              <a:t>, ein deutscher Migrant in den USA die Jeans</a:t>
            </a:r>
            <a:endParaRPr lang="el-GR" dirty="0"/>
          </a:p>
        </p:txBody>
      </p:sp>
      <p:pic>
        <p:nvPicPr>
          <p:cNvPr id="6" name="5 - Εικόνα" descr="levistrauss.png"/>
          <p:cNvPicPr>
            <a:picLocks noChangeAspect="1"/>
          </p:cNvPicPr>
          <p:nvPr/>
        </p:nvPicPr>
        <p:blipFill>
          <a:blip r:embed="rId2" cstate="print"/>
          <a:stretch>
            <a:fillRect/>
          </a:stretch>
        </p:blipFill>
        <p:spPr>
          <a:xfrm>
            <a:off x="4788024" y="2924944"/>
            <a:ext cx="3096344" cy="3600400"/>
          </a:xfrm>
          <a:prstGeom prst="rect">
            <a:avLst/>
          </a:prstGeom>
        </p:spPr>
      </p:pic>
      <p:pic>
        <p:nvPicPr>
          <p:cNvPr id="7" name="6 - Εικόνα" descr="λεβι.png"/>
          <p:cNvPicPr>
            <a:picLocks noChangeAspect="1"/>
          </p:cNvPicPr>
          <p:nvPr/>
        </p:nvPicPr>
        <p:blipFill>
          <a:blip r:embed="rId3" cstate="print"/>
          <a:stretch>
            <a:fillRect/>
          </a:stretch>
        </p:blipFill>
        <p:spPr>
          <a:xfrm>
            <a:off x="1043608" y="3717032"/>
            <a:ext cx="3312368" cy="2351906"/>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de-DE" dirty="0" smtClean="0"/>
              <a:t>Wie kam es zur Erfindung?</a:t>
            </a:r>
            <a:br>
              <a:rPr lang="de-DE" dirty="0" smtClean="0"/>
            </a:br>
            <a:r>
              <a:rPr lang="el-GR" dirty="0" smtClean="0"/>
              <a:t>Πώς προέκυψε η εφεύρεση;</a:t>
            </a:r>
            <a:endParaRPr lang="el-GR" dirty="0"/>
          </a:p>
        </p:txBody>
      </p:sp>
      <p:sp>
        <p:nvSpPr>
          <p:cNvPr id="3" name="2 - Θέση περιεχομένου"/>
          <p:cNvSpPr>
            <a:spLocks noGrp="1"/>
          </p:cNvSpPr>
          <p:nvPr>
            <p:ph sz="half" idx="1"/>
          </p:nvPr>
        </p:nvSpPr>
        <p:spPr/>
        <p:txBody>
          <a:bodyPr>
            <a:normAutofit/>
          </a:bodyPr>
          <a:lstStyle/>
          <a:p>
            <a:pPr marL="0" indent="17463">
              <a:buNone/>
            </a:pPr>
            <a:r>
              <a:rPr lang="el-GR" sz="2400" dirty="0" smtClean="0"/>
              <a:t>Για τις ανάγκες των εργατών στα ορυχεία της Αμερικής, ο </a:t>
            </a:r>
            <a:r>
              <a:rPr lang="de-DE" sz="2400" dirty="0" smtClean="0"/>
              <a:t>Levi-Strauss </a:t>
            </a:r>
            <a:r>
              <a:rPr lang="el-GR" sz="2400" dirty="0" smtClean="0"/>
              <a:t>σκέφτηκε να χρησιμοποιήσει ανθεκτικό υλικό, αρχικά από τέντα σκηνής, αργότερα το χαρακτηριστικό </a:t>
            </a:r>
            <a:r>
              <a:rPr lang="de-DE" sz="2400" dirty="0" err="1" smtClean="0"/>
              <a:t>blue</a:t>
            </a:r>
            <a:r>
              <a:rPr lang="de-DE" sz="2400" dirty="0" smtClean="0"/>
              <a:t> </a:t>
            </a:r>
            <a:r>
              <a:rPr lang="de-DE" sz="2400" dirty="0" err="1" smtClean="0"/>
              <a:t>denim</a:t>
            </a:r>
            <a:r>
              <a:rPr lang="de-DE" sz="2400" dirty="0" smtClean="0"/>
              <a:t>.</a:t>
            </a:r>
            <a:r>
              <a:rPr lang="en-US" sz="2400" dirty="0" smtClean="0"/>
              <a:t> A</a:t>
            </a:r>
            <a:r>
              <a:rPr lang="el-GR" sz="2400" dirty="0" err="1" smtClean="0"/>
              <a:t>ργότερα</a:t>
            </a:r>
            <a:r>
              <a:rPr lang="el-GR" sz="2400" dirty="0" smtClean="0"/>
              <a:t> προστέθηκαν τα διάσημα χάλκινα κουμπάκια, για να κρατούν το χοντρό ύφασμα.</a:t>
            </a:r>
            <a:endParaRPr lang="el-GR" sz="2400" dirty="0"/>
          </a:p>
        </p:txBody>
      </p:sp>
      <p:sp>
        <p:nvSpPr>
          <p:cNvPr id="4" name="3 - Θέση περιεχομένου"/>
          <p:cNvSpPr>
            <a:spLocks noGrp="1"/>
          </p:cNvSpPr>
          <p:nvPr>
            <p:ph sz="half" idx="2"/>
          </p:nvPr>
        </p:nvSpPr>
        <p:spPr/>
        <p:txBody>
          <a:bodyPr>
            <a:normAutofit/>
          </a:bodyPr>
          <a:lstStyle/>
          <a:p>
            <a:pPr marL="0" indent="17463">
              <a:buNone/>
            </a:pPr>
            <a:r>
              <a:rPr lang="de-DE" sz="2400" dirty="0" smtClean="0"/>
              <a:t>Für den Bedarf der Minenarbeiter brauchte man unverwüstliche Hosen aus Zeltplane. Diese wurde später von dem blauen Baumwollstoff  </a:t>
            </a:r>
            <a:r>
              <a:rPr lang="de-DE" sz="2400" dirty="0" err="1" smtClean="0"/>
              <a:t>Denim</a:t>
            </a:r>
            <a:r>
              <a:rPr lang="de-DE" sz="2400" dirty="0" smtClean="0"/>
              <a:t> ersetzt und mit Kupfernieten versehen.</a:t>
            </a:r>
            <a:endParaRPr lang="el-GR" sz="2400" dirty="0"/>
          </a:p>
        </p:txBody>
      </p:sp>
      <p:pic>
        <p:nvPicPr>
          <p:cNvPr id="5" name="4 - Εικόνα" descr="τζην.jpg"/>
          <p:cNvPicPr>
            <a:picLocks noChangeAspect="1"/>
          </p:cNvPicPr>
          <p:nvPr/>
        </p:nvPicPr>
        <p:blipFill>
          <a:blip r:embed="rId2" cstate="print"/>
          <a:stretch>
            <a:fillRect/>
          </a:stretch>
        </p:blipFill>
        <p:spPr>
          <a:xfrm>
            <a:off x="4932040" y="4149080"/>
            <a:ext cx="3467844" cy="2123306"/>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de-DE" dirty="0" smtClean="0"/>
              <a:t>Warum ist diese Erfindung wichtig?</a:t>
            </a:r>
            <a:br>
              <a:rPr lang="de-DE" dirty="0" smtClean="0"/>
            </a:br>
            <a:r>
              <a:rPr lang="el-GR" dirty="0" smtClean="0"/>
              <a:t>Γιατί είναι σημαντική η εφεύρεση;</a:t>
            </a:r>
            <a:endParaRPr lang="el-GR" dirty="0"/>
          </a:p>
        </p:txBody>
      </p:sp>
      <p:sp>
        <p:nvSpPr>
          <p:cNvPr id="3" name="2 - Θέση περιεχομένου"/>
          <p:cNvSpPr>
            <a:spLocks noGrp="1"/>
          </p:cNvSpPr>
          <p:nvPr>
            <p:ph sz="half" idx="1"/>
          </p:nvPr>
        </p:nvSpPr>
        <p:spPr/>
        <p:txBody>
          <a:bodyPr/>
          <a:lstStyle/>
          <a:p>
            <a:pPr marL="0" indent="0">
              <a:buNone/>
            </a:pPr>
            <a:r>
              <a:rPr lang="el-GR" dirty="0" smtClean="0"/>
              <a:t>Γιατί τα τζιν είναι ανθεκτικά και πρακτικά. Επίσης είναι αυθεντικά και έχουν γίνει κλασικά.</a:t>
            </a:r>
            <a:endParaRPr lang="de-DE" dirty="0" smtClean="0"/>
          </a:p>
          <a:p>
            <a:pPr marL="0" indent="0">
              <a:buNone/>
            </a:pPr>
            <a:endParaRPr lang="el-GR" dirty="0"/>
          </a:p>
        </p:txBody>
      </p:sp>
      <p:sp>
        <p:nvSpPr>
          <p:cNvPr id="4" name="3 - Θέση περιεχομένου"/>
          <p:cNvSpPr>
            <a:spLocks noGrp="1"/>
          </p:cNvSpPr>
          <p:nvPr>
            <p:ph sz="half" idx="2"/>
          </p:nvPr>
        </p:nvSpPr>
        <p:spPr/>
        <p:txBody>
          <a:bodyPr/>
          <a:lstStyle/>
          <a:p>
            <a:pPr marL="0" indent="0">
              <a:buNone/>
            </a:pPr>
            <a:r>
              <a:rPr lang="de-DE" dirty="0" smtClean="0"/>
              <a:t>Die Jeans sind praktisch und gut haltbar. Auch sind sie zu einem Klassiker geworden.</a:t>
            </a:r>
            <a:endParaRPr lang="el-GR" dirty="0"/>
          </a:p>
        </p:txBody>
      </p:sp>
      <p:pic>
        <p:nvPicPr>
          <p:cNvPr id="5" name="4 - Εικόνα" descr="levis-geschichte.jpg"/>
          <p:cNvPicPr>
            <a:picLocks noChangeAspect="1"/>
          </p:cNvPicPr>
          <p:nvPr/>
        </p:nvPicPr>
        <p:blipFill>
          <a:blip r:embed="rId2" cstate="print"/>
          <a:stretch>
            <a:fillRect/>
          </a:stretch>
        </p:blipFill>
        <p:spPr>
          <a:xfrm>
            <a:off x="2411760" y="3429000"/>
            <a:ext cx="4464496" cy="3121149"/>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570186"/>
          </a:xfrm>
        </p:spPr>
        <p:txBody>
          <a:bodyPr>
            <a:normAutofit fontScale="90000"/>
          </a:bodyPr>
          <a:lstStyle/>
          <a:p>
            <a:r>
              <a:rPr lang="de-DE" dirty="0" smtClean="0"/>
              <a:t>Das Levi-Strauss Museum in</a:t>
            </a:r>
            <a:br>
              <a:rPr lang="de-DE" dirty="0" smtClean="0"/>
            </a:br>
            <a:r>
              <a:rPr lang="de-DE" dirty="0" err="1" smtClean="0"/>
              <a:t>Buttenheim</a:t>
            </a:r>
            <a:r>
              <a:rPr lang="de-DE" dirty="0" smtClean="0"/>
              <a:t> (Bayern)</a:t>
            </a:r>
            <a:br>
              <a:rPr lang="de-DE" dirty="0" smtClean="0"/>
            </a:br>
            <a:r>
              <a:rPr lang="de-DE" dirty="0" smtClean="0"/>
              <a:t> </a:t>
            </a:r>
            <a:endParaRPr lang="el-GR" dirty="0"/>
          </a:p>
        </p:txBody>
      </p:sp>
      <p:pic>
        <p:nvPicPr>
          <p:cNvPr id="4" name="3 - Θέση περιεχομένου" descr="Buttenheim strauss museum.jpg"/>
          <p:cNvPicPr>
            <a:picLocks noGrp="1" noChangeAspect="1"/>
          </p:cNvPicPr>
          <p:nvPr>
            <p:ph idx="1"/>
          </p:nvPr>
        </p:nvPicPr>
        <p:blipFill>
          <a:blip r:embed="rId2" cstate="print"/>
          <a:stretch>
            <a:fillRect/>
          </a:stretch>
        </p:blipFill>
        <p:spPr>
          <a:xfrm>
            <a:off x="2843809" y="1844824"/>
            <a:ext cx="3024335" cy="3447107"/>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de-DE" b="1" dirty="0" smtClean="0"/>
              <a:t>Wichtige Entdeckung</a:t>
            </a:r>
            <a:br>
              <a:rPr lang="de-DE" b="1" dirty="0" smtClean="0"/>
            </a:br>
            <a:r>
              <a:rPr lang="el-GR" b="1" dirty="0" smtClean="0"/>
              <a:t>Σημαντική ανακάλυψη</a:t>
            </a:r>
            <a:endParaRPr lang="el-GR" b="1" dirty="0"/>
          </a:p>
        </p:txBody>
      </p:sp>
      <p:sp>
        <p:nvSpPr>
          <p:cNvPr id="3" name="2 - Θέση περιεχομένου"/>
          <p:cNvSpPr>
            <a:spLocks noGrp="1"/>
          </p:cNvSpPr>
          <p:nvPr>
            <p:ph sz="half" idx="1"/>
          </p:nvPr>
        </p:nvSpPr>
        <p:spPr/>
        <p:txBody>
          <a:bodyPr>
            <a:normAutofit lnSpcReduction="10000"/>
          </a:bodyPr>
          <a:lstStyle/>
          <a:p>
            <a:pPr marL="0" indent="17463">
              <a:buNone/>
            </a:pPr>
            <a:r>
              <a:rPr lang="el-GR" dirty="0" smtClean="0"/>
              <a:t>Σ</a:t>
            </a:r>
            <a:r>
              <a:rPr lang="el-GR" sz="2400" dirty="0" smtClean="0"/>
              <a:t>’ έναν κόσμο δεισιδαιμονικό, όπου η κίνηση των πλανητών γίνεται μόνο με την παρέμβαση θεών, ο Κοπέρνικος υποστηρίζει την περιστροφή των πλανητών γύρω από τον άξονά τους και την κίνησή τους γύρω από τον ήλιο.</a:t>
            </a:r>
            <a:endParaRPr lang="el-GR" sz="2400" dirty="0"/>
          </a:p>
        </p:txBody>
      </p:sp>
      <p:sp>
        <p:nvSpPr>
          <p:cNvPr id="4" name="3 - Θέση περιεχομένου"/>
          <p:cNvSpPr>
            <a:spLocks noGrp="1"/>
          </p:cNvSpPr>
          <p:nvPr>
            <p:ph sz="half" idx="2"/>
          </p:nvPr>
        </p:nvSpPr>
        <p:spPr/>
        <p:txBody>
          <a:bodyPr>
            <a:normAutofit lnSpcReduction="10000"/>
          </a:bodyPr>
          <a:lstStyle/>
          <a:p>
            <a:pPr marL="0" indent="17463">
              <a:buNone/>
            </a:pPr>
            <a:r>
              <a:rPr lang="de-DE" dirty="0" smtClean="0"/>
              <a:t>In einer konservativen Gesellschaft, bei der die Bewegung der Planeten dem Gotteswillen zu verdanken ist, beschrieb er das heliozentrische Weltbild des Sonnen-</a:t>
            </a:r>
            <a:r>
              <a:rPr lang="de-DE" dirty="0" err="1" smtClean="0"/>
              <a:t>systems</a:t>
            </a:r>
            <a:r>
              <a:rPr lang="de-DE" dirty="0" smtClean="0"/>
              <a:t>, nach dem sich die Erde um die eigene Achse, wie auch um die Sonne dreht.</a:t>
            </a:r>
            <a:endParaRPr lang="el-GR" dirty="0"/>
          </a:p>
        </p:txBody>
      </p:sp>
      <p:pic>
        <p:nvPicPr>
          <p:cNvPr id="5" name="4 - Εικόνα" descr="γυρίζει.jpg"/>
          <p:cNvPicPr>
            <a:picLocks noChangeAspect="1"/>
          </p:cNvPicPr>
          <p:nvPr/>
        </p:nvPicPr>
        <p:blipFill>
          <a:blip r:embed="rId2" cstate="print"/>
          <a:stretch>
            <a:fillRect/>
          </a:stretch>
        </p:blipFill>
        <p:spPr>
          <a:xfrm>
            <a:off x="1691680" y="4437112"/>
            <a:ext cx="2520280" cy="2081014"/>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686800" cy="1143000"/>
          </a:xfrm>
        </p:spPr>
        <p:txBody>
          <a:bodyPr>
            <a:normAutofit fontScale="90000"/>
          </a:bodyPr>
          <a:lstStyle/>
          <a:p>
            <a:r>
              <a:rPr lang="de-DE" b="1" dirty="0" smtClean="0"/>
              <a:t>Kaffeefilter: eine deutsche Entdeckung</a:t>
            </a:r>
            <a:br>
              <a:rPr lang="de-DE" b="1" dirty="0" smtClean="0"/>
            </a:br>
            <a:r>
              <a:rPr lang="el-GR" sz="4000" b="1" dirty="0" smtClean="0"/>
              <a:t>Φίλτρα του καφέ: μια γερμανική εφεύρεση</a:t>
            </a:r>
            <a:endParaRPr lang="el-GR" sz="4000" b="1" dirty="0"/>
          </a:p>
        </p:txBody>
      </p:sp>
      <p:sp>
        <p:nvSpPr>
          <p:cNvPr id="3" name="2 - Θέση περιεχομένου"/>
          <p:cNvSpPr>
            <a:spLocks noGrp="1"/>
          </p:cNvSpPr>
          <p:nvPr>
            <p:ph sz="half" idx="1"/>
          </p:nvPr>
        </p:nvSpPr>
        <p:spPr>
          <a:xfrm>
            <a:off x="457200" y="1600200"/>
            <a:ext cx="4038600" cy="4853136"/>
          </a:xfrm>
        </p:spPr>
        <p:txBody>
          <a:bodyPr>
            <a:normAutofit fontScale="92500" lnSpcReduction="20000"/>
          </a:bodyPr>
          <a:lstStyle/>
          <a:p>
            <a:pPr marL="0" indent="17463">
              <a:buNone/>
            </a:pPr>
            <a:r>
              <a:rPr lang="el-GR" dirty="0" smtClean="0"/>
              <a:t>Η εφεύρεση έγινε το 1908 από τη </a:t>
            </a:r>
            <a:r>
              <a:rPr lang="de-DE" dirty="0" smtClean="0"/>
              <a:t>Melitta Benz </a:t>
            </a:r>
            <a:r>
              <a:rPr lang="el-GR" dirty="0" smtClean="0"/>
              <a:t>στη Δρέσδη της Γερμανίας. Έφτιαχνε τον καφέ της, τότε που έπρεπε ο αλεσμένος καφές να βράζεται και να περνάει από φίλτρα φτιαγμένα από λινό ύφασμα. Αλλά ο καφές δεν της άρεσε, γιατί της άφηνε μια πικρίλα, κάτι όμως που την έκανε να ψάξει και να βρει τον τρόπο, ώστε να την εξαφανίσει.</a:t>
            </a:r>
            <a:endParaRPr lang="el-GR" dirty="0"/>
          </a:p>
        </p:txBody>
      </p:sp>
      <p:sp>
        <p:nvSpPr>
          <p:cNvPr id="4" name="3 - Θέση περιεχομένου"/>
          <p:cNvSpPr>
            <a:spLocks noGrp="1"/>
          </p:cNvSpPr>
          <p:nvPr>
            <p:ph sz="half" idx="2"/>
          </p:nvPr>
        </p:nvSpPr>
        <p:spPr/>
        <p:txBody>
          <a:bodyPr>
            <a:normAutofit fontScale="92500" lnSpcReduction="20000"/>
          </a:bodyPr>
          <a:lstStyle/>
          <a:p>
            <a:pPr marL="0" indent="17463">
              <a:buNone/>
            </a:pPr>
            <a:r>
              <a:rPr lang="de-DE" dirty="0" smtClean="0"/>
              <a:t>Melitta Benz, die Mutter zweier Söhne aus Dresden, fand den Kaffeesatz beim Genuss ihrer Tasse Kaffee störend; So benutzte sie im Jahr 1908</a:t>
            </a:r>
            <a:r>
              <a:rPr lang="el-GR" dirty="0" smtClean="0"/>
              <a:t> </a:t>
            </a:r>
            <a:r>
              <a:rPr lang="de-DE" dirty="0" smtClean="0"/>
              <a:t>die Löschblätter aus den Schulheften ihrer Kinder als Einlage in einem durchlöcherten Messingtopf, um den Kaffee zu filtern.</a:t>
            </a:r>
          </a:p>
          <a:p>
            <a:pPr marL="0" indent="17463">
              <a:buNone/>
            </a:pPr>
            <a:endParaRPr lang="de-DE" sz="1200" dirty="0" smtClean="0"/>
          </a:p>
          <a:p>
            <a:pPr marL="0" indent="17463">
              <a:buNone/>
            </a:pPr>
            <a:endParaRPr lang="de-DE" sz="1200" dirty="0" smtClean="0"/>
          </a:p>
          <a:p>
            <a:pPr marL="0" indent="17463">
              <a:buNone/>
            </a:pPr>
            <a:endParaRPr lang="de-DE" sz="1200" dirty="0" smtClean="0"/>
          </a:p>
          <a:p>
            <a:pPr marL="0" indent="17463">
              <a:buNone/>
            </a:pPr>
            <a:r>
              <a:rPr lang="de-DE" sz="1700" i="1" dirty="0" smtClean="0"/>
              <a:t>Erster </a:t>
            </a:r>
            <a:r>
              <a:rPr lang="de-DE" sz="1700" i="1" dirty="0" err="1" smtClean="0"/>
              <a:t>Kafeefilter</a:t>
            </a:r>
            <a:endParaRPr lang="el-GR" sz="1700" i="1" dirty="0"/>
          </a:p>
        </p:txBody>
      </p:sp>
      <p:pic>
        <p:nvPicPr>
          <p:cNvPr id="5" name="4 - Εικόνα" descr="120px-Kaffeefilter.jpg"/>
          <p:cNvPicPr>
            <a:picLocks noChangeAspect="1"/>
          </p:cNvPicPr>
          <p:nvPr/>
        </p:nvPicPr>
        <p:blipFill>
          <a:blip r:embed="rId2" cstate="print"/>
          <a:stretch>
            <a:fillRect/>
          </a:stretch>
        </p:blipFill>
        <p:spPr>
          <a:xfrm>
            <a:off x="6372200" y="4941168"/>
            <a:ext cx="2016224" cy="1384168"/>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686800" cy="1143000"/>
          </a:xfrm>
        </p:spPr>
        <p:txBody>
          <a:bodyPr>
            <a:normAutofit fontScale="90000"/>
          </a:bodyPr>
          <a:lstStyle/>
          <a:p>
            <a:r>
              <a:rPr lang="de-DE" b="1" dirty="0" smtClean="0"/>
              <a:t>Kaffeefilter: eine deutsche Entdeckung</a:t>
            </a:r>
            <a:br>
              <a:rPr lang="de-DE" b="1" dirty="0" smtClean="0"/>
            </a:br>
            <a:r>
              <a:rPr lang="el-GR" sz="4000" b="1" dirty="0" smtClean="0"/>
              <a:t>Φίλτρα του καφέ: μια γερμανική εφεύρεση</a:t>
            </a:r>
            <a:endParaRPr lang="el-GR" sz="4000" b="1" dirty="0"/>
          </a:p>
        </p:txBody>
      </p:sp>
      <p:sp>
        <p:nvSpPr>
          <p:cNvPr id="3" name="2 - Θέση περιεχομένου"/>
          <p:cNvSpPr>
            <a:spLocks noGrp="1"/>
          </p:cNvSpPr>
          <p:nvPr>
            <p:ph sz="half" idx="1"/>
          </p:nvPr>
        </p:nvSpPr>
        <p:spPr/>
        <p:txBody>
          <a:bodyPr>
            <a:normAutofit fontScale="92500" lnSpcReduction="10000"/>
          </a:bodyPr>
          <a:lstStyle/>
          <a:p>
            <a:pPr marL="0" indent="17463">
              <a:buNone/>
            </a:pPr>
            <a:r>
              <a:rPr lang="el-GR" dirty="0" smtClean="0"/>
              <a:t>Έκανε πολλές δοκιμές, μέχρι που σκέφτηκε να δοκιμάσει στυπόχαρτο, το </a:t>
            </a:r>
            <a:r>
              <a:rPr lang="el-GR" dirty="0" err="1" smtClean="0"/>
              <a:t>χαρί</a:t>
            </a:r>
            <a:r>
              <a:rPr lang="el-GR" dirty="0" smtClean="0"/>
              <a:t> που στεγνώνουν το μελάνι γραφής και που ακόμα χρησιμοποιείται για διάφορους λεκέδες στα ρούχα. Πήρε λοιπόν, λίγο χαρτί από το σημειωματάριο του γιου της, το έκανε σαν χωνί και πέρασε τον καφέ από μέσα.</a:t>
            </a:r>
            <a:endParaRPr lang="el-GR" dirty="0"/>
          </a:p>
        </p:txBody>
      </p:sp>
      <p:sp>
        <p:nvSpPr>
          <p:cNvPr id="4" name="3 - Θέση περιεχομένου"/>
          <p:cNvSpPr>
            <a:spLocks noGrp="1"/>
          </p:cNvSpPr>
          <p:nvPr>
            <p:ph sz="half" idx="2"/>
          </p:nvPr>
        </p:nvSpPr>
        <p:spPr>
          <a:xfrm>
            <a:off x="4648200" y="1600200"/>
            <a:ext cx="4244280" cy="4525963"/>
          </a:xfrm>
        </p:spPr>
        <p:txBody>
          <a:bodyPr>
            <a:normAutofit fontScale="92500" lnSpcReduction="10000"/>
          </a:bodyPr>
          <a:lstStyle/>
          <a:p>
            <a:pPr marL="0" indent="0">
              <a:buNone/>
            </a:pPr>
            <a:r>
              <a:rPr lang="de-DE" dirty="0" smtClean="0"/>
              <a:t>So entsteht das Grundprinzip des ersten Kaffeefilters. Die Erfindung wird am 8 Juli 1908 patentiert.</a:t>
            </a:r>
            <a:endParaRPr lang="el-GR" dirty="0"/>
          </a:p>
        </p:txBody>
      </p:sp>
      <p:pic>
        <p:nvPicPr>
          <p:cNvPr id="5" name="4 - Εικόνα" descr="μελιτα2.png"/>
          <p:cNvPicPr>
            <a:picLocks noChangeAspect="1"/>
          </p:cNvPicPr>
          <p:nvPr/>
        </p:nvPicPr>
        <p:blipFill>
          <a:blip r:embed="rId2" cstate="print"/>
          <a:stretch>
            <a:fillRect/>
          </a:stretch>
        </p:blipFill>
        <p:spPr>
          <a:xfrm>
            <a:off x="5076056" y="3356992"/>
            <a:ext cx="3456384" cy="2376264"/>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686800" cy="1143000"/>
          </a:xfrm>
        </p:spPr>
        <p:txBody>
          <a:bodyPr>
            <a:normAutofit fontScale="90000"/>
          </a:bodyPr>
          <a:lstStyle/>
          <a:p>
            <a:r>
              <a:rPr lang="de-DE" b="1" dirty="0" smtClean="0"/>
              <a:t>Kaffeefilter: eine deutsche Entdeckung</a:t>
            </a:r>
            <a:br>
              <a:rPr lang="de-DE" b="1" dirty="0" smtClean="0"/>
            </a:br>
            <a:r>
              <a:rPr lang="el-GR" sz="4000" b="1" dirty="0" smtClean="0"/>
              <a:t>Φίλτρα του καφέ: μια γερμανική εφεύρεση</a:t>
            </a:r>
            <a:endParaRPr lang="el-GR" sz="4000" b="1" dirty="0"/>
          </a:p>
        </p:txBody>
      </p:sp>
      <p:sp>
        <p:nvSpPr>
          <p:cNvPr id="3" name="2 - Θέση περιεχομένου"/>
          <p:cNvSpPr>
            <a:spLocks noGrp="1"/>
          </p:cNvSpPr>
          <p:nvPr>
            <p:ph sz="half" idx="1"/>
          </p:nvPr>
        </p:nvSpPr>
        <p:spPr/>
        <p:txBody>
          <a:bodyPr>
            <a:normAutofit fontScale="85000" lnSpcReduction="20000"/>
          </a:bodyPr>
          <a:lstStyle/>
          <a:p>
            <a:pPr marL="0" indent="17463">
              <a:buNone/>
            </a:pPr>
            <a:r>
              <a:rPr lang="el-GR" dirty="0" smtClean="0"/>
              <a:t>Το αποτέλεσμα ήταν τόσο καλό που αμέσως σκέφτηκε ότι αν κατάφερνε να βγάλει την ιδέα της στο εμπόριο, κάτι θα κέρδιζε. Στις 8 Ιουλίου </a:t>
            </a:r>
            <a:r>
              <a:rPr lang="el-GR" dirty="0" err="1" smtClean="0"/>
              <a:t>κατωχύρωσε</a:t>
            </a:r>
            <a:r>
              <a:rPr lang="el-GR" dirty="0" smtClean="0"/>
              <a:t> την πατέντα της και άνοιξε μια μικρή επιχείρηση κατασκευής χάρτινων φίλτρων με τον τίτλο </a:t>
            </a:r>
            <a:r>
              <a:rPr lang="de-DE" dirty="0" smtClean="0"/>
              <a:t>Melitta Benz </a:t>
            </a:r>
            <a:r>
              <a:rPr lang="en-US" dirty="0" smtClean="0"/>
              <a:t>company. H</a:t>
            </a:r>
            <a:r>
              <a:rPr lang="el-GR" dirty="0" smtClean="0"/>
              <a:t> εταιρεία της έχει ακόμα μεγάλο ρόλο στην παγκόσμια αγορά των αναλώσιμων καφέδων και μηχανών.</a:t>
            </a:r>
            <a:endParaRPr lang="el-GR" dirty="0"/>
          </a:p>
        </p:txBody>
      </p:sp>
      <p:sp>
        <p:nvSpPr>
          <p:cNvPr id="4" name="3 - Θέση περιεχομένου"/>
          <p:cNvSpPr>
            <a:spLocks noGrp="1"/>
          </p:cNvSpPr>
          <p:nvPr>
            <p:ph sz="half" idx="2"/>
          </p:nvPr>
        </p:nvSpPr>
        <p:spPr/>
        <p:txBody>
          <a:bodyPr>
            <a:normAutofit fontScale="85000" lnSpcReduction="20000"/>
          </a:bodyPr>
          <a:lstStyle/>
          <a:p>
            <a:pPr marL="0" indent="17463">
              <a:buNone/>
            </a:pPr>
            <a:r>
              <a:rPr lang="de-DE" dirty="0" smtClean="0"/>
              <a:t>Das von Melitta Benz gegründete Unternehmen beschäftigt heute 3800 Menschen und produziert außerdem Kaffee und Kaffeeautomaten. </a:t>
            </a:r>
          </a:p>
          <a:p>
            <a:pPr marL="0" indent="17463">
              <a:buNone/>
            </a:pPr>
            <a:endParaRPr lang="el-GR" dirty="0"/>
          </a:p>
        </p:txBody>
      </p:sp>
      <p:pic>
        <p:nvPicPr>
          <p:cNvPr id="5" name="4 - Εικόνα" descr="μελιτα.png"/>
          <p:cNvPicPr>
            <a:picLocks noChangeAspect="1"/>
          </p:cNvPicPr>
          <p:nvPr/>
        </p:nvPicPr>
        <p:blipFill>
          <a:blip r:embed="rId2" cstate="print"/>
          <a:stretch>
            <a:fillRect/>
          </a:stretch>
        </p:blipFill>
        <p:spPr>
          <a:xfrm>
            <a:off x="4932040" y="3573016"/>
            <a:ext cx="2756148" cy="2232248"/>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692697"/>
            <a:ext cx="7772400" cy="1080119"/>
          </a:xfrm>
        </p:spPr>
        <p:txBody>
          <a:bodyPr>
            <a:normAutofit/>
          </a:bodyPr>
          <a:lstStyle/>
          <a:p>
            <a:r>
              <a:rPr lang="el-GR" sz="2400" b="1" i="1" dirty="0" smtClean="0"/>
              <a:t>Άρθρο από εφημερίδα της εποχής: </a:t>
            </a:r>
            <a:r>
              <a:rPr lang="el-GR" sz="2400" i="1" dirty="0" smtClean="0"/>
              <a:t>Γερμανίδα από τη Δρέσδη γράφει ιστορία στο χώρο του καφέ</a:t>
            </a:r>
            <a:endParaRPr lang="el-GR" sz="2400" i="1" dirty="0"/>
          </a:p>
        </p:txBody>
      </p:sp>
      <p:sp>
        <p:nvSpPr>
          <p:cNvPr id="3" name="2 - Υπότιτλος"/>
          <p:cNvSpPr>
            <a:spLocks noGrp="1"/>
          </p:cNvSpPr>
          <p:nvPr>
            <p:ph type="subTitle" idx="1"/>
          </p:nvPr>
        </p:nvSpPr>
        <p:spPr>
          <a:xfrm>
            <a:off x="1043608" y="2420888"/>
            <a:ext cx="6728792" cy="3217912"/>
          </a:xfrm>
        </p:spPr>
        <p:txBody>
          <a:bodyPr/>
          <a:lstStyle/>
          <a:p>
            <a:endParaRPr lang="el-GR" dirty="0"/>
          </a:p>
        </p:txBody>
      </p:sp>
      <p:pic>
        <p:nvPicPr>
          <p:cNvPr id="4" name="3 - Εικόνα" descr="kaffeegeschichte.jpg"/>
          <p:cNvPicPr>
            <a:picLocks noChangeAspect="1"/>
          </p:cNvPicPr>
          <p:nvPr/>
        </p:nvPicPr>
        <p:blipFill>
          <a:blip r:embed="rId2" cstate="print"/>
          <a:stretch>
            <a:fillRect/>
          </a:stretch>
        </p:blipFill>
        <p:spPr>
          <a:xfrm>
            <a:off x="1403648" y="2571750"/>
            <a:ext cx="5616624" cy="287347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de-DE" b="1" dirty="0" smtClean="0"/>
              <a:t>Wie kam es zur Erfindung?</a:t>
            </a:r>
            <a:br>
              <a:rPr lang="de-DE" b="1" dirty="0" smtClean="0"/>
            </a:br>
            <a:r>
              <a:rPr lang="el-GR" b="1" dirty="0" smtClean="0"/>
              <a:t>Πώς έγινε η εφεύρεση;</a:t>
            </a:r>
            <a:endParaRPr lang="el-GR" b="1" dirty="0"/>
          </a:p>
        </p:txBody>
      </p:sp>
      <p:sp>
        <p:nvSpPr>
          <p:cNvPr id="3" name="2 - Θέση περιεχομένου"/>
          <p:cNvSpPr>
            <a:spLocks noGrp="1"/>
          </p:cNvSpPr>
          <p:nvPr>
            <p:ph sz="half" idx="1"/>
          </p:nvPr>
        </p:nvSpPr>
        <p:spPr/>
        <p:txBody>
          <a:bodyPr/>
          <a:lstStyle/>
          <a:p>
            <a:pPr marL="0" indent="17463">
              <a:buNone/>
            </a:pPr>
            <a:r>
              <a:rPr lang="el-GR" dirty="0" smtClean="0"/>
              <a:t>Ο </a:t>
            </a:r>
            <a:r>
              <a:rPr lang="de-DE" dirty="0" smtClean="0"/>
              <a:t>von </a:t>
            </a:r>
            <a:r>
              <a:rPr lang="de-DE" dirty="0" err="1" smtClean="0"/>
              <a:t>Mayenburg</a:t>
            </a:r>
            <a:r>
              <a:rPr lang="el-GR" dirty="0" smtClean="0"/>
              <a:t> έκανε πειράματα με σκόνη για τα δόντια, στοματικό διάλυμα και αιθέρια έλαια.</a:t>
            </a:r>
            <a:r>
              <a:rPr lang="de-DE" dirty="0" smtClean="0"/>
              <a:t> </a:t>
            </a:r>
            <a:r>
              <a:rPr lang="el-GR" dirty="0" smtClean="0"/>
              <a:t>Στη συνέχεια πρόσθεσε μέντα για καλή γεύση και την τοποθέτησε στα γνωστά μας σωληνάρια.</a:t>
            </a:r>
            <a:endParaRPr lang="el-GR" dirty="0"/>
          </a:p>
        </p:txBody>
      </p:sp>
      <p:sp>
        <p:nvSpPr>
          <p:cNvPr id="4" name="3 - Θέση περιεχομένου"/>
          <p:cNvSpPr>
            <a:spLocks noGrp="1"/>
          </p:cNvSpPr>
          <p:nvPr>
            <p:ph sz="half" idx="2"/>
          </p:nvPr>
        </p:nvSpPr>
        <p:spPr/>
        <p:txBody>
          <a:bodyPr/>
          <a:lstStyle/>
          <a:p>
            <a:pPr indent="17463">
              <a:buNone/>
            </a:pPr>
            <a:r>
              <a:rPr lang="de-DE" dirty="0" smtClean="0"/>
              <a:t>Von </a:t>
            </a:r>
            <a:r>
              <a:rPr lang="de-DE" dirty="0" err="1" smtClean="0"/>
              <a:t>Mayenburg</a:t>
            </a:r>
            <a:r>
              <a:rPr lang="de-DE" dirty="0" smtClean="0"/>
              <a:t> hat mit Zahnpulver, Mundwasser und ätherischen Ölen experimentiert.</a:t>
            </a:r>
            <a:endParaRPr lang="el-GR" dirty="0" smtClean="0"/>
          </a:p>
          <a:p>
            <a:pPr indent="17463">
              <a:buNone/>
            </a:pPr>
            <a:endParaRPr lang="el-GR" dirty="0"/>
          </a:p>
        </p:txBody>
      </p:sp>
      <p:pic>
        <p:nvPicPr>
          <p:cNvPr id="6" name="5 - Εικόνα" descr="οδοντοκρεμα.png"/>
          <p:cNvPicPr>
            <a:picLocks noChangeAspect="1"/>
          </p:cNvPicPr>
          <p:nvPr/>
        </p:nvPicPr>
        <p:blipFill>
          <a:blip r:embed="rId2" cstate="print"/>
          <a:stretch>
            <a:fillRect/>
          </a:stretch>
        </p:blipFill>
        <p:spPr>
          <a:xfrm>
            <a:off x="4932040" y="3861048"/>
            <a:ext cx="3396208" cy="2376264"/>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274638"/>
            <a:ext cx="8686800" cy="1143000"/>
          </a:xfrm>
        </p:spPr>
        <p:txBody>
          <a:bodyPr>
            <a:normAutofit fontScale="90000"/>
          </a:bodyPr>
          <a:lstStyle/>
          <a:p>
            <a:r>
              <a:rPr lang="el-GR" dirty="0" smtClean="0"/>
              <a:t/>
            </a:r>
            <a:br>
              <a:rPr lang="el-GR" dirty="0" smtClean="0"/>
            </a:br>
            <a:r>
              <a:rPr lang="de-DE" dirty="0" smtClean="0"/>
              <a:t>Warum ist diese Erfindung wichtig?</a:t>
            </a:r>
            <a:br>
              <a:rPr lang="de-DE" dirty="0" smtClean="0"/>
            </a:br>
            <a:r>
              <a:rPr lang="el-GR" dirty="0" smtClean="0"/>
              <a:t>Γιατί αυτή η εφεύρεση είναι σημαντική;</a:t>
            </a:r>
            <a:br>
              <a:rPr lang="el-GR" dirty="0" smtClean="0"/>
            </a:br>
            <a:endParaRPr lang="el-GR" dirty="0"/>
          </a:p>
        </p:txBody>
      </p:sp>
      <p:sp>
        <p:nvSpPr>
          <p:cNvPr id="3" name="2 - Θέση περιεχομένου"/>
          <p:cNvSpPr>
            <a:spLocks noGrp="1"/>
          </p:cNvSpPr>
          <p:nvPr>
            <p:ph sz="half" idx="1"/>
          </p:nvPr>
        </p:nvSpPr>
        <p:spPr/>
        <p:txBody>
          <a:bodyPr/>
          <a:lstStyle/>
          <a:p>
            <a:pPr marL="0" indent="17463">
              <a:buNone/>
            </a:pPr>
            <a:r>
              <a:rPr lang="el-GR" dirty="0" smtClean="0"/>
              <a:t>Η εφεύρεση είναι ιδιαίτερα σημαντική γιατί βοηθά να κρατάμε τα δόντια μας σε καλή κατάσταση. Συμβάλλει και στην ομορφιά, και στην υγεία των δοντιών.</a:t>
            </a:r>
            <a:endParaRPr lang="de-DE" dirty="0" smtClean="0"/>
          </a:p>
          <a:p>
            <a:pPr marL="0" indent="17463">
              <a:buNone/>
            </a:pPr>
            <a:endParaRPr lang="de-DE" dirty="0" smtClean="0"/>
          </a:p>
          <a:p>
            <a:pPr marL="0" indent="17463">
              <a:buNone/>
            </a:pPr>
            <a:endParaRPr lang="de-DE" dirty="0" smtClean="0"/>
          </a:p>
          <a:p>
            <a:pPr marL="0" indent="17463">
              <a:buNone/>
            </a:pPr>
            <a:r>
              <a:rPr lang="el-GR" sz="1600" i="1" dirty="0" smtClean="0"/>
              <a:t>Διαφήμιση της εποχής για την οδοντόκρεμα</a:t>
            </a:r>
            <a:endParaRPr lang="el-GR" sz="1600" i="1" dirty="0"/>
          </a:p>
        </p:txBody>
      </p:sp>
      <p:sp>
        <p:nvSpPr>
          <p:cNvPr id="4" name="3 - Θέση περιεχομένου"/>
          <p:cNvSpPr>
            <a:spLocks noGrp="1"/>
          </p:cNvSpPr>
          <p:nvPr>
            <p:ph sz="half" idx="2"/>
          </p:nvPr>
        </p:nvSpPr>
        <p:spPr/>
        <p:txBody>
          <a:bodyPr/>
          <a:lstStyle/>
          <a:p>
            <a:pPr marL="0" indent="17463">
              <a:buNone/>
            </a:pPr>
            <a:r>
              <a:rPr lang="de-DE" dirty="0" smtClean="0"/>
              <a:t>Diese Erfindung  hilft uns, schöne und gesunde Zähne zu haben.</a:t>
            </a:r>
          </a:p>
          <a:p>
            <a:pPr marL="0" indent="17463">
              <a:buNone/>
            </a:pPr>
            <a:endParaRPr lang="el-GR" dirty="0"/>
          </a:p>
        </p:txBody>
      </p:sp>
      <p:pic>
        <p:nvPicPr>
          <p:cNvPr id="5" name="4 - Εικόνα" descr="διαφημιση.png"/>
          <p:cNvPicPr>
            <a:picLocks noChangeAspect="1"/>
          </p:cNvPicPr>
          <p:nvPr/>
        </p:nvPicPr>
        <p:blipFill>
          <a:blip r:embed="rId2" cstate="print"/>
          <a:stretch>
            <a:fillRect/>
          </a:stretch>
        </p:blipFill>
        <p:spPr>
          <a:xfrm>
            <a:off x="4644008" y="3068960"/>
            <a:ext cx="4104456" cy="3216002"/>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de-DE" dirty="0" smtClean="0"/>
              <a:t>Ein  </a:t>
            </a:r>
            <a:r>
              <a:rPr lang="el-GR" dirty="0" smtClean="0"/>
              <a:t>Β</a:t>
            </a:r>
            <a:r>
              <a:rPr lang="de-DE" dirty="0" err="1" smtClean="0"/>
              <a:t>ild</a:t>
            </a:r>
            <a:r>
              <a:rPr lang="de-DE" dirty="0" smtClean="0"/>
              <a:t> des Erfinders</a:t>
            </a:r>
            <a:br>
              <a:rPr lang="de-DE" dirty="0" smtClean="0"/>
            </a:br>
            <a:r>
              <a:rPr lang="en-US" dirty="0" smtClean="0"/>
              <a:t>M</a:t>
            </a:r>
            <a:r>
              <a:rPr lang="el-GR" dirty="0" smtClean="0"/>
              <a:t>ια εικόνα του εφευρέτη</a:t>
            </a:r>
            <a:endParaRPr lang="el-GR" dirty="0"/>
          </a:p>
        </p:txBody>
      </p:sp>
      <p:pic>
        <p:nvPicPr>
          <p:cNvPr id="4" name="3 - Θέση περιεχομένου" descr="μαγενμπουργκ.png"/>
          <p:cNvPicPr>
            <a:picLocks noGrp="1" noChangeAspect="1"/>
          </p:cNvPicPr>
          <p:nvPr>
            <p:ph idx="1"/>
          </p:nvPr>
        </p:nvPicPr>
        <p:blipFill>
          <a:blip r:embed="rId2" cstate="print"/>
          <a:stretch>
            <a:fillRect/>
          </a:stretch>
        </p:blipFill>
        <p:spPr>
          <a:xfrm>
            <a:off x="2267744" y="2060848"/>
            <a:ext cx="4968552" cy="3312368"/>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de-DE" dirty="0" smtClean="0"/>
              <a:t>Die MP3: eine deutsche Erfindung</a:t>
            </a:r>
            <a:br>
              <a:rPr lang="de-DE" dirty="0" smtClean="0"/>
            </a:br>
            <a:r>
              <a:rPr lang="el-GR" dirty="0" smtClean="0"/>
              <a:t>Το </a:t>
            </a:r>
            <a:r>
              <a:rPr lang="de-DE" dirty="0" smtClean="0"/>
              <a:t>MP3</a:t>
            </a:r>
            <a:r>
              <a:rPr lang="el-GR" dirty="0" smtClean="0"/>
              <a:t>: μια γερμανική εφεύρεση</a:t>
            </a:r>
            <a:endParaRPr lang="el-GR" dirty="0"/>
          </a:p>
        </p:txBody>
      </p:sp>
      <p:sp>
        <p:nvSpPr>
          <p:cNvPr id="3" name="2 - Θέση περιεχομένου"/>
          <p:cNvSpPr>
            <a:spLocks noGrp="1"/>
          </p:cNvSpPr>
          <p:nvPr>
            <p:ph sz="half" idx="1"/>
          </p:nvPr>
        </p:nvSpPr>
        <p:spPr/>
        <p:txBody>
          <a:bodyPr>
            <a:normAutofit/>
          </a:bodyPr>
          <a:lstStyle/>
          <a:p>
            <a:pPr marL="0" indent="17463">
              <a:buNone/>
            </a:pPr>
            <a:r>
              <a:rPr lang="el-GR" sz="2700" dirty="0" smtClean="0"/>
              <a:t>Ποιος έκανε την εφεύρεση;</a:t>
            </a:r>
          </a:p>
          <a:p>
            <a:pPr marL="0" indent="17463">
              <a:buNone/>
            </a:pPr>
            <a:r>
              <a:rPr lang="el-GR" dirty="0" smtClean="0"/>
              <a:t>Το 1987 έγινε η εφεύρεση από ερευνητές του </a:t>
            </a:r>
            <a:r>
              <a:rPr lang="de-DE" dirty="0" smtClean="0"/>
              <a:t>Frauenhofer-Institut </a:t>
            </a:r>
            <a:r>
              <a:rPr lang="el-GR" dirty="0" smtClean="0"/>
              <a:t>στο Πανεπιστήμιο του </a:t>
            </a:r>
            <a:r>
              <a:rPr lang="de-DE" dirty="0" smtClean="0"/>
              <a:t>Erlangen</a:t>
            </a:r>
            <a:r>
              <a:rPr lang="en-US" dirty="0" smtClean="0"/>
              <a:t> </a:t>
            </a:r>
            <a:r>
              <a:rPr lang="el-GR" dirty="0" smtClean="0"/>
              <a:t>και της Νυρεμβέργης.</a:t>
            </a:r>
            <a:endParaRPr lang="de-DE" dirty="0" smtClean="0"/>
          </a:p>
          <a:p>
            <a:pPr marL="0" indent="17463">
              <a:buNone/>
            </a:pPr>
            <a:endParaRPr lang="de-DE" dirty="0" smtClean="0"/>
          </a:p>
          <a:p>
            <a:pPr marL="0" indent="17463">
              <a:buNone/>
            </a:pPr>
            <a:r>
              <a:rPr lang="de-DE" sz="1600" i="1" dirty="0" smtClean="0"/>
              <a:t>MP3-Erfinder Karlheinz Brandenburg</a:t>
            </a:r>
          </a:p>
        </p:txBody>
      </p:sp>
      <p:sp>
        <p:nvSpPr>
          <p:cNvPr id="4" name="3 - Θέση περιεχομένου"/>
          <p:cNvSpPr>
            <a:spLocks noGrp="1"/>
          </p:cNvSpPr>
          <p:nvPr>
            <p:ph sz="half" idx="2"/>
          </p:nvPr>
        </p:nvSpPr>
        <p:spPr>
          <a:xfrm>
            <a:off x="4648200" y="1600200"/>
            <a:ext cx="4244280" cy="4525963"/>
          </a:xfrm>
        </p:spPr>
        <p:txBody>
          <a:bodyPr>
            <a:normAutofit/>
          </a:bodyPr>
          <a:lstStyle/>
          <a:p>
            <a:pPr marL="0" indent="17463">
              <a:buNone/>
            </a:pPr>
            <a:r>
              <a:rPr lang="de-DE" dirty="0" smtClean="0"/>
              <a:t>Die MP3 wurde im Jahr 1987 von Wissenschaftlern</a:t>
            </a:r>
          </a:p>
          <a:p>
            <a:pPr marL="0" indent="17463">
              <a:buNone/>
            </a:pPr>
            <a:r>
              <a:rPr lang="de-DE" dirty="0" smtClean="0"/>
              <a:t>des Frauenhofer-Institutes an der Universität Erlangen-Nürnberg  erfunden.</a:t>
            </a:r>
          </a:p>
          <a:p>
            <a:pPr marL="0" indent="17463">
              <a:buNone/>
            </a:pPr>
            <a:endParaRPr lang="el-GR" dirty="0"/>
          </a:p>
        </p:txBody>
      </p:sp>
      <p:pic>
        <p:nvPicPr>
          <p:cNvPr id="5" name="4 - Εικόνα" descr="μπ3.png"/>
          <p:cNvPicPr>
            <a:picLocks noChangeAspect="1"/>
          </p:cNvPicPr>
          <p:nvPr/>
        </p:nvPicPr>
        <p:blipFill>
          <a:blip r:embed="rId2" cstate="print"/>
          <a:stretch>
            <a:fillRect/>
          </a:stretch>
        </p:blipFill>
        <p:spPr>
          <a:xfrm>
            <a:off x="4716016" y="4005064"/>
            <a:ext cx="3928095" cy="2232248"/>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de-DE" dirty="0" smtClean="0"/>
              <a:t>Wie kam es zur Erfindung?</a:t>
            </a:r>
            <a:br>
              <a:rPr lang="de-DE" dirty="0" smtClean="0"/>
            </a:br>
            <a:r>
              <a:rPr lang="el-GR" dirty="0" smtClean="0"/>
              <a:t>Πώς έγινε η εφεύρεση;</a:t>
            </a:r>
            <a:endParaRPr lang="el-GR" dirty="0"/>
          </a:p>
        </p:txBody>
      </p:sp>
      <p:sp>
        <p:nvSpPr>
          <p:cNvPr id="3" name="2 - Θέση περιεχομένου"/>
          <p:cNvSpPr>
            <a:spLocks noGrp="1"/>
          </p:cNvSpPr>
          <p:nvPr>
            <p:ph sz="half" idx="1"/>
          </p:nvPr>
        </p:nvSpPr>
        <p:spPr>
          <a:xfrm>
            <a:off x="395536" y="1600200"/>
            <a:ext cx="4100264" cy="4525963"/>
          </a:xfrm>
        </p:spPr>
        <p:txBody>
          <a:bodyPr/>
          <a:lstStyle/>
          <a:p>
            <a:pPr marL="0" indent="17463">
              <a:buNone/>
            </a:pPr>
            <a:r>
              <a:rPr lang="de-DE" dirty="0" smtClean="0"/>
              <a:t>Anfangs wollten die Wissenschaftler die Qualität der Telefonie verbessern- dann kam man auf die Idee, dieses Format auch für die Musik-Branche zu benutzen.</a:t>
            </a:r>
            <a:endParaRPr lang="el-GR" dirty="0" smtClean="0"/>
          </a:p>
          <a:p>
            <a:pPr marL="0" indent="17463">
              <a:buNone/>
            </a:pPr>
            <a:endParaRPr lang="el-GR" dirty="0" smtClean="0"/>
          </a:p>
          <a:p>
            <a:pPr marL="0" indent="17463">
              <a:buNone/>
            </a:pPr>
            <a:r>
              <a:rPr lang="el-GR" sz="1600" i="1" dirty="0" smtClean="0"/>
              <a:t>Όπως φαίνεται κι από το γραμματόσημο, οι Γερμανοί εκτός από το </a:t>
            </a:r>
            <a:r>
              <a:rPr lang="de-DE" sz="1600" i="1" dirty="0" smtClean="0"/>
              <a:t>Mp3 </a:t>
            </a:r>
            <a:r>
              <a:rPr lang="el-GR" sz="1600" i="1" dirty="0" smtClean="0"/>
              <a:t>εφηύραν και το γραμμόφωνο και το </a:t>
            </a:r>
            <a:r>
              <a:rPr lang="de-DE" sz="1600" i="1" dirty="0" smtClean="0"/>
              <a:t> </a:t>
            </a:r>
            <a:r>
              <a:rPr lang="el-GR" sz="1600" i="1" dirty="0" err="1" smtClean="0"/>
              <a:t>πικ</a:t>
            </a:r>
            <a:r>
              <a:rPr lang="el-GR" sz="1600" i="1" dirty="0" smtClean="0"/>
              <a:t> απ.</a:t>
            </a:r>
            <a:endParaRPr lang="el-GR" sz="1600" i="1" dirty="0"/>
          </a:p>
        </p:txBody>
      </p:sp>
      <p:sp>
        <p:nvSpPr>
          <p:cNvPr id="4" name="3 - Θέση περιεχομένου"/>
          <p:cNvSpPr>
            <a:spLocks noGrp="1"/>
          </p:cNvSpPr>
          <p:nvPr>
            <p:ph sz="half" idx="2"/>
          </p:nvPr>
        </p:nvSpPr>
        <p:spPr/>
        <p:txBody>
          <a:bodyPr/>
          <a:lstStyle/>
          <a:p>
            <a:pPr marL="0" indent="17463">
              <a:buNone/>
            </a:pPr>
            <a:r>
              <a:rPr lang="el-GR" dirty="0" smtClean="0"/>
              <a:t>Αρχικός στόχος ήταν η βελτίωση της ποιότητας των υπηρεσιών τηλεφωνίας. Στη συνέχεια χρησιμοποιήθηκε στον τομέα της μουσικής.</a:t>
            </a:r>
          </a:p>
          <a:p>
            <a:pPr marL="0" indent="17463">
              <a:buNone/>
            </a:pPr>
            <a:endParaRPr lang="el-GR" dirty="0"/>
          </a:p>
        </p:txBody>
      </p:sp>
      <p:pic>
        <p:nvPicPr>
          <p:cNvPr id="5" name="4 - Εικόνα" descr="γραμματοσ.jpg"/>
          <p:cNvPicPr>
            <a:picLocks noChangeAspect="1"/>
          </p:cNvPicPr>
          <p:nvPr/>
        </p:nvPicPr>
        <p:blipFill>
          <a:blip r:embed="rId2" cstate="print"/>
          <a:stretch>
            <a:fillRect/>
          </a:stretch>
        </p:blipFill>
        <p:spPr>
          <a:xfrm>
            <a:off x="4572000" y="4437112"/>
            <a:ext cx="3535288" cy="2016224"/>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de-DE" dirty="0" smtClean="0"/>
              <a:t>Warum ist die Erfindung wichtig?</a:t>
            </a:r>
            <a:br>
              <a:rPr lang="de-DE" dirty="0" smtClean="0"/>
            </a:br>
            <a:r>
              <a:rPr lang="el-GR" dirty="0" smtClean="0"/>
              <a:t>Γιατί είναι σημαντική η ανακάλυψη;</a:t>
            </a:r>
            <a:endParaRPr lang="el-GR" dirty="0"/>
          </a:p>
        </p:txBody>
      </p:sp>
      <p:sp>
        <p:nvSpPr>
          <p:cNvPr id="3" name="2 - Θέση περιεχομένου"/>
          <p:cNvSpPr>
            <a:spLocks noGrp="1"/>
          </p:cNvSpPr>
          <p:nvPr>
            <p:ph sz="half" idx="1"/>
          </p:nvPr>
        </p:nvSpPr>
        <p:spPr/>
        <p:txBody>
          <a:bodyPr>
            <a:normAutofit/>
          </a:bodyPr>
          <a:lstStyle/>
          <a:p>
            <a:pPr marL="0" indent="0">
              <a:buNone/>
            </a:pPr>
            <a:r>
              <a:rPr lang="de-DE" sz="2400" dirty="0" smtClean="0"/>
              <a:t>Die Datenmenge verkleinert sich auf 1/12 der ursprünglichen Größe. d.h. bei der MP3 braucht man weniger Platz als bei den vorherigen Erfindungen.</a:t>
            </a:r>
            <a:endParaRPr lang="el-GR" sz="2400" dirty="0"/>
          </a:p>
        </p:txBody>
      </p:sp>
      <p:sp>
        <p:nvSpPr>
          <p:cNvPr id="4" name="3 - Θέση περιεχομένου"/>
          <p:cNvSpPr>
            <a:spLocks noGrp="1"/>
          </p:cNvSpPr>
          <p:nvPr>
            <p:ph sz="half" idx="2"/>
          </p:nvPr>
        </p:nvSpPr>
        <p:spPr/>
        <p:txBody>
          <a:bodyPr>
            <a:normAutofit/>
          </a:bodyPr>
          <a:lstStyle/>
          <a:p>
            <a:pPr marL="0" indent="17463">
              <a:buNone/>
            </a:pPr>
            <a:r>
              <a:rPr lang="el-GR" sz="2400" dirty="0" smtClean="0"/>
              <a:t>Είναι σημαντική, γιατί με το συγκεκριμένο </a:t>
            </a:r>
            <a:r>
              <a:rPr lang="de-DE" sz="2400" dirty="0" err="1" smtClean="0"/>
              <a:t>format</a:t>
            </a:r>
            <a:r>
              <a:rPr lang="en-US" sz="2400" dirty="0" smtClean="0"/>
              <a:t> </a:t>
            </a:r>
            <a:r>
              <a:rPr lang="el-GR" sz="2400" dirty="0" smtClean="0"/>
              <a:t>μειώνεται η χωρητικότητα των στοιχείων που αποθηκεύονται στο 1/12 του αρχικού μεγέθους. Έτσι αποθηκεύονται πολλά δεδομένα σε λίγο χώρο.</a:t>
            </a:r>
            <a:endParaRPr lang="el-GR" sz="2400" dirty="0"/>
          </a:p>
        </p:txBody>
      </p:sp>
      <p:pic>
        <p:nvPicPr>
          <p:cNvPr id="5" name="4 - Εικόνα" descr="mp3.png"/>
          <p:cNvPicPr>
            <a:picLocks noChangeAspect="1"/>
          </p:cNvPicPr>
          <p:nvPr/>
        </p:nvPicPr>
        <p:blipFill>
          <a:blip r:embed="rId2" cstate="print"/>
          <a:stretch>
            <a:fillRect/>
          </a:stretch>
        </p:blipFill>
        <p:spPr>
          <a:xfrm>
            <a:off x="827584" y="3933056"/>
            <a:ext cx="3816424" cy="2575173"/>
          </a:xfrm>
          <a:prstGeom prst="rect">
            <a:avLst/>
          </a:prstGeom>
        </p:spPr>
      </p:pic>
      <p:pic>
        <p:nvPicPr>
          <p:cNvPr id="6" name="5 - Εικόνα" descr="ανγκρυ.jpg"/>
          <p:cNvPicPr>
            <a:picLocks noChangeAspect="1"/>
          </p:cNvPicPr>
          <p:nvPr/>
        </p:nvPicPr>
        <p:blipFill>
          <a:blip r:embed="rId3" cstate="print"/>
          <a:stretch>
            <a:fillRect/>
          </a:stretch>
        </p:blipFill>
        <p:spPr>
          <a:xfrm>
            <a:off x="4932040" y="4221088"/>
            <a:ext cx="3607296" cy="216024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de-DE" dirty="0" smtClean="0"/>
              <a:t>Kurze Beschreibung der Erfindung</a:t>
            </a:r>
            <a:br>
              <a:rPr lang="de-DE" dirty="0" smtClean="0"/>
            </a:br>
            <a:r>
              <a:rPr lang="el-GR" dirty="0" smtClean="0"/>
              <a:t>Σύντομη περιγραφή της εφεύρεσης</a:t>
            </a:r>
            <a:endParaRPr lang="el-GR" dirty="0"/>
          </a:p>
        </p:txBody>
      </p:sp>
      <p:sp>
        <p:nvSpPr>
          <p:cNvPr id="3" name="2 - Θέση περιεχομένου"/>
          <p:cNvSpPr>
            <a:spLocks noGrp="1"/>
          </p:cNvSpPr>
          <p:nvPr>
            <p:ph sz="half" idx="1"/>
          </p:nvPr>
        </p:nvSpPr>
        <p:spPr/>
        <p:txBody>
          <a:bodyPr>
            <a:normAutofit lnSpcReduction="10000"/>
          </a:bodyPr>
          <a:lstStyle/>
          <a:p>
            <a:pPr marL="0" indent="17463">
              <a:buNone/>
            </a:pPr>
            <a:r>
              <a:rPr lang="de-DE" dirty="0" smtClean="0"/>
              <a:t>Die MP3 ist klein, mit einem kleinen Bildschirm und Knöpfen. Man findet MP3 –Geräte in verschiedenen Formen und Größen, früher mit dem klassischen Kabelanschluss, neuerdings </a:t>
            </a:r>
          </a:p>
          <a:p>
            <a:pPr marL="0" indent="17463">
              <a:buNone/>
            </a:pPr>
            <a:r>
              <a:rPr lang="de-DE" dirty="0" smtClean="0"/>
              <a:t>mit USB.</a:t>
            </a:r>
            <a:endParaRPr lang="el-GR" dirty="0"/>
          </a:p>
        </p:txBody>
      </p:sp>
      <p:sp>
        <p:nvSpPr>
          <p:cNvPr id="4" name="3 - Θέση περιεχομένου"/>
          <p:cNvSpPr>
            <a:spLocks noGrp="1"/>
          </p:cNvSpPr>
          <p:nvPr>
            <p:ph sz="half" idx="2"/>
          </p:nvPr>
        </p:nvSpPr>
        <p:spPr/>
        <p:txBody>
          <a:bodyPr>
            <a:normAutofit lnSpcReduction="10000"/>
          </a:bodyPr>
          <a:lstStyle/>
          <a:p>
            <a:pPr marL="0" indent="17463">
              <a:buNone/>
            </a:pPr>
            <a:r>
              <a:rPr lang="el-GR" dirty="0" smtClean="0"/>
              <a:t>Συνήθως είναι μικρό ορθογώνιο με λίγα κουμπιά, μπορεί όμως να έχει διάφορα μεγέθη και  σχήματα. Ακόμα έχει άλλοτε μεγάλη, κι άλλοτε μικρή οθόνη. Τα σημερινά </a:t>
            </a:r>
            <a:r>
              <a:rPr lang="de-DE" dirty="0" smtClean="0"/>
              <a:t>MP3 </a:t>
            </a:r>
            <a:r>
              <a:rPr lang="el-GR" dirty="0" smtClean="0"/>
              <a:t>τα συναντάμε συνήθως με τη μορφή </a:t>
            </a:r>
            <a:r>
              <a:rPr lang="de-DE" dirty="0" smtClean="0"/>
              <a:t>USB </a:t>
            </a:r>
            <a:r>
              <a:rPr lang="en-US" dirty="0" smtClean="0"/>
              <a:t>stick, </a:t>
            </a:r>
            <a:r>
              <a:rPr lang="el-GR" dirty="0" smtClean="0"/>
              <a:t>τα παλιότερα είχαν καλώδιο.</a:t>
            </a:r>
            <a:endParaRPr lang="el-GR" dirty="0"/>
          </a:p>
        </p:txBody>
      </p:sp>
      <p:pic>
        <p:nvPicPr>
          <p:cNvPr id="5" name="4 - Εικόνα" descr="κιττυ.jpg"/>
          <p:cNvPicPr>
            <a:picLocks noChangeAspect="1"/>
          </p:cNvPicPr>
          <p:nvPr/>
        </p:nvPicPr>
        <p:blipFill>
          <a:blip r:embed="rId2" cstate="print"/>
          <a:stretch>
            <a:fillRect/>
          </a:stretch>
        </p:blipFill>
        <p:spPr>
          <a:xfrm>
            <a:off x="2195736" y="4653136"/>
            <a:ext cx="2520280" cy="1916832"/>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de-DE" dirty="0" smtClean="0"/>
              <a:t>Ein paar Ideen</a:t>
            </a:r>
            <a:br>
              <a:rPr lang="de-DE" dirty="0" smtClean="0"/>
            </a:br>
            <a:r>
              <a:rPr lang="el-GR" dirty="0" smtClean="0"/>
              <a:t>Μερικές ιδέες</a:t>
            </a:r>
            <a:endParaRPr lang="el-GR" dirty="0"/>
          </a:p>
        </p:txBody>
      </p:sp>
      <p:sp>
        <p:nvSpPr>
          <p:cNvPr id="3" name="2 - Θέση περιεχομένου"/>
          <p:cNvSpPr>
            <a:spLocks noGrp="1"/>
          </p:cNvSpPr>
          <p:nvPr>
            <p:ph idx="1"/>
          </p:nvPr>
        </p:nvSpPr>
        <p:spPr/>
        <p:txBody>
          <a:bodyPr/>
          <a:lstStyle/>
          <a:p>
            <a:pPr>
              <a:buNone/>
            </a:pPr>
            <a:r>
              <a:rPr lang="de-DE" dirty="0" smtClean="0"/>
              <a:t>Lego-Steine:</a:t>
            </a:r>
          </a:p>
          <a:p>
            <a:pPr>
              <a:buNone/>
            </a:pPr>
            <a:endParaRPr lang="de-DE" dirty="0" smtClean="0"/>
          </a:p>
          <a:p>
            <a:pPr>
              <a:buNone/>
            </a:pPr>
            <a:endParaRPr lang="de-DE" dirty="0" smtClean="0"/>
          </a:p>
          <a:p>
            <a:pPr>
              <a:buNone/>
            </a:pPr>
            <a:endParaRPr lang="de-DE" dirty="0" smtClean="0"/>
          </a:p>
          <a:p>
            <a:pPr>
              <a:buNone/>
            </a:pPr>
            <a:r>
              <a:rPr lang="de-DE" dirty="0" smtClean="0"/>
              <a:t>Schmuck: </a:t>
            </a:r>
            <a:endParaRPr lang="el-GR" dirty="0"/>
          </a:p>
        </p:txBody>
      </p:sp>
      <p:pic>
        <p:nvPicPr>
          <p:cNvPr id="4" name="3 - Εικόνα" descr="λεγκο.jpg"/>
          <p:cNvPicPr>
            <a:picLocks noChangeAspect="1"/>
          </p:cNvPicPr>
          <p:nvPr/>
        </p:nvPicPr>
        <p:blipFill>
          <a:blip r:embed="rId2" cstate="print"/>
          <a:stretch>
            <a:fillRect/>
          </a:stretch>
        </p:blipFill>
        <p:spPr>
          <a:xfrm>
            <a:off x="2915816" y="1628800"/>
            <a:ext cx="2533650" cy="2016224"/>
          </a:xfrm>
          <a:prstGeom prst="rect">
            <a:avLst/>
          </a:prstGeom>
        </p:spPr>
      </p:pic>
      <p:pic>
        <p:nvPicPr>
          <p:cNvPr id="5" name="4 - Εικόνα" descr="κοσμημα.jpg"/>
          <p:cNvPicPr>
            <a:picLocks noChangeAspect="1"/>
          </p:cNvPicPr>
          <p:nvPr/>
        </p:nvPicPr>
        <p:blipFill>
          <a:blip r:embed="rId3" cstate="print"/>
          <a:stretch>
            <a:fillRect/>
          </a:stretch>
        </p:blipFill>
        <p:spPr>
          <a:xfrm>
            <a:off x="5076056" y="4005064"/>
            <a:ext cx="2943597" cy="2350765"/>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965</Words>
  <Application>Microsoft Office PowerPoint</Application>
  <PresentationFormat>Προβολή στην οθόνη (4:3)</PresentationFormat>
  <Paragraphs>68</Paragraphs>
  <Slides>18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Θέμα του Office</vt:lpstr>
      <vt:lpstr>Zahnpasta: Eine deutsche Entdeckung Οδοντόκρεμα: Μια γερμανική εφεύρεση</vt:lpstr>
      <vt:lpstr>Wie kam es zur Erfindung? Πώς έγινε η εφεύρεση;</vt:lpstr>
      <vt:lpstr> Warum ist diese Erfindung wichtig? Γιατί αυτή η εφεύρεση είναι σημαντική; </vt:lpstr>
      <vt:lpstr>Ein  Βild des Erfinders Mια εικόνα του εφευρέτη</vt:lpstr>
      <vt:lpstr>Die MP3: eine deutsche Erfindung Το MP3: μια γερμανική εφεύρεση</vt:lpstr>
      <vt:lpstr>Wie kam es zur Erfindung? Πώς έγινε η εφεύρεση;</vt:lpstr>
      <vt:lpstr>Warum ist die Erfindung wichtig? Γιατί είναι σημαντική η ανακάλυψη;</vt:lpstr>
      <vt:lpstr>Kurze Beschreibung der Erfindung Σύντομη περιγραφή της εφεύρεσης</vt:lpstr>
      <vt:lpstr>Ein paar Ideen Μερικές ιδέες</vt:lpstr>
      <vt:lpstr>Die Jeans: eine deutsche Erfindung Tα Jeans: μια γερμανική εφεύρεση</vt:lpstr>
      <vt:lpstr>Wie kam es zur Erfindung? Πώς προέκυψε η εφεύρεση;</vt:lpstr>
      <vt:lpstr>Warum ist diese Erfindung wichtig? Γιατί είναι σημαντική η εφεύρεση;</vt:lpstr>
      <vt:lpstr>Das Levi-Strauss Museum in Buttenheim (Bayern)  </vt:lpstr>
      <vt:lpstr>Wichtige Entdeckung Σημαντική ανακάλυψη</vt:lpstr>
      <vt:lpstr>Kaffeefilter: eine deutsche Entdeckung Φίλτρα του καφέ: μια γερμανική εφεύρεση</vt:lpstr>
      <vt:lpstr>Kaffeefilter: eine deutsche Entdeckung Φίλτρα του καφέ: μια γερμανική εφεύρεση</vt:lpstr>
      <vt:lpstr>Kaffeefilter: eine deutsche Entdeckung Φίλτρα του καφέ: μια γερμανική εφεύρεση</vt:lpstr>
      <vt:lpstr>Άρθρο από εφημερίδα της εποχής: Γερμανίδα από τη Δρέσδη γράφει ιστορία στο χώρο του καφέ</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Zahnpasta: Eine deutsche Entdeckung Οδοντόκρεμα: Μια γερμανική εφεύρεση</dc:title>
  <dc:creator>gogo</dc:creator>
  <cp:lastModifiedBy>gogo</cp:lastModifiedBy>
  <cp:revision>2</cp:revision>
  <dcterms:created xsi:type="dcterms:W3CDTF">2018-05-22T16:28:02Z</dcterms:created>
  <dcterms:modified xsi:type="dcterms:W3CDTF">2018-05-22T16:30:18Z</dcterms:modified>
</cp:coreProperties>
</file>