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2DE-C038-48B5-83D3-D497BE360211}" type="datetimeFigureOut">
              <a:rPr lang="el-GR" smtClean="0"/>
              <a:pPr/>
              <a:t>18/4/2021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5FC-BF16-4D1A-B831-57B70A9574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2DE-C038-48B5-83D3-D497BE360211}" type="datetimeFigureOut">
              <a:rPr lang="el-GR" smtClean="0"/>
              <a:pPr/>
              <a:t>18/4/2021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5FC-BF16-4D1A-B831-57B70A9574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2DE-C038-48B5-83D3-D497BE360211}" type="datetimeFigureOut">
              <a:rPr lang="el-GR" smtClean="0"/>
              <a:pPr/>
              <a:t>18/4/2021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5FC-BF16-4D1A-B831-57B70A9574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2DE-C038-48B5-83D3-D497BE360211}" type="datetimeFigureOut">
              <a:rPr lang="el-GR" smtClean="0"/>
              <a:pPr/>
              <a:t>18/4/2021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5FC-BF16-4D1A-B831-57B70A9574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2DE-C038-48B5-83D3-D497BE360211}" type="datetimeFigureOut">
              <a:rPr lang="el-GR" smtClean="0"/>
              <a:pPr/>
              <a:t>18/4/2021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5FC-BF16-4D1A-B831-57B70A9574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2DE-C038-48B5-83D3-D497BE360211}" type="datetimeFigureOut">
              <a:rPr lang="el-GR" smtClean="0"/>
              <a:pPr/>
              <a:t>18/4/2021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5FC-BF16-4D1A-B831-57B70A9574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2DE-C038-48B5-83D3-D497BE360211}" type="datetimeFigureOut">
              <a:rPr lang="el-GR" smtClean="0"/>
              <a:pPr/>
              <a:t>18/4/2021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5FC-BF16-4D1A-B831-57B70A9574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2DE-C038-48B5-83D3-D497BE360211}" type="datetimeFigureOut">
              <a:rPr lang="el-GR" smtClean="0"/>
              <a:pPr/>
              <a:t>18/4/2021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5FC-BF16-4D1A-B831-57B70A9574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2DE-C038-48B5-83D3-D497BE360211}" type="datetimeFigureOut">
              <a:rPr lang="el-GR" smtClean="0"/>
              <a:pPr/>
              <a:t>18/4/2021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5FC-BF16-4D1A-B831-57B70A9574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2DE-C038-48B5-83D3-D497BE360211}" type="datetimeFigureOut">
              <a:rPr lang="el-GR" smtClean="0"/>
              <a:pPr/>
              <a:t>18/4/2021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5FC-BF16-4D1A-B831-57B70A9574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482DE-C038-48B5-83D3-D497BE360211}" type="datetimeFigureOut">
              <a:rPr lang="el-GR" smtClean="0"/>
              <a:pPr/>
              <a:t>18/4/2021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0B5FC-BF16-4D1A-B831-57B70A9574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82DE-C038-48B5-83D3-D497BE360211}" type="datetimeFigureOut">
              <a:rPr lang="el-GR" smtClean="0"/>
              <a:pPr/>
              <a:t>18/4/2021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0B5FC-BF16-4D1A-B831-57B70A95749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/>
          </a:p>
        </p:txBody>
      </p:sp>
      <p:pic>
        <p:nvPicPr>
          <p:cNvPr id="2052" name="Picture 4" descr="85135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428625"/>
            <a:ext cx="762000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Στην Αυστραλία τα αυγά του Πάσχα δεν τα κρύβει ο λαγός, αλλά ένα άλλο ζώο. Ποιο;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el-GR" dirty="0" smtClean="0"/>
              <a:t>α. Η αλεπού</a:t>
            </a:r>
          </a:p>
          <a:p>
            <a:r>
              <a:rPr lang="el-GR" dirty="0"/>
              <a:t>β</a:t>
            </a:r>
            <a:r>
              <a:rPr lang="el-GR" dirty="0" smtClean="0"/>
              <a:t>. Το </a:t>
            </a:r>
            <a:r>
              <a:rPr lang="el-GR" dirty="0" err="1" smtClean="0"/>
              <a:t>μπίλμπι</a:t>
            </a:r>
            <a:endParaRPr lang="el-GR" dirty="0" smtClean="0"/>
          </a:p>
          <a:p>
            <a:r>
              <a:rPr lang="el-GR" dirty="0"/>
              <a:t>γ</a:t>
            </a:r>
            <a:r>
              <a:rPr lang="el-GR" dirty="0" smtClean="0"/>
              <a:t>. Η γάτα</a:t>
            </a:r>
          </a:p>
          <a:p>
            <a:endParaRPr lang="el-GR" dirty="0"/>
          </a:p>
        </p:txBody>
      </p:sp>
      <p:pic>
        <p:nvPicPr>
          <p:cNvPr id="4" name="3 - Εικόνα" descr="800px-Easter_Bil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348880"/>
            <a:ext cx="3744416" cy="2520280"/>
          </a:xfrm>
          <a:prstGeom prst="rect">
            <a:avLst/>
          </a:prstGeom>
        </p:spPr>
      </p:pic>
      <p:pic>
        <p:nvPicPr>
          <p:cNvPr id="5" name="4 - Εικόνα" descr="alepou-gata-axwristes-files-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149080"/>
            <a:ext cx="3744416" cy="2340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Πού βρίσκεται το νησί του Πάσχα, που ανακάλυψε το έτος 1722 ο Ολλανδός ερευνητής </a:t>
            </a:r>
            <a:r>
              <a:rPr lang="de-DE" dirty="0"/>
              <a:t>Jakob </a:t>
            </a:r>
            <a:r>
              <a:rPr lang="de-DE" dirty="0" err="1" smtClean="0"/>
              <a:t>Roggevee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την ημέρα του Πάσχα</a:t>
            </a:r>
            <a:r>
              <a:rPr lang="de-DE" dirty="0" smtClean="0"/>
              <a:t> 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Α. Είναι νησί της Πολυνησίας, βρίσκεται στον Ειρηνικό ωκεανό και αποτελεί επαρχία της Χιλής.</a:t>
            </a:r>
          </a:p>
          <a:p>
            <a:pPr>
              <a:buNone/>
            </a:pPr>
            <a:r>
              <a:rPr lang="el-GR" dirty="0" smtClean="0"/>
              <a:t>Β. Βρίσκεται στην Αφρική</a:t>
            </a:r>
          </a:p>
          <a:p>
            <a:pPr>
              <a:buNone/>
            </a:pPr>
            <a:r>
              <a:rPr lang="el-GR" dirty="0" smtClean="0"/>
              <a:t>Γ. Είναι το βορειότερο νησί της Ευρώπης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Αγάλματα </a:t>
            </a:r>
            <a:r>
              <a:rPr lang="el-GR" dirty="0" err="1" smtClean="0"/>
              <a:t>Μοάι</a:t>
            </a:r>
            <a:r>
              <a:rPr lang="el-GR" dirty="0" smtClean="0"/>
              <a:t>. Τα αρχαιότερα χρονολογούνται τον 8</a:t>
            </a:r>
            <a:r>
              <a:rPr lang="el-GR" baseline="30000" dirty="0" smtClean="0"/>
              <a:t>ο</a:t>
            </a:r>
            <a:r>
              <a:rPr lang="el-GR" dirty="0" smtClean="0"/>
              <a:t> αι. </a:t>
            </a:r>
            <a:r>
              <a:rPr lang="el-GR" dirty="0" err="1" smtClean="0"/>
              <a:t>π.Χ.</a:t>
            </a:r>
            <a:endParaRPr lang="el-GR" dirty="0"/>
          </a:p>
        </p:txBody>
      </p:sp>
      <p:pic>
        <p:nvPicPr>
          <p:cNvPr id="4" name="3 - Θέση περιεχομένου" descr="Ahu_Tongari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Ποιο φυτό ονομάζουμε </a:t>
            </a:r>
            <a:r>
              <a:rPr lang="en-US" dirty="0" err="1" smtClean="0"/>
              <a:t>Osterglocke</a:t>
            </a:r>
            <a:r>
              <a:rPr lang="el-GR" dirty="0"/>
              <a:t>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α. Το λευκό τριαντάφυλλο</a:t>
            </a:r>
          </a:p>
          <a:p>
            <a:pPr>
              <a:buNone/>
            </a:pPr>
            <a:r>
              <a:rPr lang="el-GR" dirty="0" smtClean="0"/>
              <a:t>β. Τον κίτρινο νάρκισσο</a:t>
            </a:r>
          </a:p>
          <a:p>
            <a:pPr>
              <a:buNone/>
            </a:pPr>
            <a:r>
              <a:rPr lang="el-GR" dirty="0" smtClean="0"/>
              <a:t>γ.  Τα νυχτολούλουδα</a:t>
            </a:r>
            <a:endParaRPr lang="el-GR" dirty="0"/>
          </a:p>
        </p:txBody>
      </p:sp>
      <p:pic>
        <p:nvPicPr>
          <p:cNvPr id="4" name="3 - Εικόνα" descr="5569020479_6d93edae68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196752"/>
            <a:ext cx="3600400" cy="2304256"/>
          </a:xfrm>
          <a:prstGeom prst="rect">
            <a:avLst/>
          </a:prstGeom>
        </p:spPr>
      </p:pic>
      <p:pic>
        <p:nvPicPr>
          <p:cNvPr id="5" name="4 - Εικόνα" descr="266308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861048"/>
            <a:ext cx="3672408" cy="2376264"/>
          </a:xfrm>
          <a:prstGeom prst="rect">
            <a:avLst/>
          </a:prstGeom>
        </p:spPr>
      </p:pic>
      <p:pic>
        <p:nvPicPr>
          <p:cNvPr id="6" name="5 - Εικόνα" descr="white_rose_arfa_karim_randhawa_youngest_microsoft_certified_professional_pak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789040"/>
            <a:ext cx="3672408" cy="2540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</a:t>
            </a:r>
            <a:r>
              <a:rPr lang="en-US" dirty="0" smtClean="0"/>
              <a:t>o </a:t>
            </a:r>
            <a:r>
              <a:rPr lang="de-DE" dirty="0" smtClean="0"/>
              <a:t>Osterlamm….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α. είναι το αρνί που σουβλίζουμε το Πάσχα.</a:t>
            </a:r>
          </a:p>
          <a:p>
            <a:pPr>
              <a:buNone/>
            </a:pPr>
            <a:r>
              <a:rPr lang="el-GR" dirty="0" smtClean="0"/>
              <a:t>β. είναι γλυκό αρτοσκεύασμα</a:t>
            </a:r>
          </a:p>
          <a:p>
            <a:pPr>
              <a:buNone/>
            </a:pPr>
            <a:r>
              <a:rPr lang="el-GR" dirty="0" smtClean="0"/>
              <a:t>γ. είναι σοκολατένιο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385175" cy="819150"/>
          </a:xfrm>
        </p:spPr>
        <p:txBody>
          <a:bodyPr/>
          <a:lstStyle/>
          <a:p>
            <a:pPr>
              <a:defRPr/>
            </a:pPr>
            <a:r>
              <a:rPr lang="fr-FR" sz="2400" dirty="0" err="1" smtClean="0">
                <a:latin typeface="Easter Egg" pitchFamily="2" charset="0"/>
              </a:rPr>
              <a:t>Osterbräuche</a:t>
            </a:r>
            <a:r>
              <a:rPr lang="fr-FR" sz="2400" dirty="0" smtClean="0">
                <a:latin typeface="Easter Egg" pitchFamily="2" charset="0"/>
              </a:rPr>
              <a:t> in </a:t>
            </a:r>
            <a:r>
              <a:rPr lang="fr-FR" sz="2400" dirty="0" err="1" smtClean="0">
                <a:latin typeface="Easter Egg" pitchFamily="2" charset="0"/>
              </a:rPr>
              <a:t>Deutschland</a:t>
            </a:r>
            <a:endParaRPr lang="fr-FR" sz="2400" dirty="0">
              <a:latin typeface="Easter Egg" pitchFamily="2" charset="0"/>
            </a:endParaRPr>
          </a:p>
        </p:txBody>
      </p:sp>
      <p:pic>
        <p:nvPicPr>
          <p:cNvPr id="5123" name="Image 4" descr="9_OSTERN_6°_dc1_osterha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3214688"/>
            <a:ext cx="17430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Image 5" descr="9_OSTERN_6°_dc1_osterbau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428750"/>
            <a:ext cx="1785937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www.stockfood.de/bilder-fotos/Oster-Tischdekoration:%20Osterkranz%20mit%20Gr%C3%A4sern%20&amp;%20bunten%20Eiern-140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1357313"/>
            <a:ext cx="1528762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Image 7" descr="9_OSTERN_Osterlam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688" y="3286125"/>
            <a:ext cx="20002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Image 7" descr="9_OSTER4°_dc1_ostereier-suchen-t5716.jpg"/>
          <p:cNvPicPr>
            <a:picLocks noChangeAspect="1"/>
          </p:cNvPicPr>
          <p:nvPr/>
        </p:nvPicPr>
        <p:blipFill>
          <a:blip r:embed="rId6" cstate="print"/>
          <a:srcRect t="4523" r="19968" b="5045"/>
          <a:stretch>
            <a:fillRect/>
          </a:stretch>
        </p:blipFill>
        <p:spPr bwMode="auto">
          <a:xfrm>
            <a:off x="571500" y="3714750"/>
            <a:ext cx="1785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Image 8" descr="9_OSTERN_4°_dc1_eier-bemale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1571625"/>
            <a:ext cx="2446338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Image 8" descr="9_OSTERN_4°_dc1_Schokoladeneier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3643313"/>
            <a:ext cx="197643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Image 9" descr="6°chap2_1sp1_dc2_cartes-aliments_der-Fisch-bis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8" y="5429250"/>
            <a:ext cx="2147887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Image 10" descr="9_OSTERN_4°_dc1_Lamm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25" y="5143500"/>
            <a:ext cx="16192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rré corné 12"/>
          <p:cNvSpPr/>
          <p:nvPr/>
        </p:nvSpPr>
        <p:spPr>
          <a:xfrm>
            <a:off x="1143000" y="1500188"/>
            <a:ext cx="1428750" cy="16430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/>
          </a:p>
          <a:p>
            <a:pPr algn="ctr">
              <a:defRPr/>
            </a:pPr>
            <a:r>
              <a:rPr lang="fr-FR" sz="1400" dirty="0"/>
              <a:t>der </a:t>
            </a:r>
            <a:r>
              <a:rPr lang="fr-FR" sz="1400" dirty="0" err="1"/>
              <a:t>Osterkranz</a:t>
            </a:r>
            <a:endParaRPr lang="fr-FR" sz="1400" dirty="0"/>
          </a:p>
          <a:p>
            <a:pPr algn="ctr">
              <a:defRPr/>
            </a:pPr>
            <a:endParaRPr lang="fr-FR" sz="1400" dirty="0"/>
          </a:p>
          <a:p>
            <a:pPr algn="ctr">
              <a:defRPr/>
            </a:pPr>
            <a:r>
              <a:rPr lang="fr-FR" sz="1400" dirty="0"/>
              <a:t>mit … </a:t>
            </a:r>
            <a:r>
              <a:rPr lang="fr-FR" sz="1400" u="sng" dirty="0" err="1"/>
              <a:t>dekorieren</a:t>
            </a:r>
            <a:endParaRPr lang="fr-FR" sz="1400" u="sng" dirty="0"/>
          </a:p>
          <a:p>
            <a:pPr algn="ctr">
              <a:defRPr/>
            </a:pPr>
            <a:endParaRPr lang="fr-FR" dirty="0"/>
          </a:p>
        </p:txBody>
      </p:sp>
      <p:sp>
        <p:nvSpPr>
          <p:cNvPr id="14" name="Carré corné 13"/>
          <p:cNvSpPr/>
          <p:nvPr/>
        </p:nvSpPr>
        <p:spPr>
          <a:xfrm>
            <a:off x="3214688" y="1500188"/>
            <a:ext cx="1428750" cy="164306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400" dirty="0"/>
          </a:p>
          <a:p>
            <a:pPr algn="ctr">
              <a:defRPr/>
            </a:pPr>
            <a:r>
              <a:rPr lang="fr-FR" sz="1400" dirty="0"/>
              <a:t>der </a:t>
            </a:r>
            <a:r>
              <a:rPr lang="fr-FR" sz="1400" dirty="0" err="1"/>
              <a:t>Osterstrauß</a:t>
            </a:r>
            <a:endParaRPr lang="fr-FR" sz="1400" dirty="0"/>
          </a:p>
          <a:p>
            <a:pPr algn="ctr">
              <a:defRPr/>
            </a:pPr>
            <a:endParaRPr lang="fr-FR" sz="1400" dirty="0"/>
          </a:p>
          <a:p>
            <a:pPr algn="ctr">
              <a:defRPr/>
            </a:pPr>
            <a:r>
              <a:rPr lang="fr-FR" sz="1400" dirty="0"/>
              <a:t>mit … </a:t>
            </a:r>
            <a:r>
              <a:rPr lang="fr-FR" sz="1400" u="sng" dirty="0" err="1"/>
              <a:t>dekorieren</a:t>
            </a:r>
            <a:endParaRPr lang="fr-FR" sz="1400" u="sng" dirty="0"/>
          </a:p>
          <a:p>
            <a:pPr algn="ctr">
              <a:defRPr/>
            </a:pPr>
            <a:endParaRPr lang="fr-FR" dirty="0"/>
          </a:p>
        </p:txBody>
      </p:sp>
      <p:sp>
        <p:nvSpPr>
          <p:cNvPr id="15" name="Carré corné 14"/>
          <p:cNvSpPr/>
          <p:nvPr/>
        </p:nvSpPr>
        <p:spPr>
          <a:xfrm>
            <a:off x="6000750" y="1643063"/>
            <a:ext cx="1928813" cy="121443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die  </a:t>
            </a:r>
            <a:r>
              <a:rPr lang="fr-FR" sz="1400" dirty="0" err="1"/>
              <a:t>Eier</a:t>
            </a:r>
            <a:endParaRPr lang="fr-FR" sz="1400" dirty="0"/>
          </a:p>
          <a:p>
            <a:pPr algn="ctr">
              <a:defRPr/>
            </a:pPr>
            <a:r>
              <a:rPr lang="fr-FR" sz="1400" u="sng" dirty="0" err="1"/>
              <a:t>bemalen</a:t>
            </a:r>
            <a:endParaRPr lang="fr-FR" u="sng" dirty="0"/>
          </a:p>
        </p:txBody>
      </p:sp>
      <p:sp>
        <p:nvSpPr>
          <p:cNvPr id="16" name="Carré corné 15"/>
          <p:cNvSpPr/>
          <p:nvPr/>
        </p:nvSpPr>
        <p:spPr>
          <a:xfrm>
            <a:off x="714375" y="3857625"/>
            <a:ext cx="1500188" cy="121443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/>
              <a:t>auf</a:t>
            </a:r>
            <a:r>
              <a:rPr lang="fr-FR" sz="1400" dirty="0"/>
              <a:t> </a:t>
            </a:r>
            <a:r>
              <a:rPr lang="fr-FR" sz="1400" dirty="0" err="1"/>
              <a:t>Eiersuche</a:t>
            </a:r>
            <a:endParaRPr lang="fr-FR" sz="1400" dirty="0"/>
          </a:p>
          <a:p>
            <a:pPr algn="ctr">
              <a:defRPr/>
            </a:pPr>
            <a:r>
              <a:rPr lang="fr-FR" sz="1400" u="sng" dirty="0" err="1"/>
              <a:t>gehen</a:t>
            </a:r>
            <a:endParaRPr lang="fr-FR" u="sng" dirty="0"/>
          </a:p>
        </p:txBody>
      </p:sp>
      <p:sp>
        <p:nvSpPr>
          <p:cNvPr id="19" name="Carré corné 18"/>
          <p:cNvSpPr/>
          <p:nvPr/>
        </p:nvSpPr>
        <p:spPr>
          <a:xfrm>
            <a:off x="2857500" y="3429000"/>
            <a:ext cx="1571625" cy="16430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der </a:t>
            </a:r>
            <a:r>
              <a:rPr lang="fr-FR" sz="1400" dirty="0" err="1"/>
              <a:t>Osterhase</a:t>
            </a:r>
            <a:r>
              <a:rPr lang="fr-FR" sz="1400" dirty="0"/>
              <a:t>:→</a:t>
            </a:r>
          </a:p>
          <a:p>
            <a:pPr algn="ctr">
              <a:defRPr/>
            </a:pPr>
            <a:r>
              <a:rPr lang="fr-FR" sz="1400" dirty="0" err="1"/>
              <a:t>Eier</a:t>
            </a:r>
            <a:r>
              <a:rPr lang="fr-FR" sz="1400" dirty="0"/>
              <a:t> </a:t>
            </a:r>
            <a:r>
              <a:rPr lang="fr-FR" sz="1400" u="sng" dirty="0" err="1"/>
              <a:t>bringen</a:t>
            </a:r>
            <a:endParaRPr lang="fr-FR" sz="1400" u="sng" dirty="0"/>
          </a:p>
        </p:txBody>
      </p:sp>
      <p:sp>
        <p:nvSpPr>
          <p:cNvPr id="20" name="Carré corné 19"/>
          <p:cNvSpPr/>
          <p:nvPr/>
        </p:nvSpPr>
        <p:spPr>
          <a:xfrm>
            <a:off x="4786313" y="3786188"/>
            <a:ext cx="1500187" cy="121443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/>
              <a:t>Schokoeier</a:t>
            </a:r>
            <a:endParaRPr lang="fr-FR" sz="1400" dirty="0"/>
          </a:p>
          <a:p>
            <a:pPr algn="ctr">
              <a:defRPr/>
            </a:pPr>
            <a:r>
              <a:rPr lang="fr-FR" sz="1400" u="sng" dirty="0" err="1"/>
              <a:t>essen</a:t>
            </a:r>
            <a:endParaRPr lang="fr-FR" u="sng" dirty="0"/>
          </a:p>
        </p:txBody>
      </p:sp>
      <p:sp>
        <p:nvSpPr>
          <p:cNvPr id="21" name="Carré corné 20"/>
          <p:cNvSpPr/>
          <p:nvPr/>
        </p:nvSpPr>
        <p:spPr>
          <a:xfrm>
            <a:off x="6786563" y="3357563"/>
            <a:ext cx="1500187" cy="121443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/>
              <a:t>Osterlamm</a:t>
            </a:r>
            <a:endParaRPr lang="fr-FR" sz="1400" dirty="0"/>
          </a:p>
          <a:p>
            <a:pPr algn="ctr">
              <a:defRPr/>
            </a:pPr>
            <a:r>
              <a:rPr lang="fr-FR" sz="1400" u="sng" dirty="0" err="1"/>
              <a:t>essen</a:t>
            </a:r>
            <a:endParaRPr lang="fr-FR" u="sng" dirty="0"/>
          </a:p>
        </p:txBody>
      </p:sp>
      <p:sp>
        <p:nvSpPr>
          <p:cNvPr id="22" name="Carré corné 21"/>
          <p:cNvSpPr/>
          <p:nvPr/>
        </p:nvSpPr>
        <p:spPr>
          <a:xfrm>
            <a:off x="3714750" y="5572125"/>
            <a:ext cx="1500188" cy="71437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/>
              <a:t>Fisch</a:t>
            </a:r>
            <a:endParaRPr lang="fr-FR" sz="1400" dirty="0"/>
          </a:p>
          <a:p>
            <a:pPr algn="ctr">
              <a:defRPr/>
            </a:pPr>
            <a:r>
              <a:rPr lang="fr-FR" sz="1400" u="sng" dirty="0" err="1"/>
              <a:t>essen</a:t>
            </a:r>
            <a:endParaRPr lang="fr-FR" u="sng" dirty="0"/>
          </a:p>
        </p:txBody>
      </p:sp>
      <p:sp>
        <p:nvSpPr>
          <p:cNvPr id="23" name="Carré corné 22"/>
          <p:cNvSpPr/>
          <p:nvPr/>
        </p:nvSpPr>
        <p:spPr>
          <a:xfrm>
            <a:off x="6786563" y="5286375"/>
            <a:ext cx="1357312" cy="10715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err="1"/>
              <a:t>Lammfleisch</a:t>
            </a:r>
            <a:endParaRPr lang="fr-FR" sz="1400" dirty="0"/>
          </a:p>
          <a:p>
            <a:pPr algn="ctr">
              <a:defRPr/>
            </a:pPr>
            <a:r>
              <a:rPr lang="fr-FR" sz="1400" u="sng" dirty="0" err="1"/>
              <a:t>essen</a:t>
            </a:r>
            <a:endParaRPr lang="fr-FR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385175" cy="785812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>
                <a:solidFill>
                  <a:srgbClr val="FDE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en-US" sz="2400" dirty="0" smtClean="0">
                <a:solidFill>
                  <a:srgbClr val="FDE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FDE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</a:t>
            </a:r>
            <a:r>
              <a:rPr lang="de-DE" sz="2400" dirty="0" err="1" smtClean="0">
                <a:solidFill>
                  <a:srgbClr val="FDE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ßt</a:t>
            </a:r>
            <a:r>
              <a:rPr lang="de-DE" sz="2400" dirty="0" smtClean="0">
                <a:solidFill>
                  <a:srgbClr val="FDE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das auf Deutsch</a:t>
            </a:r>
            <a:r>
              <a:rPr lang="fr-FR" sz="2400" b="0" dirty="0" smtClean="0">
                <a:solidFill>
                  <a:srgbClr val="FDE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2400" b="0" dirty="0">
              <a:solidFill>
                <a:srgbClr val="FDE6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Image 4" descr="9_OSTERN_6°_dc1_osterha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571625"/>
            <a:ext cx="174307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http://www.stockfood.de/bilder-fotos/Oster-Tischdekoration:%20Osterkranz%20mit%20Gr%C3%A4sern%20&amp;%20bunten%20Eiern-140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357313"/>
            <a:ext cx="1643063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Image 7" descr="9_OSTERN_Osterlam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688" y="3357563"/>
            <a:ext cx="2000250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Image 7" descr="9_OSTER4°_dc1_ostereier-suchen-t5716.jpg"/>
          <p:cNvPicPr>
            <a:picLocks noChangeAspect="1"/>
          </p:cNvPicPr>
          <p:nvPr/>
        </p:nvPicPr>
        <p:blipFill>
          <a:blip r:embed="rId5" cstate="print"/>
          <a:srcRect t="4523" r="19968" b="5045"/>
          <a:stretch>
            <a:fillRect/>
          </a:stretch>
        </p:blipFill>
        <p:spPr bwMode="auto">
          <a:xfrm>
            <a:off x="1428750" y="3857625"/>
            <a:ext cx="1785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Image 8" descr="9_OSTERN_4°_dc1_eier-bemale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571625"/>
            <a:ext cx="2446338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Image 8" descr="9_OSTERN_4°_dc1_Schokoladeneier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5" y="4143375"/>
            <a:ext cx="197643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Image 9" descr="6°chap2_1sp1_dc2_cartes-aliments_der-Fisch-bi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75" y="5500688"/>
            <a:ext cx="21478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Image 10" descr="9_OSTERN_4°_dc1_Lamm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25" y="5143500"/>
            <a:ext cx="16192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Ich wünsche dir/euch/Ihnen</a:t>
            </a:r>
            <a:br>
              <a:rPr lang="de-DE" dirty="0" smtClean="0"/>
            </a:br>
            <a:r>
              <a:rPr lang="de-DE" dirty="0" smtClean="0"/>
              <a:t>Wir wünschen dir/euch/Ihnen… 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1331640" y="1700808"/>
            <a:ext cx="626469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de-D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de-DE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Ein  frohes Osterfest</a:t>
            </a:r>
          </a:p>
          <a:p>
            <a:pPr algn="ctr">
              <a:buNone/>
            </a:pPr>
            <a:r>
              <a:rPr lang="de-DE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Ein tolles Osterwochenende</a:t>
            </a:r>
          </a:p>
          <a:p>
            <a:pPr algn="ctr">
              <a:buNone/>
            </a:pPr>
            <a:r>
              <a:rPr lang="de-DE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Viel Spaß beim Eiersuchen</a:t>
            </a:r>
          </a:p>
          <a:p>
            <a:pPr algn="ctr">
              <a:buNone/>
            </a:pPr>
            <a:r>
              <a:rPr lang="de-DE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Schöne Feiertage</a:t>
            </a:r>
            <a:endParaRPr lang="el-G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800px-Osterbrunnen-Bieberbach-Deta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00100" y="428604"/>
            <a:ext cx="73020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Fröhliche</a:t>
            </a:r>
            <a:r>
              <a:rPr lang="fr-FR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Ostern</a:t>
            </a:r>
            <a:endParaRPr lang="fr-F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jetzt….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kleiner Quiz auf Griechisch!</a:t>
            </a:r>
          </a:p>
          <a:p>
            <a:endParaRPr lang="el-GR" dirty="0"/>
          </a:p>
        </p:txBody>
      </p:sp>
      <p:pic>
        <p:nvPicPr>
          <p:cNvPr id="4" name="3 - Εικόνα" descr="κατάλογ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557462"/>
            <a:ext cx="5040560" cy="317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 τι ορίζεται η έναρξη του γερμανικού Πάσχα;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Α. Από την Καθαρά Δευτέρα. Είναι επτά εβδομάδες μετά.</a:t>
            </a:r>
          </a:p>
          <a:p>
            <a:pPr>
              <a:buNone/>
            </a:pPr>
            <a:r>
              <a:rPr lang="el-GR" dirty="0" smtClean="0"/>
              <a:t>Β. Από το φεγγάρι. Είναι η πρώτη Κυριακή μετά την πρώτη πανσέληνο της άνοιξης, πάντα μεταξύ 22 Μαρτίου και 25 Απριλίου.</a:t>
            </a:r>
          </a:p>
          <a:p>
            <a:pPr>
              <a:buNone/>
            </a:pPr>
            <a:r>
              <a:rPr lang="el-GR" dirty="0" smtClean="0"/>
              <a:t>Γ. Το γιορτάζουμε μαζί με το Ελληνικό.</a:t>
            </a:r>
            <a:endParaRPr lang="el-GR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 πού προέρχεται η λέξη </a:t>
            </a:r>
            <a:r>
              <a:rPr lang="en-US" dirty="0" err="1" smtClean="0"/>
              <a:t>Ostern</a:t>
            </a:r>
            <a:r>
              <a:rPr lang="en-US" dirty="0"/>
              <a:t>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Α. Από τη θεά της άνοιξης </a:t>
            </a:r>
            <a:r>
              <a:rPr lang="de-DE" dirty="0" err="1" smtClean="0"/>
              <a:t>Ostara</a:t>
            </a:r>
            <a:r>
              <a:rPr lang="el-GR" dirty="0" smtClean="0"/>
              <a:t> των αγγλοσαξονικών και τευτονικών (αρχαίων γερμανικών) λαών.</a:t>
            </a:r>
          </a:p>
          <a:p>
            <a:pPr>
              <a:buNone/>
            </a:pPr>
            <a:r>
              <a:rPr lang="el-GR" dirty="0" smtClean="0"/>
              <a:t>Β. Από τον πασχαλινό λαγό </a:t>
            </a:r>
            <a:r>
              <a:rPr lang="en-US" dirty="0" err="1" smtClean="0"/>
              <a:t>Osterhase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Γ. Από την εβραϊκή λέξη </a:t>
            </a:r>
            <a:r>
              <a:rPr lang="en-US" dirty="0" err="1" smtClean="0"/>
              <a:t>Ostere</a:t>
            </a:r>
            <a:r>
              <a:rPr lang="en-US" dirty="0" smtClean="0"/>
              <a:t>, </a:t>
            </a:r>
            <a:r>
              <a:rPr lang="el-GR" dirty="0" smtClean="0"/>
              <a:t>που σημαίνει πέρασμα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κατάλογο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365104"/>
            <a:ext cx="2295525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Γιατί συναντάμε συχνά το λαγό ως σύμβολο του Πάσχα;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α. Γιατί στη Γερμανία το Πάσχα τρώνε λαγό</a:t>
            </a:r>
          </a:p>
          <a:p>
            <a:pPr>
              <a:buNone/>
            </a:pPr>
            <a:r>
              <a:rPr lang="el-GR" dirty="0" smtClean="0"/>
              <a:t>β. γιατί αυτός κρύβει τα πασχαλινά αυγά.</a:t>
            </a:r>
          </a:p>
          <a:p>
            <a:pPr>
              <a:buNone/>
            </a:pPr>
            <a:r>
              <a:rPr lang="el-GR" dirty="0" smtClean="0"/>
              <a:t>γ.</a:t>
            </a:r>
            <a:r>
              <a:rPr lang="de-DE" dirty="0" smtClean="0"/>
              <a:t> </a:t>
            </a:r>
            <a:r>
              <a:rPr lang="el-GR" dirty="0" smtClean="0"/>
              <a:t>Ο λαγός ήταν συνοδός της θεότητας </a:t>
            </a:r>
            <a:r>
              <a:rPr lang="de-DE" dirty="0" err="1" smtClean="0"/>
              <a:t>Ostara</a:t>
            </a:r>
            <a:r>
              <a:rPr lang="de-DE" dirty="0"/>
              <a:t>. </a:t>
            </a:r>
            <a:r>
              <a:rPr lang="el-GR" dirty="0" smtClean="0"/>
              <a:t>Εκτός αυτού, ως ζώο συμβολίζει τη γονιμότητα, που συνδέεται με την έννοια της άνοιξης</a:t>
            </a:r>
            <a:r>
              <a:rPr lang="de-DE" dirty="0" smtClean="0"/>
              <a:t>.</a:t>
            </a:r>
            <a:endParaRPr lang="el-GR" dirty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lag;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365104"/>
            <a:ext cx="2219325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351</Words>
  <Application>Microsoft Office PowerPoint</Application>
  <PresentationFormat>Προβολή στην οθόνη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Διαφάνεια 1</vt:lpstr>
      <vt:lpstr>Osterbräuche in Deutschland</vt:lpstr>
      <vt:lpstr>Wie heißt das auf Deutsch?</vt:lpstr>
      <vt:lpstr>Ich wünsche dir/euch/Ihnen Wir wünschen dir/euch/Ihnen… </vt:lpstr>
      <vt:lpstr>Διαφάνεια 5</vt:lpstr>
      <vt:lpstr>Und jetzt….</vt:lpstr>
      <vt:lpstr>Από τι ορίζεται η έναρξη του γερμανικού Πάσχα;</vt:lpstr>
      <vt:lpstr>Από πού προέρχεται η λέξη Ostern?</vt:lpstr>
      <vt:lpstr>Γιατί συναντάμε συχνά το λαγό ως σύμβολο του Πάσχα;</vt:lpstr>
      <vt:lpstr>Στην Αυστραλία τα αυγά του Πάσχα δεν τα κρύβει ο λαγός, αλλά ένα άλλο ζώο. Ποιο;</vt:lpstr>
      <vt:lpstr>Πού βρίσκεται το νησί του Πάσχα, που ανακάλυψε το έτος 1722 ο Ολλανδός ερευνητής Jakob Roggevee  την ημέρα του Πάσχα ;</vt:lpstr>
      <vt:lpstr>Αγάλματα Μοάι. Τα αρχαιότερα χρονολογούνται τον 8ο αι. π.Χ.</vt:lpstr>
      <vt:lpstr>Ποιο φυτό ονομάζουμε Osterglocke;</vt:lpstr>
      <vt:lpstr>Τo Osterlamm….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gogo</dc:creator>
  <cp:lastModifiedBy>gogo</cp:lastModifiedBy>
  <cp:revision>43</cp:revision>
  <dcterms:created xsi:type="dcterms:W3CDTF">2015-03-29T13:14:48Z</dcterms:created>
  <dcterms:modified xsi:type="dcterms:W3CDTF">2021-04-18T11:56:46Z</dcterms:modified>
</cp:coreProperties>
</file>