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73" r:id="rId7"/>
    <p:sldId id="271" r:id="rId8"/>
    <p:sldId id="272" r:id="rId9"/>
    <p:sldId id="262" r:id="rId10"/>
    <p:sldId id="263" r:id="rId11"/>
    <p:sldId id="264" r:id="rId12"/>
    <p:sldId id="261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FFF82-DD44-47AA-8617-C4A034102C22}" type="datetimeFigureOut">
              <a:rPr lang="el-GR" smtClean="0"/>
              <a:pPr/>
              <a:t>18/4/2021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CD17-A1B8-4045-819E-35C549491E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FFF82-DD44-47AA-8617-C4A034102C22}" type="datetimeFigureOut">
              <a:rPr lang="el-GR" smtClean="0"/>
              <a:pPr/>
              <a:t>18/4/2021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CD17-A1B8-4045-819E-35C549491E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FFF82-DD44-47AA-8617-C4A034102C22}" type="datetimeFigureOut">
              <a:rPr lang="el-GR" smtClean="0"/>
              <a:pPr/>
              <a:t>18/4/2021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CD17-A1B8-4045-819E-35C549491E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FFF82-DD44-47AA-8617-C4A034102C22}" type="datetimeFigureOut">
              <a:rPr lang="el-GR" smtClean="0"/>
              <a:pPr/>
              <a:t>18/4/2021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CD17-A1B8-4045-819E-35C549491E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FFF82-DD44-47AA-8617-C4A034102C22}" type="datetimeFigureOut">
              <a:rPr lang="el-GR" smtClean="0"/>
              <a:pPr/>
              <a:t>18/4/2021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CD17-A1B8-4045-819E-35C549491E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FFF82-DD44-47AA-8617-C4A034102C22}" type="datetimeFigureOut">
              <a:rPr lang="el-GR" smtClean="0"/>
              <a:pPr/>
              <a:t>18/4/2021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CD17-A1B8-4045-819E-35C549491E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FFF82-DD44-47AA-8617-C4A034102C22}" type="datetimeFigureOut">
              <a:rPr lang="el-GR" smtClean="0"/>
              <a:pPr/>
              <a:t>18/4/2021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CD17-A1B8-4045-819E-35C549491E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FFF82-DD44-47AA-8617-C4A034102C22}" type="datetimeFigureOut">
              <a:rPr lang="el-GR" smtClean="0"/>
              <a:pPr/>
              <a:t>18/4/2021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CD17-A1B8-4045-819E-35C549491E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FFF82-DD44-47AA-8617-C4A034102C22}" type="datetimeFigureOut">
              <a:rPr lang="el-GR" smtClean="0"/>
              <a:pPr/>
              <a:t>18/4/2021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CD17-A1B8-4045-819E-35C549491E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FFF82-DD44-47AA-8617-C4A034102C22}" type="datetimeFigureOut">
              <a:rPr lang="el-GR" smtClean="0"/>
              <a:pPr/>
              <a:t>18/4/2021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CD17-A1B8-4045-819E-35C549491E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FFF82-DD44-47AA-8617-C4A034102C22}" type="datetimeFigureOut">
              <a:rPr lang="el-GR" smtClean="0"/>
              <a:pPr/>
              <a:t>18/4/2021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CD17-A1B8-4045-819E-35C549491E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FFF82-DD44-47AA-8617-C4A034102C22}" type="datetimeFigureOut">
              <a:rPr lang="el-GR" smtClean="0"/>
              <a:pPr/>
              <a:t>18/4/2021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CCD17-A1B8-4045-819E-35C549491E5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1152127"/>
          </a:xfrm>
        </p:spPr>
        <p:txBody>
          <a:bodyPr/>
          <a:lstStyle/>
          <a:p>
            <a:r>
              <a:rPr lang="de-DE" b="1" dirty="0" smtClean="0"/>
              <a:t>OSTERQUIZ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001888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4" name="3 - Εικόνα" descr="OSTER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2628900"/>
            <a:ext cx="4752528" cy="26723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Das Osterlachen</a:t>
            </a:r>
            <a:r>
              <a:rPr lang="el-GR" dirty="0"/>
              <a:t>:</a:t>
            </a:r>
            <a:r>
              <a:rPr lang="de-DE" dirty="0" smtClean="0"/>
              <a:t> </a:t>
            </a:r>
            <a:r>
              <a:rPr lang="el-GR" dirty="0" smtClean="0"/>
              <a:t>Στη λειτουργία που γίνεται την Κυριακή του Πάσχα…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3600" dirty="0" smtClean="0"/>
              <a:t>Α. Οι πιστοί λένε ανέκδοτα ο ένας στον άλλον για να γελάσουν.</a:t>
            </a:r>
          </a:p>
          <a:p>
            <a:r>
              <a:rPr lang="el-GR" sz="3600" dirty="0" smtClean="0"/>
              <a:t>Β. Υπάρχει πνεύμα χαράς και συμφιλίωσης, λόγω της εορταστικής ατμόσφαιρας.</a:t>
            </a:r>
          </a:p>
          <a:p>
            <a:r>
              <a:rPr lang="el-GR" sz="3600" dirty="0" smtClean="0"/>
              <a:t>Γ. Ο ιερέας, κατά τη διάρκεια του κηρύγματος, είθισται να κάνει τους πιστούς να γελούν λέγοντας αστεία</a:t>
            </a:r>
            <a:endParaRPr 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„</a:t>
            </a:r>
            <a:r>
              <a:rPr lang="el-GR" dirty="0" smtClean="0"/>
              <a:t>Το </a:t>
            </a:r>
            <a:r>
              <a:rPr lang="de-DE" dirty="0" smtClean="0"/>
              <a:t>Ostermarsch“ </a:t>
            </a:r>
            <a:r>
              <a:rPr lang="el-GR" dirty="0" smtClean="0"/>
              <a:t>είναι…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/>
          </a:bodyPr>
          <a:lstStyle/>
          <a:p>
            <a:r>
              <a:rPr lang="el-GR" sz="3600" dirty="0" smtClean="0"/>
              <a:t>Α. Πολιτικού χαρακτήρα πορεία τις ημέρες του Πάσχα, συνήθως με φιλειρηνικό περιεχόμενο</a:t>
            </a:r>
          </a:p>
          <a:p>
            <a:r>
              <a:rPr lang="el-GR" sz="3600" dirty="0" smtClean="0"/>
              <a:t>Β. Βόλτες που συνηθίζουν να κάνουν οι γερμανοί στη φύση, για να γιορτάσουν τον ερχομό της άνοιξης τη Δευτέρα του Πάσχα</a:t>
            </a:r>
          </a:p>
          <a:p>
            <a:r>
              <a:rPr lang="el-GR" sz="3600" dirty="0" smtClean="0"/>
              <a:t>Γ. Παρέλαση ανθρώπων μεταμφιεσμένων σε</a:t>
            </a:r>
            <a:r>
              <a:rPr lang="el-GR" sz="3600" dirty="0"/>
              <a:t> </a:t>
            </a:r>
            <a:r>
              <a:rPr lang="el-GR" sz="3600" dirty="0" smtClean="0"/>
              <a:t>«λαγούς του Πάσχα»</a:t>
            </a:r>
            <a:endParaRPr 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νερό του Πάσχα, το λεγόμενο</a:t>
            </a:r>
            <a:r>
              <a:rPr lang="de-DE" dirty="0" smtClean="0"/>
              <a:t> Osterwasser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Α.</a:t>
            </a:r>
            <a:r>
              <a:rPr lang="de-DE" sz="3600" dirty="0" smtClean="0"/>
              <a:t> </a:t>
            </a:r>
            <a:r>
              <a:rPr lang="el-GR" sz="3600" dirty="0" smtClean="0"/>
              <a:t>Είναι ευλογημένο και φέρνει τύχη</a:t>
            </a:r>
          </a:p>
          <a:p>
            <a:r>
              <a:rPr lang="el-GR" sz="3600" dirty="0" smtClean="0"/>
              <a:t>Β. Το μεταφέρουμε αμίλητοι από ένα κοντινό ποτάμι, προσέχοντας να μη χυθεί ούτε σταγόνα</a:t>
            </a:r>
          </a:p>
          <a:p>
            <a:r>
              <a:rPr lang="el-GR" sz="3600" dirty="0" smtClean="0"/>
              <a:t>Γ. όλα τα παραπάνω</a:t>
            </a:r>
          </a:p>
          <a:p>
            <a:endParaRPr lang="el-GR" sz="3600" dirty="0"/>
          </a:p>
        </p:txBody>
      </p:sp>
      <p:pic>
        <p:nvPicPr>
          <p:cNvPr id="4" name="3 - Εικόνα" descr="osterwass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3933056"/>
            <a:ext cx="3577580" cy="23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Πού γιορτάζεται το παραπάνω έθιμο</a:t>
            </a:r>
            <a:r>
              <a:rPr lang="el-GR" dirty="0"/>
              <a:t>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Ο </a:t>
            </a:r>
            <a:r>
              <a:rPr lang="el-GR" dirty="0" smtClean="0"/>
              <a:t>κόσμος κυλά το</a:t>
            </a:r>
            <a:r>
              <a:rPr lang="de-DE" dirty="0" smtClean="0"/>
              <a:t> </a:t>
            </a:r>
            <a:r>
              <a:rPr lang="de-DE" dirty="0" err="1" smtClean="0"/>
              <a:t>Osterrad</a:t>
            </a:r>
            <a:r>
              <a:rPr lang="el-GR" dirty="0" smtClean="0"/>
              <a:t>, μια φλεγόμενη ρόδα φτιαγμένη από άχυρο, από έναν λόφο με στόχο κάποια κοντινή λίμνη ή έλος </a:t>
            </a:r>
          </a:p>
          <a:p>
            <a:r>
              <a:rPr lang="el-GR" sz="3600" dirty="0" smtClean="0"/>
              <a:t>Α. Στην Ιταλία</a:t>
            </a:r>
          </a:p>
          <a:p>
            <a:r>
              <a:rPr lang="el-GR" sz="3600" dirty="0" smtClean="0"/>
              <a:t>Β. Στο Μόναχο</a:t>
            </a:r>
          </a:p>
          <a:p>
            <a:r>
              <a:rPr lang="el-GR" sz="3600" dirty="0" smtClean="0"/>
              <a:t>Γ. Στα μέρη που </a:t>
            </a:r>
          </a:p>
          <a:p>
            <a:pPr>
              <a:buNone/>
            </a:pPr>
            <a:r>
              <a:rPr lang="el-GR" sz="3600" dirty="0"/>
              <a:t> </a:t>
            </a:r>
            <a:r>
              <a:rPr lang="el-GR" sz="3600" dirty="0" smtClean="0"/>
              <a:t>   βρίσκονται κοντά στις Άλπεις</a:t>
            </a:r>
          </a:p>
          <a:p>
            <a:endParaRPr lang="el-GR" sz="3600" dirty="0"/>
          </a:p>
        </p:txBody>
      </p:sp>
      <p:pic>
        <p:nvPicPr>
          <p:cNvPr id="5" name="4 - Εικόνα" descr="osterra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3212976"/>
            <a:ext cx="4176117" cy="19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Osterfeuer </a:t>
            </a:r>
            <a:r>
              <a:rPr lang="el-GR" dirty="0" smtClean="0"/>
              <a:t>είναι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Α. Το Άγιο φως που φέρνουν οι πιστοί μετά τη λειτουργία του Πάσχα</a:t>
            </a:r>
          </a:p>
          <a:p>
            <a:r>
              <a:rPr lang="el-GR" sz="3600" dirty="0" smtClean="0"/>
              <a:t>Β. Φωτιές που ανάβουν στη Γερμανία την Κυριακή του Πάσχα, για να γιορτάσουν τον ερχομό της άνοιξης</a:t>
            </a:r>
          </a:p>
          <a:p>
            <a:r>
              <a:rPr lang="el-GR" sz="3600" dirty="0" smtClean="0"/>
              <a:t>Γ. Τίποτα από τα παραπάνω</a:t>
            </a:r>
            <a:endParaRPr lang="el-GR" sz="3600" dirty="0"/>
          </a:p>
        </p:txBody>
      </p:sp>
      <p:pic>
        <p:nvPicPr>
          <p:cNvPr id="4" name="3 - Εικόνα" descr="osterfeu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4437112"/>
            <a:ext cx="2286000" cy="194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αρνί….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el-GR" sz="3600" dirty="0" smtClean="0"/>
              <a:t>Α. στη Γερμανία το σουβλίζουνε, όπως στην Ελλάδα</a:t>
            </a:r>
          </a:p>
          <a:p>
            <a:r>
              <a:rPr lang="el-GR" sz="3600" dirty="0" smtClean="0"/>
              <a:t>Β. υπάρχει ως έννοια που συμβολίζει την αγνότητα και τις θυσίες του Ιησού, αλλά δεν ψήνεται. Συχνά συναντάμε τσουρέκια ή αρτοσκευάσματα σε σχήμα αρνιού</a:t>
            </a:r>
          </a:p>
          <a:p>
            <a:r>
              <a:rPr lang="el-GR" sz="3600" dirty="0" smtClean="0"/>
              <a:t>Γ. είναι σοκολατένιο και το φέρνει ο λαγός του Πάσχα</a:t>
            </a:r>
            <a:endParaRPr 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Πώς λέγεται η Μεγάλη Παρασκευή;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A. Karfreitag</a:t>
            </a:r>
          </a:p>
          <a:p>
            <a:r>
              <a:rPr lang="de-DE" sz="3600" dirty="0" smtClean="0"/>
              <a:t>B. Grünfreitag</a:t>
            </a:r>
          </a:p>
          <a:p>
            <a:r>
              <a:rPr lang="en-US" sz="3600" dirty="0" smtClean="0"/>
              <a:t>C. </a:t>
            </a:r>
            <a:r>
              <a:rPr lang="en-US" sz="3600" dirty="0" err="1" smtClean="0"/>
              <a:t>Gro</a:t>
            </a:r>
            <a:r>
              <a:rPr lang="de-DE" sz="3600" dirty="0" err="1" smtClean="0"/>
              <a:t>ßer</a:t>
            </a:r>
            <a:r>
              <a:rPr lang="de-DE" sz="3600" dirty="0" smtClean="0"/>
              <a:t> Freitag</a:t>
            </a:r>
          </a:p>
          <a:p>
            <a:endParaRPr lang="de-DE" sz="3600" dirty="0"/>
          </a:p>
          <a:p>
            <a:endParaRPr lang="el-GR" sz="3600" dirty="0"/>
          </a:p>
        </p:txBody>
      </p:sp>
      <p:pic>
        <p:nvPicPr>
          <p:cNvPr id="4" name="3 - Εικόνα" descr="karfreita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3068960"/>
            <a:ext cx="3960440" cy="28231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T</a:t>
            </a:r>
            <a:r>
              <a:rPr lang="el-GR" dirty="0" smtClean="0"/>
              <a:t>η μεγάλη Πέμπτη, </a:t>
            </a:r>
            <a:r>
              <a:rPr lang="de-DE" dirty="0" smtClean="0"/>
              <a:t>Gründonnerstag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A. </a:t>
            </a:r>
            <a:r>
              <a:rPr lang="el-GR" sz="3600" dirty="0" smtClean="0"/>
              <a:t>Θυμόμαστε το μυστικό δείπνο</a:t>
            </a:r>
            <a:endParaRPr lang="de-DE" sz="3600" dirty="0" smtClean="0"/>
          </a:p>
          <a:p>
            <a:r>
              <a:rPr lang="de-DE" sz="3600" dirty="0" smtClean="0"/>
              <a:t>B. </a:t>
            </a:r>
            <a:r>
              <a:rPr lang="el-GR" sz="3600" dirty="0" smtClean="0"/>
              <a:t>Τρώνε όλοι μόνο πράσινα λαχανικά, νηστίσιμα</a:t>
            </a:r>
            <a:endParaRPr lang="de-DE" sz="3600" dirty="0" smtClean="0"/>
          </a:p>
          <a:p>
            <a:r>
              <a:rPr lang="en-US" sz="3600" dirty="0" smtClean="0"/>
              <a:t>C. </a:t>
            </a:r>
            <a:r>
              <a:rPr lang="el-GR" sz="3600" dirty="0" smtClean="0"/>
              <a:t>Στη Γερμανία, περιφέρουν τον επιτάφιο</a:t>
            </a:r>
            <a:endParaRPr lang="de-DE" sz="3600" dirty="0" smtClean="0"/>
          </a:p>
          <a:p>
            <a:endParaRPr lang="de-DE" sz="3600" dirty="0"/>
          </a:p>
          <a:p>
            <a:endParaRPr lang="el-GR" sz="3600" dirty="0"/>
          </a:p>
        </p:txBody>
      </p:sp>
      <p:pic>
        <p:nvPicPr>
          <p:cNvPr id="5" name="4 - Εικόνα" descr="gründonnersta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4149080"/>
            <a:ext cx="2839963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Ποια ομάδα θα μεταφράσει το παραπάνω ποιηματάκι;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187624" y="1844824"/>
            <a:ext cx="7416824" cy="3793976"/>
          </a:xfrm>
        </p:spPr>
        <p:txBody>
          <a:bodyPr/>
          <a:lstStyle/>
          <a:p>
            <a:r>
              <a:rPr lang="de-DE" i="1" dirty="0" smtClean="0"/>
              <a:t>Viele bunte Ostereier</a:t>
            </a:r>
          </a:p>
          <a:p>
            <a:r>
              <a:rPr lang="de-DE" i="1" dirty="0" smtClean="0"/>
              <a:t>Eine bunte Osterfeier</a:t>
            </a:r>
          </a:p>
          <a:p>
            <a:r>
              <a:rPr lang="de-DE" i="1" dirty="0" smtClean="0"/>
              <a:t>Dies und Vieles andere mehr</a:t>
            </a:r>
          </a:p>
          <a:p>
            <a:r>
              <a:rPr lang="de-DE" i="1" dirty="0" smtClean="0"/>
              <a:t>Wünsche ich euch vom Herzen sehr</a:t>
            </a:r>
          </a:p>
        </p:txBody>
      </p:sp>
      <p:pic>
        <p:nvPicPr>
          <p:cNvPr id="4" name="3 - Εικόνα" descr="frohe Oster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4149080"/>
            <a:ext cx="2609850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Πώς ευχόμαστε «Καλό Πάσχα»</a:t>
            </a:r>
            <a:r>
              <a:rPr lang="de-DE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52936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/>
              <a:t>Α. </a:t>
            </a:r>
            <a:r>
              <a:rPr lang="de-DE" sz="3600" dirty="0" smtClean="0"/>
              <a:t>Frohe </a:t>
            </a:r>
            <a:r>
              <a:rPr lang="de-DE" sz="3600" dirty="0" err="1" smtClean="0"/>
              <a:t>Easter</a:t>
            </a:r>
            <a:endParaRPr lang="de-DE" sz="3600" dirty="0" smtClean="0"/>
          </a:p>
          <a:p>
            <a:pPr algn="ctr"/>
            <a:r>
              <a:rPr lang="de-DE" sz="3600" dirty="0" smtClean="0"/>
              <a:t>B. Guten Oster</a:t>
            </a:r>
          </a:p>
          <a:p>
            <a:pPr algn="ctr"/>
            <a:r>
              <a:rPr lang="de-DE" sz="3600" dirty="0" smtClean="0"/>
              <a:t>C. Frohe Ostern</a:t>
            </a:r>
          </a:p>
          <a:p>
            <a:pPr algn="ctr"/>
            <a:endParaRPr lang="el-GR" sz="3600" dirty="0"/>
          </a:p>
        </p:txBody>
      </p:sp>
      <p:pic>
        <p:nvPicPr>
          <p:cNvPr id="1027" name="Picture 3" descr="C:\Users\gogo\Pictures\ostern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717032"/>
            <a:ext cx="6912768" cy="2827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Ποιος φέρνει τα πασχαλινά αυγά</a:t>
            </a:r>
            <a:r>
              <a:rPr lang="de-DE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52936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/>
              <a:t>Α. ο λαγός του Πάσχα</a:t>
            </a:r>
            <a:endParaRPr lang="de-DE" sz="3600" dirty="0" smtClean="0"/>
          </a:p>
          <a:p>
            <a:pPr algn="ctr"/>
            <a:r>
              <a:rPr lang="de-DE" sz="3600" dirty="0" smtClean="0"/>
              <a:t>B. </a:t>
            </a:r>
            <a:r>
              <a:rPr lang="el-GR" sz="3600" dirty="0" smtClean="0"/>
              <a:t>Το κοτοπουλάκι</a:t>
            </a:r>
            <a:endParaRPr lang="de-DE" sz="3600" dirty="0" smtClean="0"/>
          </a:p>
          <a:p>
            <a:pPr algn="ctr"/>
            <a:r>
              <a:rPr lang="el-GR" sz="3600" dirty="0" smtClean="0"/>
              <a:t>Γ</a:t>
            </a:r>
            <a:r>
              <a:rPr lang="de-DE" sz="3600" dirty="0" smtClean="0"/>
              <a:t>. </a:t>
            </a:r>
            <a:r>
              <a:rPr lang="el-GR" sz="3600" dirty="0" smtClean="0"/>
              <a:t>Ο </a:t>
            </a:r>
            <a:r>
              <a:rPr lang="el-GR" sz="3600" dirty="0" err="1" smtClean="0"/>
              <a:t>Χριστούλης</a:t>
            </a:r>
            <a:endParaRPr lang="el-GR" sz="3600" dirty="0" smtClean="0"/>
          </a:p>
          <a:p>
            <a:pPr algn="ctr"/>
            <a:endParaRPr lang="de-DE" sz="3600" dirty="0" smtClean="0"/>
          </a:p>
          <a:p>
            <a:pPr algn="ctr"/>
            <a:endParaRPr lang="el-GR" sz="3600" dirty="0"/>
          </a:p>
        </p:txBody>
      </p:sp>
      <p:pic>
        <p:nvPicPr>
          <p:cNvPr id="5" name="4 - Εικόνα" descr="ostern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3789040"/>
            <a:ext cx="4608512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Πώς χρησιμοποιούνται </a:t>
            </a:r>
            <a:br>
              <a:rPr lang="el-GR" dirty="0" smtClean="0"/>
            </a:br>
            <a:r>
              <a:rPr lang="el-GR" dirty="0" smtClean="0"/>
              <a:t>τα πασχαλινά (όχι σοκολατένια) αυγά στη Γερμανία;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Α. Τα τσουγκρίζουμε</a:t>
            </a:r>
          </a:p>
          <a:p>
            <a:r>
              <a:rPr lang="el-GR" sz="3600" dirty="0" smtClean="0"/>
              <a:t>Β  Τα κρύβει ο λαγός</a:t>
            </a:r>
          </a:p>
          <a:p>
            <a:r>
              <a:rPr lang="el-GR" sz="3600" dirty="0"/>
              <a:t>Γ</a:t>
            </a:r>
            <a:r>
              <a:rPr lang="el-GR" sz="3600" dirty="0" smtClean="0"/>
              <a:t>.  Αφού αδειάσουμε το εσωτερικό τους, τα τρυπάμε, τα βάφουμε και μ’ αυτά στολίζουμε το σπίτι φτιάχνοντας ωραίες ανθοδέσμες</a:t>
            </a:r>
            <a:endParaRPr lang="el-GR" sz="3600" dirty="0"/>
          </a:p>
        </p:txBody>
      </p:sp>
      <p:pic>
        <p:nvPicPr>
          <p:cNvPr id="4" name="3 - Εικόνα" descr="osterei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340768"/>
            <a:ext cx="22860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Με βάση τι ορίζεται το Πάσχα</a:t>
            </a:r>
            <a:r>
              <a:rPr lang="de-DE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52936"/>
          </a:xfrm>
        </p:spPr>
        <p:txBody>
          <a:bodyPr>
            <a:normAutofit lnSpcReduction="10000"/>
          </a:bodyPr>
          <a:lstStyle/>
          <a:p>
            <a:pPr algn="ctr"/>
            <a:r>
              <a:rPr lang="el-GR" sz="3600" dirty="0" smtClean="0"/>
              <a:t>Α. Με βάση τις Απόκριες</a:t>
            </a:r>
            <a:endParaRPr lang="de-DE" sz="3600" dirty="0" smtClean="0"/>
          </a:p>
          <a:p>
            <a:pPr algn="ctr"/>
            <a:r>
              <a:rPr lang="de-DE" sz="3600" dirty="0" smtClean="0"/>
              <a:t>B. </a:t>
            </a:r>
            <a:r>
              <a:rPr lang="el-GR" sz="3600" dirty="0" smtClean="0"/>
              <a:t>Με βάση την πρώτη Πανσέληνο της εαρινής ισημερίας</a:t>
            </a:r>
            <a:endParaRPr lang="de-DE" sz="3600" dirty="0" smtClean="0"/>
          </a:p>
          <a:p>
            <a:pPr algn="ctr"/>
            <a:r>
              <a:rPr lang="de-DE" sz="3600" dirty="0" smtClean="0"/>
              <a:t>C. </a:t>
            </a:r>
            <a:r>
              <a:rPr lang="el-GR" sz="3600" dirty="0" smtClean="0"/>
              <a:t>Πέφτει πάντα σε συγκεκριμένη ημερομηνία</a:t>
            </a:r>
          </a:p>
          <a:p>
            <a:pPr algn="ctr"/>
            <a:endParaRPr lang="de-DE" sz="3600" dirty="0" smtClean="0"/>
          </a:p>
          <a:p>
            <a:pPr algn="ctr"/>
            <a:endParaRPr 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Σύμφωνα με το έθιμο σε κάποιες καθολικές γερμανικές περιοχές οι </a:t>
            </a:r>
            <a:r>
              <a:rPr lang="en-US" dirty="0" err="1" smtClean="0"/>
              <a:t>Osterreiter</a:t>
            </a:r>
            <a:r>
              <a:rPr lang="en-US" dirty="0" smtClean="0"/>
              <a:t> (</a:t>
            </a:r>
            <a:r>
              <a:rPr lang="el-GR" dirty="0" smtClean="0"/>
              <a:t>ιππείς του Πάσχα)…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348879"/>
            <a:ext cx="8229600" cy="2304257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l-GR" sz="3600" dirty="0" smtClean="0"/>
              <a:t>Α. Κάνουν έφιππη παρέλαση για να αναγγείλουν το χαρμόσυνο γεγονός της Ανάστασης</a:t>
            </a:r>
            <a:endParaRPr lang="de-DE" sz="3600" dirty="0" smtClean="0"/>
          </a:p>
          <a:p>
            <a:pPr algn="just">
              <a:buNone/>
            </a:pPr>
            <a:r>
              <a:rPr lang="de-DE" sz="3600" dirty="0" smtClean="0"/>
              <a:t>B. </a:t>
            </a:r>
            <a:r>
              <a:rPr lang="el-GR" sz="3600" dirty="0" smtClean="0"/>
              <a:t>Είναι κάτι σαν τον Επιτάφιο της δικής μας Εκκλησίας</a:t>
            </a:r>
          </a:p>
          <a:p>
            <a:pPr algn="just">
              <a:buNone/>
            </a:pPr>
            <a:r>
              <a:rPr lang="de-DE" sz="3600" dirty="0" smtClean="0"/>
              <a:t>C. </a:t>
            </a:r>
            <a:r>
              <a:rPr lang="el-GR" sz="3600" dirty="0" smtClean="0"/>
              <a:t>Είναι ιερείς που περιφέρονται στα χωριά πάνω σε άλογα φορώντας </a:t>
            </a:r>
            <a:r>
              <a:rPr lang="el-GR" sz="3600" smtClean="0"/>
              <a:t>τα ράσα τους</a:t>
            </a:r>
            <a:endParaRPr lang="el-GR" sz="3600" dirty="0" smtClean="0"/>
          </a:p>
          <a:p>
            <a:pPr algn="just"/>
            <a:endParaRPr lang="de-DE" sz="3600" dirty="0" smtClean="0"/>
          </a:p>
          <a:p>
            <a:pPr algn="ctr"/>
            <a:endParaRPr 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Γιατί συχνά το Πάσχα των ορθόδοξων δε συμπίπτει μ’ αυτό των καθολικών</a:t>
            </a:r>
            <a:r>
              <a:rPr lang="de-DE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5293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l-GR" sz="3600" dirty="0" smtClean="0"/>
              <a:t>Α. Για να μη συνωστίζονται καθολικοί και ορθόδοξοι κατά τη διάρκεια της τουριστικής σεζόν στις διακοπές του Πάσχα</a:t>
            </a:r>
            <a:endParaRPr lang="de-DE" sz="3600" dirty="0" smtClean="0"/>
          </a:p>
          <a:p>
            <a:pPr algn="ctr"/>
            <a:r>
              <a:rPr lang="de-DE" sz="3600" dirty="0" smtClean="0"/>
              <a:t>B. </a:t>
            </a:r>
            <a:r>
              <a:rPr lang="el-GR" sz="3600" dirty="0" smtClean="0"/>
              <a:t>Το Πάσχα των Ορθόδοξων ορίζεται από το Ιουλιανό ημερολόγιο, ενώ αυτό των καθολικών από το Γρηγοριανό</a:t>
            </a:r>
            <a:endParaRPr lang="de-DE" sz="3600" dirty="0" smtClean="0"/>
          </a:p>
          <a:p>
            <a:pPr algn="ctr"/>
            <a:r>
              <a:rPr lang="de-DE" sz="3600" dirty="0" smtClean="0"/>
              <a:t>C. </a:t>
            </a:r>
            <a:r>
              <a:rPr lang="el-GR" sz="3600" dirty="0" smtClean="0"/>
              <a:t>Η εαρινή ισημερία, με βάση την οποία ορίζεται το Πάσχα, δεν είναι ίδια σ’ όλες τις χώρες</a:t>
            </a:r>
          </a:p>
          <a:p>
            <a:pPr algn="ctr"/>
            <a:endParaRPr lang="de-DE" sz="3600" dirty="0" smtClean="0"/>
          </a:p>
          <a:p>
            <a:pPr algn="ctr"/>
            <a:endParaRPr 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Σωστό ή λάθος</a:t>
            </a:r>
            <a:r>
              <a:rPr lang="de-DE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52936"/>
          </a:xfrm>
        </p:spPr>
        <p:txBody>
          <a:bodyPr>
            <a:normAutofit/>
          </a:bodyPr>
          <a:lstStyle/>
          <a:p>
            <a:pPr algn="just"/>
            <a:r>
              <a:rPr lang="el-GR" sz="3600" dirty="0" smtClean="0"/>
              <a:t>Σύμφωνα με τα ημερολόγια των δύο εκκλησιών, το Πάσχα στους καθολικούς δεν πέφτει ποτέ το μήνα Μάιο, στους Ορθόδοξους ποτέ το μήνα Μάρτιο.</a:t>
            </a:r>
            <a:endParaRPr lang="de-DE" sz="3600" dirty="0" smtClean="0"/>
          </a:p>
          <a:p>
            <a:pPr algn="ctr"/>
            <a:endParaRPr 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σου φαίνεται πιο πιθανό να υπάρχει στη Γερμανία;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Α. Μουσείο Πάσχα</a:t>
            </a:r>
          </a:p>
          <a:p>
            <a:r>
              <a:rPr lang="el-GR" sz="3600" dirty="0" smtClean="0"/>
              <a:t>Β. Μουσείο Πασχαλινών Αυγών</a:t>
            </a:r>
          </a:p>
          <a:p>
            <a:r>
              <a:rPr lang="el-GR" sz="3600" dirty="0" smtClean="0"/>
              <a:t>Γ. Μουσείο Πρωταπριλιάς</a:t>
            </a:r>
          </a:p>
          <a:p>
            <a:endParaRPr lang="el-GR" sz="3600" dirty="0"/>
          </a:p>
          <a:p>
            <a:endParaRPr lang="el-GR" sz="3600" dirty="0"/>
          </a:p>
        </p:txBody>
      </p:sp>
      <p:pic>
        <p:nvPicPr>
          <p:cNvPr id="4" name="3 - Εικόνα" descr="fragezeich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3861048"/>
            <a:ext cx="2152650" cy="2124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645</Words>
  <Application>Microsoft Office PowerPoint</Application>
  <PresentationFormat>Προβολή στην οθόνη (4:3)</PresentationFormat>
  <Paragraphs>70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Θέμα του Office</vt:lpstr>
      <vt:lpstr>OSTERQUIZ</vt:lpstr>
      <vt:lpstr>Πώς ευχόμαστε «Καλό Πάσχα»;</vt:lpstr>
      <vt:lpstr>Ποιος φέρνει τα πασχαλινά αυγά;</vt:lpstr>
      <vt:lpstr>Πώς χρησιμοποιούνται  τα πασχαλινά (όχι σοκολατένια) αυγά στη Γερμανία;</vt:lpstr>
      <vt:lpstr>Με βάση τι ορίζεται το Πάσχα;</vt:lpstr>
      <vt:lpstr>Σύμφωνα με το έθιμο σε κάποιες καθολικές γερμανικές περιοχές οι Osterreiter (ιππείς του Πάσχα)…</vt:lpstr>
      <vt:lpstr>Γιατί συχνά το Πάσχα των ορθόδοξων δε συμπίπτει μ’ αυτό των καθολικών;</vt:lpstr>
      <vt:lpstr>Σωστό ή λάθος;</vt:lpstr>
      <vt:lpstr>Τι σου φαίνεται πιο πιθανό να υπάρχει στη Γερμανία;</vt:lpstr>
      <vt:lpstr>Das Osterlachen: Στη λειτουργία που γίνεται την Κυριακή του Πάσχα…</vt:lpstr>
      <vt:lpstr>„Το Ostermarsch“ είναι… </vt:lpstr>
      <vt:lpstr>Το νερό του Πάσχα, το λεγόμενο Osterwasser</vt:lpstr>
      <vt:lpstr>Πού γιορτάζεται το παραπάνω έθιμο;</vt:lpstr>
      <vt:lpstr>Osterfeuer είναι</vt:lpstr>
      <vt:lpstr>Το αρνί….</vt:lpstr>
      <vt:lpstr>Πώς λέγεται η Μεγάλη Παρασκευή;</vt:lpstr>
      <vt:lpstr>Tη μεγάλη Πέμπτη, Gründonnerstag</vt:lpstr>
      <vt:lpstr>Ποια ομάδα θα μεταφράσει το παραπάνω ποιηματάκι;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OSTERQUIZ</dc:title>
  <dc:creator>gogo</dc:creator>
  <cp:lastModifiedBy>gogo</cp:lastModifiedBy>
  <cp:revision>9</cp:revision>
  <dcterms:created xsi:type="dcterms:W3CDTF">2014-04-06T21:20:37Z</dcterms:created>
  <dcterms:modified xsi:type="dcterms:W3CDTF">2021-04-18T11:55:12Z</dcterms:modified>
</cp:coreProperties>
</file>