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82" r:id="rId4"/>
    <p:sldId id="283" r:id="rId5"/>
    <p:sldId id="270" r:id="rId6"/>
    <p:sldId id="257" r:id="rId7"/>
    <p:sldId id="275" r:id="rId8"/>
    <p:sldId id="276" r:id="rId9"/>
    <p:sldId id="277" r:id="rId10"/>
    <p:sldId id="279" r:id="rId11"/>
    <p:sldId id="280" r:id="rId12"/>
    <p:sldId id="281" r:id="rId13"/>
    <p:sldId id="278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0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CE729-261A-1518-A4A4-4F8A82E14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5BD06D-9F5E-1E23-D95D-47EAFD1B8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393FF-836A-BB8B-0D1B-A77E5867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97146-2008-B2C4-6DA0-A7A8483B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D9D00-A79A-C7F9-2DB2-72B47A19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7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C8528-BB8C-8249-2F1A-0314658A3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00E7DA-E36A-ED32-6817-7BF776901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D366-8776-9FD8-AC7C-D43A57C1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0F5CB-27AC-0448-076F-E9AE94E3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90719-BF57-A2C9-A381-0861B129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1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212839-F365-61B0-F556-DA5290E4E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0A616-0A27-4862-6573-3CA26CCE1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F730B-862A-FAB8-7627-D727419C7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35A97-D5AA-6DCF-3100-A5A45D583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2B378-9477-BB7D-992F-FFC712BC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3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39EB4-2342-86F3-58D1-AF97CA8EF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FEB65-0165-3BF8-E3EA-FF515C25F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243E2-271F-8714-9E91-94C59429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538B3-40DE-54D0-674E-DDE34297B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624C9-A8A4-E64E-D115-298FF7497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25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090D1-ADF1-BCCE-242B-6F3E014D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F52C9-9859-B273-65C7-4DB3C6559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74EB5-2B1C-0FC1-1AB9-1FCBCA3D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B76A0-E28B-5B2E-B839-650E97B0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7F2BC-BFC0-DB82-999E-A6B97A89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1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5738-CDF9-8FD9-A175-17E2E3F2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A1E0F-4899-57CF-06F1-436CA7972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43E7C-7298-95D9-A6BB-C98934B83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DE55-444E-55AF-6B14-B94BBF46C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1ADB4-D77D-EB11-0BA4-A94344F0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777D8-AEE8-EF0A-30B7-DB29B9DE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0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2E02-8C03-2DCA-58BE-BE317E628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D1EAC-2D6C-196C-DC13-A7EA44091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FE0C2-A7BB-E6C4-B91C-CC209246B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81CD1A-C3EE-BF9B-22B5-E285F7BD0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F59B86-EF3B-6E8B-8865-21DE79906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0F2876-53CD-BC89-B837-F29021375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738C9-A55C-9ECF-8227-3C957394C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2A86F8-B0A5-DA67-5D1B-613B3DB7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8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62345-B3CE-F545-CE29-17A545A96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BCB080-91A4-0149-3E80-66A0A9561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A9F1E0-7C71-BCDE-798D-4832DD80E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B707B-732C-5060-8D5D-A770DF3B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6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8DDCDD-CD1E-491E-AEE4-6EB9D33A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A35BA9-99C5-CFC3-44FE-A0C9E392C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0E397-FABB-6BB2-117D-0E92D4D1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6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D4D8D-E158-D1CE-69D7-0F0CFFDFE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32E17-ED72-50A6-ECCC-046ED08DC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44879-9E6E-6B25-6649-EACBBC841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D1C55C-2FC8-9FB3-0CBF-BF3BE50E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45832-DD04-2592-5407-A6683A3BC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CFEBE-8C49-9262-8C9A-AFE177316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2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015C-4B01-6C87-4378-B1A4E2B0F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2F3EDA-9A9F-CA86-836A-A680A51F2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560E40-C735-6B8C-7323-7F013A7C2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7EA86-D23A-D277-56A5-94611FDA1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52932-799F-BF74-0D5B-9879BC52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5FFEC-62D7-F886-6583-1311DE275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3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F806A7-A026-B976-C4DC-7C7F4901E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4487E-68CA-497A-4D25-91E156CAB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4D5DD-CEC5-C18D-FE60-C21EF893D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021C-386B-4BC6-9298-55099EEB02FC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8A1BF-7860-9E6C-4BEA-16BE23AD5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5965E-7DAB-AC06-D1C6-CE41E0810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3040E-2B99-47B7-9505-0792893D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7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33" y="1785668"/>
            <a:ext cx="6805234" cy="498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63306" y="271277"/>
            <a:ext cx="8617787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FF33CC"/>
                </a:solidFill>
              </a:rPr>
              <a:t>Ο </a:t>
            </a:r>
            <a:r>
              <a:rPr lang="el-GR" sz="3200" b="1" dirty="0">
                <a:solidFill>
                  <a:srgbClr val="FF33CC"/>
                </a:solidFill>
              </a:rPr>
              <a:t>μικρός πρίγκιπας </a:t>
            </a:r>
            <a:r>
              <a:rPr lang="el-GR" sz="3200" dirty="0">
                <a:solidFill>
                  <a:srgbClr val="FF33CC"/>
                </a:solidFill>
              </a:rPr>
              <a:t>σε μία από τις </a:t>
            </a:r>
          </a:p>
          <a:p>
            <a:pPr algn="ctr"/>
            <a:r>
              <a:rPr lang="el-GR" sz="3200" dirty="0">
                <a:solidFill>
                  <a:srgbClr val="FF33CC"/>
                </a:solidFill>
              </a:rPr>
              <a:t>περιπέτειές του γνώρισε μία </a:t>
            </a:r>
            <a:r>
              <a:rPr lang="el-GR" sz="3200" b="1" dirty="0">
                <a:solidFill>
                  <a:srgbClr val="FF33CC"/>
                </a:solidFill>
              </a:rPr>
              <a:t>αλεπού,</a:t>
            </a:r>
          </a:p>
          <a:p>
            <a:pPr algn="ctr"/>
            <a:r>
              <a:rPr lang="el-GR" sz="3200" dirty="0">
                <a:solidFill>
                  <a:srgbClr val="FF33CC"/>
                </a:solidFill>
              </a:rPr>
              <a:t>με την οποία έγιναν φίλοι .</a:t>
            </a:r>
          </a:p>
        </p:txBody>
      </p:sp>
    </p:spTree>
    <p:extLst>
      <p:ext uri="{BB962C8B-B14F-4D97-AF65-F5344CB8AC3E}">
        <p14:creationId xmlns:p14="http://schemas.microsoft.com/office/powerpoint/2010/main" val="387163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93" y="698740"/>
            <a:ext cx="4258120" cy="577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Επεξήγηση με σύννεφο 5"/>
          <p:cNvSpPr/>
          <p:nvPr/>
        </p:nvSpPr>
        <p:spPr>
          <a:xfrm>
            <a:off x="207033" y="629728"/>
            <a:ext cx="3045125" cy="2242867"/>
          </a:xfrm>
          <a:prstGeom prst="cloudCallout">
            <a:avLst>
              <a:gd name="adj1" fmla="val 76873"/>
              <a:gd name="adj2" fmla="val 9048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Δεν μπορώ να ξεχωρίσω πότε βάζω –ι, πότε βάζω -η και πότε βάζω –ει!</a:t>
            </a:r>
          </a:p>
        </p:txBody>
      </p:sp>
      <p:sp>
        <p:nvSpPr>
          <p:cNvPr id="7" name="Επεξήγηση με σύννεφο 6"/>
          <p:cNvSpPr/>
          <p:nvPr/>
        </p:nvSpPr>
        <p:spPr>
          <a:xfrm>
            <a:off x="8491269" y="917228"/>
            <a:ext cx="3493698" cy="2363638"/>
          </a:xfrm>
          <a:prstGeom prst="cloudCallout">
            <a:avLst>
              <a:gd name="adj1" fmla="val -63871"/>
              <a:gd name="adj2" fmla="val 590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Αυτιά άνοιξε καλά και μάθε της γραμματικής τα μυστικά!</a:t>
            </a:r>
          </a:p>
        </p:txBody>
      </p:sp>
    </p:spTree>
    <p:extLst>
      <p:ext uri="{BB962C8B-B14F-4D97-AF65-F5344CB8AC3E}">
        <p14:creationId xmlns:p14="http://schemas.microsoft.com/office/powerpoint/2010/main" val="235091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3797D7-EBF5-5C9F-2303-A15B5E0C74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72343"/>
            <a:ext cx="10515600" cy="13111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Όταν έχω οδηγό τη λεξούλα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πάντοτε στο τέλος με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–ι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θα γραφτώ!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91AA6-0D52-DEBD-DCFA-20BBDA334EA0}"/>
              </a:ext>
            </a:extLst>
          </p:cNvPr>
          <p:cNvSpPr txBox="1"/>
          <p:nvPr/>
        </p:nvSpPr>
        <p:spPr>
          <a:xfrm>
            <a:off x="1199213" y="3219137"/>
            <a:ext cx="2893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το</a:t>
            </a:r>
            <a:r>
              <a:rPr lang="el-GR" sz="4400" b="1" dirty="0"/>
              <a:t> παιδ</a:t>
            </a:r>
            <a:r>
              <a:rPr lang="el-GR" sz="4400" b="1" dirty="0">
                <a:solidFill>
                  <a:srgbClr val="FF0000"/>
                </a:solidFill>
              </a:rPr>
              <a:t>ί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C6EDB3-6A8E-5DB0-2F15-93DF0C221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361" y="4406029"/>
            <a:ext cx="2028184" cy="19501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4828AA-256C-02C0-F163-DA5D2922500C}"/>
              </a:ext>
            </a:extLst>
          </p:cNvPr>
          <p:cNvSpPr txBox="1"/>
          <p:nvPr/>
        </p:nvSpPr>
        <p:spPr>
          <a:xfrm>
            <a:off x="4680108" y="3359589"/>
            <a:ext cx="304294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το</a:t>
            </a:r>
            <a:r>
              <a:rPr lang="el-GR" sz="4400" b="1" dirty="0"/>
              <a:t> λουλούδ</a:t>
            </a:r>
            <a:r>
              <a:rPr lang="el-GR" sz="4400" b="1" dirty="0">
                <a:solidFill>
                  <a:srgbClr val="FF0000"/>
                </a:solidFill>
              </a:rPr>
              <a:t>ι</a:t>
            </a:r>
          </a:p>
          <a:p>
            <a:endParaRPr lang="en-US" dirty="0"/>
          </a:p>
        </p:txBody>
      </p:sp>
      <p:pic>
        <p:nvPicPr>
          <p:cNvPr id="3074" name="Picture 2" descr="6,938 Animated Flowers Images, Stock Photos, 3D objects, &amp; Vectors |  Shutterstock">
            <a:extLst>
              <a:ext uri="{FF2B5EF4-FFF2-40B4-BE49-F238E27FC236}">
                <a16:creationId xmlns:a16="http://schemas.microsoft.com/office/drawing/2014/main" id="{3D252297-3D90-76A7-22F7-50F90B2EB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87" y="4238548"/>
            <a:ext cx="19526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2B50CE-1766-6CD3-9998-C6429A06A537}"/>
              </a:ext>
            </a:extLst>
          </p:cNvPr>
          <p:cNvSpPr txBox="1"/>
          <p:nvPr/>
        </p:nvSpPr>
        <p:spPr>
          <a:xfrm>
            <a:off x="8815220" y="3419906"/>
            <a:ext cx="25222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το</a:t>
            </a:r>
            <a:r>
              <a:rPr lang="el-GR" sz="4400" b="1" dirty="0"/>
              <a:t> καράβ</a:t>
            </a:r>
            <a:r>
              <a:rPr lang="el-GR" sz="4400" b="1" dirty="0">
                <a:solidFill>
                  <a:srgbClr val="FF0000"/>
                </a:solidFill>
              </a:rPr>
              <a:t>ι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22422-F7E9-DC30-709F-BCF056BA0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782" y="227644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sz="3600" dirty="0"/>
              <a:t>Για παράδειγμα:</a:t>
            </a:r>
          </a:p>
          <a:p>
            <a:pPr marL="0" indent="0" algn="ctr">
              <a:buNone/>
            </a:pPr>
            <a:endParaRPr lang="el-GR" sz="4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8" name="Picture 6" descr="Cartoon Boat Vector Art, Icons, and Graphics for Free Download">
            <a:extLst>
              <a:ext uri="{FF2B5EF4-FFF2-40B4-BE49-F238E27FC236}">
                <a16:creationId xmlns:a16="http://schemas.microsoft.com/office/drawing/2014/main" id="{A6A1C784-7A42-416A-91AE-7D9EC2ABA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324" y="445211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42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3797D7-EBF5-5C9F-2303-A15B5E0C74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72343"/>
            <a:ext cx="10515600" cy="13111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Όταν έχω οδηγό τη λεξούλα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πάντοτε στο τέλος με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–η </a:t>
            </a:r>
            <a:r>
              <a:rPr lang="el-GR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θα γραφτώ!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91AA6-0D52-DEBD-DCFA-20BBDA334EA0}"/>
              </a:ext>
            </a:extLst>
          </p:cNvPr>
          <p:cNvSpPr txBox="1"/>
          <p:nvPr/>
        </p:nvSpPr>
        <p:spPr>
          <a:xfrm>
            <a:off x="1199213" y="3219137"/>
            <a:ext cx="2893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η</a:t>
            </a:r>
            <a:r>
              <a:rPr lang="el-GR" sz="4400" b="1" dirty="0"/>
              <a:t> Ελέν</a:t>
            </a:r>
            <a:r>
              <a:rPr lang="el-GR" sz="4400" b="1" dirty="0">
                <a:solidFill>
                  <a:srgbClr val="FF0000"/>
                </a:solidFill>
              </a:rPr>
              <a:t>η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2B50CE-1766-6CD3-9998-C6429A06A537}"/>
              </a:ext>
            </a:extLst>
          </p:cNvPr>
          <p:cNvSpPr txBox="1"/>
          <p:nvPr/>
        </p:nvSpPr>
        <p:spPr>
          <a:xfrm>
            <a:off x="838200" y="2292674"/>
            <a:ext cx="3286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/>
              <a:t>Για παράδειγμα:</a:t>
            </a:r>
          </a:p>
        </p:txBody>
      </p:sp>
      <p:pic>
        <p:nvPicPr>
          <p:cNvPr id="5122" name="Picture 2" descr="Cartoon Girl Images, HD Pictures For Free Vectors Download - Lovepik.com">
            <a:extLst>
              <a:ext uri="{FF2B5EF4-FFF2-40B4-BE49-F238E27FC236}">
                <a16:creationId xmlns:a16="http://schemas.microsoft.com/office/drawing/2014/main" id="{3C41CD2E-D650-E0E7-7F68-8E6C66DA1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28" y="4283700"/>
            <a:ext cx="2728210" cy="215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CA102F-0108-B66C-97B4-635CA1836A33}"/>
              </a:ext>
            </a:extLst>
          </p:cNvPr>
          <p:cNvSpPr txBox="1"/>
          <p:nvPr/>
        </p:nvSpPr>
        <p:spPr>
          <a:xfrm>
            <a:off x="5408575" y="3234127"/>
            <a:ext cx="16929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4400" b="1" dirty="0">
                <a:solidFill>
                  <a:srgbClr val="FF0000"/>
                </a:solidFill>
              </a:rPr>
              <a:t>η</a:t>
            </a:r>
            <a:r>
              <a:rPr lang="el-GR" sz="4400" b="1" dirty="0"/>
              <a:t> τάξ</a:t>
            </a:r>
            <a:r>
              <a:rPr lang="el-GR" sz="4400" b="1" dirty="0">
                <a:solidFill>
                  <a:srgbClr val="FF0000"/>
                </a:solidFill>
              </a:rPr>
              <a:t>η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5124" name="Picture 4" descr="Cartoon Classroom PNG Transparent Images Free Download | Vector Files |  Pngtree">
            <a:extLst>
              <a:ext uri="{FF2B5EF4-FFF2-40B4-BE49-F238E27FC236}">
                <a16:creationId xmlns:a16="http://schemas.microsoft.com/office/drawing/2014/main" id="{20934078-F194-41A9-0F82-6F9BE3F30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91" y="4262551"/>
            <a:ext cx="3032931" cy="215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D4AC3EB-E253-7A79-1609-990EE83C3F3D}"/>
              </a:ext>
            </a:extLst>
          </p:cNvPr>
          <p:cNvSpPr txBox="1"/>
          <p:nvPr/>
        </p:nvSpPr>
        <p:spPr>
          <a:xfrm>
            <a:off x="9592677" y="3429000"/>
            <a:ext cx="17611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η</a:t>
            </a:r>
            <a:r>
              <a:rPr lang="el-GR" sz="4400" b="1" dirty="0"/>
              <a:t> φίλ</a:t>
            </a:r>
            <a:r>
              <a:rPr lang="el-GR" sz="4400" b="1" dirty="0">
                <a:solidFill>
                  <a:srgbClr val="FF0000"/>
                </a:solidFill>
              </a:rPr>
              <a:t>η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5126" name="Picture 6" descr="Friendship Cartoon Style Wallpaper by patrika">
            <a:extLst>
              <a:ext uri="{FF2B5EF4-FFF2-40B4-BE49-F238E27FC236}">
                <a16:creationId xmlns:a16="http://schemas.microsoft.com/office/drawing/2014/main" id="{DD391FB6-5E4E-2185-486F-54AA1AC36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6763" y="4608807"/>
            <a:ext cx="2857500" cy="180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70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7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22422-F7E9-DC30-709F-BCF056BA0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03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sz="4000" dirty="0"/>
              <a:t>Κάθε πρωί η Μαρία </a:t>
            </a:r>
            <a:r>
              <a:rPr lang="el-GR" sz="4000" b="1" dirty="0">
                <a:solidFill>
                  <a:srgbClr val="FF0000"/>
                </a:solidFill>
              </a:rPr>
              <a:t>πλένει</a:t>
            </a:r>
            <a:r>
              <a:rPr lang="el-GR" sz="4000" dirty="0"/>
              <a:t> τα δόντια της, </a:t>
            </a:r>
            <a:r>
              <a:rPr lang="el-GR" sz="4000" b="1" dirty="0">
                <a:solidFill>
                  <a:srgbClr val="FF0000"/>
                </a:solidFill>
              </a:rPr>
              <a:t>τρώει</a:t>
            </a:r>
            <a:r>
              <a:rPr lang="el-GR" sz="4000" dirty="0"/>
              <a:t> πρωινό και </a:t>
            </a:r>
            <a:r>
              <a:rPr lang="el-GR" sz="4000" b="1" dirty="0">
                <a:solidFill>
                  <a:srgbClr val="FF0000"/>
                </a:solidFill>
              </a:rPr>
              <a:t>πηγαίνει</a:t>
            </a:r>
            <a:r>
              <a:rPr lang="el-GR" sz="4000" dirty="0"/>
              <a:t> στο σχολείο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sz="4000" b="1" dirty="0">
                <a:solidFill>
                  <a:schemeClr val="bg2">
                    <a:lumMod val="50000"/>
                  </a:schemeClr>
                </a:solidFill>
              </a:rPr>
              <a:t>Τι </a:t>
            </a:r>
            <a:r>
              <a:rPr lang="el-GR" sz="4000" b="1" dirty="0">
                <a:solidFill>
                  <a:srgbClr val="FF0000"/>
                </a:solidFill>
              </a:rPr>
              <a:t>κάνει</a:t>
            </a:r>
            <a:r>
              <a:rPr lang="el-GR" sz="4000" b="1" dirty="0">
                <a:solidFill>
                  <a:schemeClr val="bg2">
                    <a:lumMod val="50000"/>
                  </a:schemeClr>
                </a:solidFill>
              </a:rPr>
              <a:t> η Μαρία;</a:t>
            </a:r>
          </a:p>
          <a:p>
            <a:pPr marL="0" indent="0" algn="ctr">
              <a:buNone/>
            </a:pPr>
            <a:endParaRPr lang="el-GR" sz="40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l-GR" sz="4000" b="1" dirty="0">
                <a:solidFill>
                  <a:schemeClr val="bg2">
                    <a:lumMod val="50000"/>
                  </a:schemeClr>
                </a:solidFill>
              </a:rPr>
              <a:t>πλέν</a:t>
            </a:r>
            <a:r>
              <a:rPr lang="el-GR" sz="4000" b="1" dirty="0">
                <a:solidFill>
                  <a:srgbClr val="FF0000"/>
                </a:solidFill>
              </a:rPr>
              <a:t>ει</a:t>
            </a:r>
            <a:r>
              <a:rPr lang="el-GR" sz="4000" b="1" dirty="0">
                <a:solidFill>
                  <a:schemeClr val="bg2">
                    <a:lumMod val="50000"/>
                  </a:schemeClr>
                </a:solidFill>
              </a:rPr>
              <a:t>, τρώ</a:t>
            </a:r>
            <a:r>
              <a:rPr lang="el-GR" sz="4000" b="1" dirty="0">
                <a:solidFill>
                  <a:srgbClr val="FF0000"/>
                </a:solidFill>
              </a:rPr>
              <a:t>ει</a:t>
            </a:r>
            <a:r>
              <a:rPr lang="el-GR" sz="4000" b="1" dirty="0">
                <a:solidFill>
                  <a:schemeClr val="bg2">
                    <a:lumMod val="50000"/>
                  </a:schemeClr>
                </a:solidFill>
              </a:rPr>
              <a:t>, πηγαίν</a:t>
            </a:r>
            <a:r>
              <a:rPr lang="el-GR" sz="4000" b="1" dirty="0">
                <a:solidFill>
                  <a:srgbClr val="FF0000"/>
                </a:solidFill>
              </a:rPr>
              <a:t>ει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3797D7-EBF5-5C9F-2303-A15B5E0C74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72343"/>
            <a:ext cx="10515600" cy="13111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Όταν κάποιος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κάνει κάτι</a:t>
            </a:r>
            <a:r>
              <a:rPr lang="el-GR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η λέξη στο τέλος παίρνει 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–ει!</a:t>
            </a:r>
          </a:p>
        </p:txBody>
      </p:sp>
    </p:spTree>
    <p:extLst>
      <p:ext uri="{BB962C8B-B14F-4D97-AF65-F5344CB8AC3E}">
        <p14:creationId xmlns:p14="http://schemas.microsoft.com/office/powerpoint/2010/main" val="2575354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A6F52F-0979-FF0D-F4BC-EBF3E5287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39" y="359765"/>
            <a:ext cx="10807909" cy="6280878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575384F2-B507-77EB-72D3-EF145C1EC08E}"/>
              </a:ext>
            </a:extLst>
          </p:cNvPr>
          <p:cNvSpPr/>
          <p:nvPr/>
        </p:nvSpPr>
        <p:spPr>
          <a:xfrm>
            <a:off x="4467068" y="1019331"/>
            <a:ext cx="4117299" cy="2409669"/>
          </a:xfrm>
          <a:prstGeom prst="cloudCallout">
            <a:avLst>
              <a:gd name="adj1" fmla="val 66988"/>
              <a:gd name="adj2" fmla="val 27626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/>
              <a:t>Για τη βοήθεια ευχαριστώ! Κανόνες γραμματικής έμαθα εύκολα στο λεπτό!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7516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93" y="698740"/>
            <a:ext cx="4258120" cy="577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Επεξήγηση με σύννεφο 3"/>
          <p:cNvSpPr/>
          <p:nvPr/>
        </p:nvSpPr>
        <p:spPr>
          <a:xfrm>
            <a:off x="8574657" y="1716657"/>
            <a:ext cx="2881222" cy="1898069"/>
          </a:xfrm>
          <a:prstGeom prst="cloudCallout">
            <a:avLst>
              <a:gd name="adj1" fmla="val -69858"/>
              <a:gd name="adj2" fmla="val 6853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Γιατί είσαι λυπημένος, πρίγκιπά μου;</a:t>
            </a:r>
          </a:p>
        </p:txBody>
      </p:sp>
      <p:sp>
        <p:nvSpPr>
          <p:cNvPr id="6" name="Επεξήγηση με σύννεφο 5"/>
          <p:cNvSpPr/>
          <p:nvPr/>
        </p:nvSpPr>
        <p:spPr>
          <a:xfrm>
            <a:off x="207033" y="629728"/>
            <a:ext cx="3045125" cy="2242867"/>
          </a:xfrm>
          <a:prstGeom prst="cloudCallout">
            <a:avLst>
              <a:gd name="adj1" fmla="val 76873"/>
              <a:gd name="adj2" fmla="val 9048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Δεν μπορώ να θυμηθώ πώς γράφονται οι λέξεις των ανθρώπων …</a:t>
            </a:r>
          </a:p>
        </p:txBody>
      </p:sp>
      <p:sp>
        <p:nvSpPr>
          <p:cNvPr id="7" name="Επεξήγηση με σύννεφο 6"/>
          <p:cNvSpPr/>
          <p:nvPr/>
        </p:nvSpPr>
        <p:spPr>
          <a:xfrm>
            <a:off x="8488548" y="1385840"/>
            <a:ext cx="3493698" cy="2363638"/>
          </a:xfrm>
          <a:prstGeom prst="cloudCallout">
            <a:avLst>
              <a:gd name="adj1" fmla="val -63871"/>
              <a:gd name="adj2" fmla="val 590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Μην ανησυχείς !</a:t>
            </a:r>
          </a:p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Εγώ είμαι εδώ για να σε βοηθήσω!</a:t>
            </a:r>
          </a:p>
        </p:txBody>
      </p:sp>
      <p:sp>
        <p:nvSpPr>
          <p:cNvPr id="2" name="Επεξήγηση με σύννεφο 6">
            <a:extLst>
              <a:ext uri="{FF2B5EF4-FFF2-40B4-BE49-F238E27FC236}">
                <a16:creationId xmlns:a16="http://schemas.microsoft.com/office/drawing/2014/main" id="{B68F8F7A-98CE-0082-E40A-337292B57432}"/>
              </a:ext>
            </a:extLst>
          </p:cNvPr>
          <p:cNvSpPr/>
          <p:nvPr/>
        </p:nvSpPr>
        <p:spPr>
          <a:xfrm>
            <a:off x="8488548" y="1385840"/>
            <a:ext cx="3493698" cy="2363638"/>
          </a:xfrm>
          <a:prstGeom prst="cloudCallout">
            <a:avLst>
              <a:gd name="adj1" fmla="val -63871"/>
              <a:gd name="adj2" fmla="val 590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Πάμε τα γράμματα της αλφαβήτας να γνωρίσουμε!</a:t>
            </a:r>
          </a:p>
        </p:txBody>
      </p:sp>
    </p:spTree>
    <p:extLst>
      <p:ext uri="{BB962C8B-B14F-4D97-AF65-F5344CB8AC3E}">
        <p14:creationId xmlns:p14="http://schemas.microsoft.com/office/powerpoint/2010/main" val="304743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1B5E0-9965-9E24-9501-F94B79B7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Η ελληνική αλφαβήτα έχει 24 γράμματα.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6" name="Picture 2" descr="Αλφαβήτα- Συλλαβές - tzeni skorda">
            <a:extLst>
              <a:ext uri="{FF2B5EF4-FFF2-40B4-BE49-F238E27FC236}">
                <a16:creationId xmlns:a16="http://schemas.microsoft.com/office/drawing/2014/main" id="{46BC3A31-578B-0F7A-4558-A327257B02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66" y="1555777"/>
            <a:ext cx="9009088" cy="402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41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54CD2-E673-D0F4-FDC4-DAFF21D9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Χωρίζονται σε </a:t>
            </a:r>
            <a:r>
              <a:rPr lang="el-GR" b="1" dirty="0">
                <a:solidFill>
                  <a:srgbClr val="FF0000"/>
                </a:solidFill>
                <a:latin typeface="+mn-lt"/>
              </a:rPr>
              <a:t>φωνήεντα</a:t>
            </a:r>
            <a:r>
              <a:rPr lang="el-GR" b="1" dirty="0">
                <a:solidFill>
                  <a:schemeClr val="bg2">
                    <a:lumMod val="10000"/>
                  </a:schemeClr>
                </a:solidFill>
                <a:latin typeface="+mn-lt"/>
              </a:rPr>
              <a:t> και </a:t>
            </a:r>
            <a:r>
              <a:rPr lang="el-GR" b="1" dirty="0">
                <a:solidFill>
                  <a:srgbClr val="0070C0"/>
                </a:solidFill>
                <a:latin typeface="+mn-lt"/>
              </a:rPr>
              <a:t>σύμφωνα.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EE094-E3FE-299C-721D-ECE75B7D590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sz="32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φωνήεντα</a:t>
            </a:r>
            <a:r>
              <a:rPr lang="el-GR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είναι </a:t>
            </a:r>
            <a:r>
              <a:rPr lang="el-GR" sz="32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l-GR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και  φωνάζουν δυνατά.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l-GR" sz="32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4ACE2-95FC-F728-7626-CA83BABBE0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sz="3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σύμφωνα</a:t>
            </a:r>
            <a:r>
              <a:rPr lang="el-GR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είναι </a:t>
            </a:r>
            <a:r>
              <a:rPr lang="el-GR" sz="32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el-GR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και μιλούν ψιθυριστά.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32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783A92-3864-851C-8B3F-55692B460C67}"/>
              </a:ext>
            </a:extLst>
          </p:cNvPr>
          <p:cNvSpPr txBox="1"/>
          <p:nvPr/>
        </p:nvSpPr>
        <p:spPr>
          <a:xfrm>
            <a:off x="1542738" y="4001294"/>
            <a:ext cx="3420880" cy="692049"/>
          </a:xfrm>
          <a:prstGeom prst="rect">
            <a:avLst/>
          </a:prstGeom>
          <a:solidFill>
            <a:srgbClr val="FF0000">
              <a:alpha val="9000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6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α, ε, η, ι, ο, υ, ω </a:t>
            </a:r>
            <a:endParaRPr lang="en-US" sz="3600" b="1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20ACB9-B73D-37C7-8063-C3F52BBB737D}"/>
              </a:ext>
            </a:extLst>
          </p:cNvPr>
          <p:cNvSpPr txBox="1"/>
          <p:nvPr/>
        </p:nvSpPr>
        <p:spPr>
          <a:xfrm>
            <a:off x="6345921" y="3808709"/>
            <a:ext cx="5007879" cy="1077218"/>
          </a:xfrm>
          <a:prstGeom prst="rect">
            <a:avLst/>
          </a:prstGeom>
          <a:solidFill>
            <a:srgbClr val="0070C0">
              <a:alpha val="4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0070C0"/>
                </a:solidFill>
              </a:rPr>
              <a:t>β, γ, δ, ζ, θ, κ, λ, μ, ν, ξ, π, ρ, σ, τ, φ, χ, ψ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1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11" y="319046"/>
            <a:ext cx="2865006" cy="458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Επεξήγηση με σύννεφο 1"/>
          <p:cNvSpPr/>
          <p:nvPr/>
        </p:nvSpPr>
        <p:spPr>
          <a:xfrm rot="341938">
            <a:off x="2563389" y="796270"/>
            <a:ext cx="3889908" cy="2634827"/>
          </a:xfrm>
          <a:prstGeom prst="cloudCallout">
            <a:avLst>
              <a:gd name="adj1" fmla="val -1069401"/>
              <a:gd name="adj2" fmla="val 30249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Βάζουν ένα σημάδι πάνω από τις λέξεις. Λέγεται τόνος... Όλο ξεχνάω να τον βάλω!</a:t>
            </a:r>
          </a:p>
        </p:txBody>
      </p:sp>
      <p:sp>
        <p:nvSpPr>
          <p:cNvPr id="3" name="Επεξήγηση με σύννεφο 2"/>
          <p:cNvSpPr/>
          <p:nvPr/>
        </p:nvSpPr>
        <p:spPr>
          <a:xfrm rot="310693">
            <a:off x="7217546" y="1719429"/>
            <a:ext cx="4696287" cy="2024109"/>
          </a:xfrm>
          <a:prstGeom prst="cloudCallout">
            <a:avLst>
              <a:gd name="adj1" fmla="val -34212"/>
              <a:gd name="adj2" fmla="val 7391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bg2">
                    <a:lumMod val="50000"/>
                  </a:schemeClr>
                </a:solidFill>
              </a:rPr>
              <a:t>Ποίημα αμέσως θα σου πω και τόνο θα μάθεις να βάζεις στο λεπτό! </a:t>
            </a:r>
          </a:p>
        </p:txBody>
      </p:sp>
      <p:sp>
        <p:nvSpPr>
          <p:cNvPr id="4" name="Επεξήγηση με σύννεφο 3"/>
          <p:cNvSpPr/>
          <p:nvPr/>
        </p:nvSpPr>
        <p:spPr>
          <a:xfrm rot="328712">
            <a:off x="6774775" y="1224226"/>
            <a:ext cx="5285394" cy="3014513"/>
          </a:xfrm>
          <a:prstGeom prst="cloudCallout">
            <a:avLst>
              <a:gd name="adj1" fmla="val -35529"/>
              <a:gd name="adj2" fmla="val 6874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FF0000"/>
                </a:solidFill>
              </a:rPr>
              <a:t>Μία λέξη δίχως τόνο κλαίει με μεγάλο πόνο!!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773" y="5016985"/>
            <a:ext cx="19050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54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153" y="1620852"/>
            <a:ext cx="2113156" cy="2532536"/>
          </a:xfrm>
          <a:prstGeom prst="rect">
            <a:avLst/>
          </a:prstGeom>
        </p:spPr>
      </p:pic>
      <p:pic>
        <p:nvPicPr>
          <p:cNvPr id="1026" name="Picture 2" descr="Vector Illustration Of Sharpener Mascot Sharpening Pencil Royalty Free  Cliparts, Vectors, And Stock Illustration. Image 64242634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964" y="1924182"/>
            <a:ext cx="2229206" cy="222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628538" y="379563"/>
            <a:ext cx="6754484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FFFF00"/>
                </a:solidFill>
              </a:rPr>
              <a:t>Για παράδειγμα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38464" y="2071943"/>
            <a:ext cx="2028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/>
              <a:t>το μολ</a:t>
            </a:r>
            <a:r>
              <a:rPr lang="el-GR" sz="3600" b="1" dirty="0">
                <a:solidFill>
                  <a:srgbClr val="FF0000"/>
                </a:solidFill>
              </a:rPr>
              <a:t>ύ</a:t>
            </a:r>
            <a:r>
              <a:rPr lang="el-GR" sz="3600" dirty="0"/>
              <a:t>βι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97303" y="2009957"/>
            <a:ext cx="19714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/>
              <a:t>εγώ ξ</a:t>
            </a:r>
            <a:r>
              <a:rPr lang="el-GR" sz="3600" b="1" dirty="0">
                <a:solidFill>
                  <a:srgbClr val="FF0066"/>
                </a:solidFill>
              </a:rPr>
              <a:t>ύ</a:t>
            </a:r>
            <a:r>
              <a:rPr lang="el-GR" sz="3600" dirty="0"/>
              <a:t>νω</a:t>
            </a:r>
          </a:p>
          <a:p>
            <a:endParaRPr lang="el-GR" sz="3600" dirty="0"/>
          </a:p>
          <a:p>
            <a:r>
              <a:rPr lang="el-GR" sz="3600" dirty="0"/>
              <a:t>η ξ</a:t>
            </a:r>
            <a:r>
              <a:rPr lang="el-GR" sz="3600" b="1" dirty="0">
                <a:solidFill>
                  <a:srgbClr val="FF0066"/>
                </a:solidFill>
              </a:rPr>
              <a:t>ύ</a:t>
            </a:r>
            <a:r>
              <a:rPr lang="el-GR" sz="3600" dirty="0"/>
              <a:t>στρα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4772" y="1779124"/>
            <a:ext cx="1847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sz="6600" b="1" dirty="0">
              <a:solidFill>
                <a:srgbClr val="FF0066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137BE9-C266-9FC3-2693-172BB4122E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033" y="4153389"/>
            <a:ext cx="2028184" cy="1950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0AD776-AE94-4946-58DC-66192781BADA}"/>
              </a:ext>
            </a:extLst>
          </p:cNvPr>
          <p:cNvSpPr txBox="1"/>
          <p:nvPr/>
        </p:nvSpPr>
        <p:spPr>
          <a:xfrm>
            <a:off x="6096000" y="4796852"/>
            <a:ext cx="3092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/>
              <a:t>το παιδ</a:t>
            </a:r>
            <a:r>
              <a:rPr lang="el-GR" sz="4000" b="1" dirty="0">
                <a:solidFill>
                  <a:srgbClr val="FF0000"/>
                </a:solidFill>
              </a:rPr>
              <a:t>ί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93" y="698740"/>
            <a:ext cx="4258120" cy="577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Επεξήγηση με σύννεφο 5"/>
          <p:cNvSpPr/>
          <p:nvPr/>
        </p:nvSpPr>
        <p:spPr>
          <a:xfrm>
            <a:off x="207033" y="629728"/>
            <a:ext cx="3045125" cy="2242867"/>
          </a:xfrm>
          <a:prstGeom prst="cloudCallout">
            <a:avLst>
              <a:gd name="adj1" fmla="val 76873"/>
              <a:gd name="adj2" fmla="val 9048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Δεν μπορώ να ξεχωρίσω πότε βάζω –ω και πότε βάζω –ο!</a:t>
            </a:r>
          </a:p>
        </p:txBody>
      </p:sp>
      <p:sp>
        <p:nvSpPr>
          <p:cNvPr id="7" name="Επεξήγηση με σύννεφο 6"/>
          <p:cNvSpPr/>
          <p:nvPr/>
        </p:nvSpPr>
        <p:spPr>
          <a:xfrm>
            <a:off x="8491269" y="917228"/>
            <a:ext cx="3493698" cy="2363638"/>
          </a:xfrm>
          <a:prstGeom prst="cloudCallout">
            <a:avLst>
              <a:gd name="adj1" fmla="val -63871"/>
              <a:gd name="adj2" fmla="val 5908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Εύκολο κι αυτό!</a:t>
            </a:r>
          </a:p>
        </p:txBody>
      </p:sp>
    </p:spTree>
    <p:extLst>
      <p:ext uri="{BB962C8B-B14F-4D97-AF65-F5344CB8AC3E}">
        <p14:creationId xmlns:p14="http://schemas.microsoft.com/office/powerpoint/2010/main" val="425189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127C5-540B-1B4A-6FEC-7C7F0FB6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229679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Για παράδειγμα: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sz="4400" b="1" dirty="0">
                <a:solidFill>
                  <a:srgbClr val="FF0000"/>
                </a:solidFill>
              </a:rPr>
              <a:t>το</a:t>
            </a:r>
            <a:r>
              <a:rPr lang="el-GR" sz="4400" b="1" dirty="0"/>
              <a:t> δώρ</a:t>
            </a:r>
            <a:r>
              <a:rPr lang="el-GR" sz="4400" b="1" dirty="0">
                <a:solidFill>
                  <a:srgbClr val="FF0000"/>
                </a:solidFill>
              </a:rPr>
              <a:t>ο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Δώρο Πακέτο Δώρα - Δωρεάν εικόνα στο Pixabay - Pixabay">
            <a:extLst>
              <a:ext uri="{FF2B5EF4-FFF2-40B4-BE49-F238E27FC236}">
                <a16:creationId xmlns:a16="http://schemas.microsoft.com/office/drawing/2014/main" id="{740B80A7-F07E-F1BE-1ED3-7E55C3F19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5" y="4472468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B045CC-2F0E-7009-642A-1125C740BBF7}"/>
              </a:ext>
            </a:extLst>
          </p:cNvPr>
          <p:cNvSpPr txBox="1"/>
          <p:nvPr/>
        </p:nvSpPr>
        <p:spPr>
          <a:xfrm>
            <a:off x="1059305" y="1096470"/>
            <a:ext cx="1007339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>
                <a:solidFill>
                  <a:srgbClr val="FF0000"/>
                </a:solidFill>
              </a:rPr>
              <a:t>Όταν έχω οδηγό τη λεξούλα το, πάντοτε στο τέλος με –ο θα γραφτώ!</a:t>
            </a:r>
          </a:p>
        </p:txBody>
      </p:sp>
      <p:pic>
        <p:nvPicPr>
          <p:cNvPr id="1028" name="Picture 4" descr="Φτιάξε δικό σου βιβλίο | MusicDoor">
            <a:extLst>
              <a:ext uri="{FF2B5EF4-FFF2-40B4-BE49-F238E27FC236}">
                <a16:creationId xmlns:a16="http://schemas.microsoft.com/office/drawing/2014/main" id="{8A8B616D-C023-5714-7C46-60843508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735" y="447246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80D08B-9248-D7AA-AC23-0DF1A038D612}"/>
              </a:ext>
            </a:extLst>
          </p:cNvPr>
          <p:cNvSpPr txBox="1"/>
          <p:nvPr/>
        </p:nvSpPr>
        <p:spPr>
          <a:xfrm>
            <a:off x="4587490" y="3318306"/>
            <a:ext cx="234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το</a:t>
            </a:r>
            <a:r>
              <a:rPr lang="el-GR" sz="4400" b="1" dirty="0"/>
              <a:t> βιβλί</a:t>
            </a:r>
            <a:r>
              <a:rPr lang="el-GR" sz="4400" b="1" dirty="0">
                <a:solidFill>
                  <a:srgbClr val="FF0000"/>
                </a:solidFill>
              </a:rPr>
              <a:t>ο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Μήλο Ο καλύτερος φίλος για την καρδιά και το έντερο | Έντεχνη Δράση">
            <a:extLst>
              <a:ext uri="{FF2B5EF4-FFF2-40B4-BE49-F238E27FC236}">
                <a16:creationId xmlns:a16="http://schemas.microsoft.com/office/drawing/2014/main" id="{743FCAE5-F094-3890-767C-1337D6A55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179" y="444170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6F73D34-D898-11AA-7CB7-0168017E38DF}"/>
              </a:ext>
            </a:extLst>
          </p:cNvPr>
          <p:cNvSpPr txBox="1"/>
          <p:nvPr/>
        </p:nvSpPr>
        <p:spPr>
          <a:xfrm>
            <a:off x="8379502" y="3318306"/>
            <a:ext cx="2027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το</a:t>
            </a:r>
            <a:r>
              <a:rPr lang="el-GR" sz="4400" b="1" dirty="0"/>
              <a:t> μήλ</a:t>
            </a:r>
            <a:r>
              <a:rPr lang="el-GR" sz="4400" b="1" dirty="0">
                <a:solidFill>
                  <a:srgbClr val="FF0000"/>
                </a:solidFill>
              </a:rPr>
              <a:t>ο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2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127C5-540B-1B4A-6FEC-7C7F0FB6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5" y="229679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Για παράδειγμα: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sz="4400" b="1" dirty="0">
                <a:solidFill>
                  <a:srgbClr val="FF0000"/>
                </a:solidFill>
              </a:rPr>
              <a:t>εγώ</a:t>
            </a:r>
            <a:r>
              <a:rPr lang="el-GR" sz="4400" b="1" dirty="0"/>
              <a:t> τρέχ</a:t>
            </a:r>
            <a:r>
              <a:rPr lang="el-GR" sz="4400" b="1" dirty="0">
                <a:solidFill>
                  <a:srgbClr val="FF0000"/>
                </a:solidFill>
              </a:rPr>
              <a:t>ω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B045CC-2F0E-7009-642A-1125C740BBF7}"/>
              </a:ext>
            </a:extLst>
          </p:cNvPr>
          <p:cNvSpPr txBox="1"/>
          <p:nvPr/>
        </p:nvSpPr>
        <p:spPr>
          <a:xfrm>
            <a:off x="1059305" y="1096470"/>
            <a:ext cx="1007339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>
                <a:solidFill>
                  <a:srgbClr val="FF0000"/>
                </a:solidFill>
              </a:rPr>
              <a:t>Όταν έχω οδηγό τη λεξούλα εγώ, πάντοτε στο τέλος με –ω θα γραφτώ!</a:t>
            </a:r>
          </a:p>
        </p:txBody>
      </p:sp>
      <p:pic>
        <p:nvPicPr>
          <p:cNvPr id="2050" name="Picture 2" descr="Running Cartoon Images - Free Download on Freepik">
            <a:extLst>
              <a:ext uri="{FF2B5EF4-FFF2-40B4-BE49-F238E27FC236}">
                <a16:creationId xmlns:a16="http://schemas.microsoft.com/office/drawing/2014/main" id="{A1047069-87DE-F15A-E553-346283E3A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05" y="4141670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A634D0-E52B-A49F-45CE-95587DF62486}"/>
              </a:ext>
            </a:extLst>
          </p:cNvPr>
          <p:cNvSpPr txBox="1"/>
          <p:nvPr/>
        </p:nvSpPr>
        <p:spPr>
          <a:xfrm>
            <a:off x="4658339" y="3314558"/>
            <a:ext cx="3270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εγώ</a:t>
            </a:r>
            <a:r>
              <a:rPr lang="el-GR" sz="4400" b="1" dirty="0"/>
              <a:t> διαβάζ</a:t>
            </a:r>
            <a:r>
              <a:rPr lang="el-GR" sz="4400" b="1" dirty="0">
                <a:solidFill>
                  <a:srgbClr val="FF0000"/>
                </a:solidFill>
              </a:rPr>
              <a:t>ω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73BDCF-3748-3F4F-ACB3-D91D765B3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984" y="4308015"/>
            <a:ext cx="2076450" cy="2200275"/>
          </a:xfrm>
          <a:prstGeom prst="rect">
            <a:avLst/>
          </a:prstGeom>
        </p:spPr>
      </p:pic>
      <p:pic>
        <p:nvPicPr>
          <p:cNvPr id="2056" name="Picture 8" descr="Small Child drawing Stock Vector by ©AlexBannykh 157457464">
            <a:extLst>
              <a:ext uri="{FF2B5EF4-FFF2-40B4-BE49-F238E27FC236}">
                <a16:creationId xmlns:a16="http://schemas.microsoft.com/office/drawing/2014/main" id="{62AE88E7-FFB7-2E9B-C60C-432CEA4DA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562" y="4384215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444459-6872-434D-EA1E-B76A68E9433E}"/>
              </a:ext>
            </a:extLst>
          </p:cNvPr>
          <p:cNvSpPr txBox="1"/>
          <p:nvPr/>
        </p:nvSpPr>
        <p:spPr>
          <a:xfrm>
            <a:off x="8235034" y="3331280"/>
            <a:ext cx="3872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εγώ</a:t>
            </a:r>
            <a:r>
              <a:rPr lang="el-GR" sz="4400" b="1" dirty="0"/>
              <a:t> ζωγραφίζ</a:t>
            </a:r>
            <a:r>
              <a:rPr lang="el-GR" sz="4400" b="1" dirty="0">
                <a:solidFill>
                  <a:srgbClr val="FF0000"/>
                </a:solidFill>
              </a:rPr>
              <a:t>ω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73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381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Η ελληνική αλφαβήτα έχει 24 γράμματα.</vt:lpstr>
      <vt:lpstr>Χωρίζονται σε φωνήεντα και σύμφωνα.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Όταν έχω οδηγό τη λεξούλα το, πάντοτε στο τέλος με –ι θα γραφτώ!</vt:lpstr>
      <vt:lpstr>Όταν έχω οδηγό τη λεξούλα η, πάντοτε στο τέλος με –η θα γραφτώ!</vt:lpstr>
      <vt:lpstr>Όταν κάποιος κάνει κάτι, η λέξη στο τέλος παίρνει –ει!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Παναγιώτα Καναβούρα</dc:creator>
  <cp:lastModifiedBy>Παναγιώτα Καναβούρα</cp:lastModifiedBy>
  <cp:revision>6</cp:revision>
  <dcterms:created xsi:type="dcterms:W3CDTF">2024-09-21T15:15:09Z</dcterms:created>
  <dcterms:modified xsi:type="dcterms:W3CDTF">2024-09-22T08:50:56Z</dcterms:modified>
</cp:coreProperties>
</file>