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type="screen4x3" cy="6858000" cx="9144000"/>
  <p:notesSz cx="6858000" cy="9144000"/>
  <p:defaultTextStyle>
    <a:defPPr>
      <a:defRPr lang="en-US"/>
    </a:defPPr>
    <a:lvl1pPr algn="l" fontAlgn="base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algn="l" fontAlgn="base" marL="457200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algn="l" fontAlgn="base" marL="914400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algn="l" fontAlgn="base" marL="1371600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algn="l" fontAlgn="base" marL="1828800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algn="l" defTabSz="914400" eaLnBrk="1" hangingPunct="1" latinLnBrk="0" marL="2286000" rtl="0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algn="l" defTabSz="914400" eaLnBrk="1" hangingPunct="1" latinLnBrk="0" marL="2743200" rtl="0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algn="l" defTabSz="914400" eaLnBrk="1" hangingPunct="1" latinLnBrk="0" marL="3200400" rtl="0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algn="l" defTabSz="914400" eaLnBrk="1" hangingPunct="1" latinLnBrk="0" marL="3657600" rtl="0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FFFF00"/>
    <a:srgbClr val="2D1DFF"/>
    <a:srgbClr val="157FFF"/>
    <a:srgbClr val="F7E289"/>
    <a:srgbClr val="FF9E1D"/>
    <a:srgbClr val="D68B1C"/>
    <a:srgbClr val="D09622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tableStyles" Target="tableStyles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4868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r">
              <a:defRPr sz="1200"/>
            </a:lvl1pPr>
          </a:lstStyle>
          <a:p>
            <a:fld id="{B2DAA122-5C40-4308-9E1A-53830D698005}" type="datetimeFigureOut">
              <a:rPr lang="en-GB"/>
              <a:t>26/03/2021</a:t>
            </a:fld>
            <a:endParaRPr lang="en-GB"/>
          </a:p>
        </p:txBody>
      </p:sp>
      <p:sp>
        <p:nvSpPr>
          <p:cNvPr id="1048682" name="Rectangle 4"/>
          <p:cNvSpPr>
            <a:spLocks noRot="1" noGrp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8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lvl="0"/>
            <a:r>
              <a:rPr lang="en-GB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GB" noProof="0" smtClean="0"/>
              <a:t>Δεύτερου επιπέδου</a:t>
            </a:r>
          </a:p>
          <a:p>
            <a:pPr lvl="2"/>
            <a:r>
              <a:rPr lang="en-GB" noProof="0" smtClean="0"/>
              <a:t>Τρίτου επιπέδου</a:t>
            </a:r>
          </a:p>
          <a:p>
            <a:pPr lvl="3"/>
            <a:r>
              <a:rPr lang="en-GB" noProof="0" smtClean="0"/>
              <a:t>Τέταρτου επιπέδου</a:t>
            </a:r>
          </a:p>
          <a:p>
            <a:pPr lvl="4"/>
            <a:r>
              <a:rPr lang="en-GB" noProof="0" smtClean="0"/>
              <a:t>Πέμπτου επιπέδου</a:t>
            </a:r>
          </a:p>
        </p:txBody>
      </p:sp>
      <p:sp>
        <p:nvSpPr>
          <p:cNvPr id="104868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486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 algn="r">
              <a:defRPr sz="1200"/>
            </a:lvl1pPr>
          </a:lstStyle>
          <a:p>
            <a:fld id="{02FD32D8-2E06-4CF8-A856-54DB68119A2E}" type="slidenum">
              <a:rPr lang="en-GB"/>
              <a:t>‹#›</a:t>
            </a:fld>
            <a:endParaRPr lang="en-GB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eaLnBrk="0" fontAlgn="base" hangingPunct="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algn="l" eaLnBrk="0" fontAlgn="base" hangingPunct="0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algn="l" eaLnBrk="0" fontAlgn="base" hangingPunct="0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algn="l" eaLnBrk="0" fontAlgn="base" hangingPunct="0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algn="l" eaLnBrk="0" fontAlgn="base" hangingPunct="0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07080" y="4956050"/>
            <a:ext cx="8093365" cy="458115"/>
          </a:xfrm>
          <a:effectLst>
            <a:outerShdw algn="tl" blurRad="50800" dir="2700000" dist="25400" rotWithShape="0">
              <a:prstClr val="black">
                <a:alpha val="61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dirty="0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907080" y="5566870"/>
            <a:ext cx="6400800" cy="458115"/>
          </a:xfrm>
        </p:spPr>
        <p:txBody>
          <a:bodyPr>
            <a:normAutofit/>
          </a:bodyPr>
          <a:lstStyle>
            <a:lvl1pPr algn="l" indent="0" marL="0">
              <a:buNone/>
              <a:defRPr sz="2600">
                <a:solidFill>
                  <a:schemeClr val="bg1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dirty="0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03C70BA-37D7-4CE5-9066-0B2A410D8E6A}" type="datetimeFigureOut">
              <a:rPr lang="en-US"/>
              <a:t>3/26/2021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7428D51-5AE0-4B66-9531-5549435D646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0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04867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237F5F-C6D3-4868-BA37-DE7F2EAC86A2}" type="datetimeFigureOut">
              <a:rPr lang="en-US"/>
              <a:t>3/26/2021</a:t>
            </a:fld>
            <a:endParaRPr lang="en-US"/>
          </a:p>
        </p:txBody>
      </p:sp>
      <p:sp>
        <p:nvSpPr>
          <p:cNvPr id="10486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31F3176-655B-435C-AB6D-82408F4B58CA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2B889E5-DB50-4D91-93C2-DCB054B5405D}" type="datetimeFigureOut">
              <a:rPr lang="en-US"/>
              <a:t>3/26/2021</a:t>
            </a:fld>
            <a:endParaRPr lang="en-US"/>
          </a:p>
        </p:txBody>
      </p:sp>
      <p:sp>
        <p:nvSpPr>
          <p:cNvPr id="10486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5DB0887-07E0-436D-9109-FA849E44421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4123708-539B-460B-B4F9-1A5136AE8B79}" type="datetimeFigureOut">
              <a:rPr lang="en-US"/>
              <a:t>3/26/2021</a:t>
            </a:fld>
            <a:endParaRPr lang="en-US"/>
          </a:p>
        </p:txBody>
      </p:sp>
      <p:sp>
        <p:nvSpPr>
          <p:cNvPr id="104866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2CF132E-D174-420A-BFF3-4AF6E921BA4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xAndObj">
  <p:cSld name="Τίτλος, Κείμενο και Αντικείμενο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48611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048612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851A5B9-059D-46BF-844D-34A93784A493}" type="datetimeFigureOut">
              <a:rPr lang="en-US"/>
              <a:t>3/26/2021</a:t>
            </a:fld>
            <a:endParaRPr 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2E28E74-0EBC-4DD0-B26F-C8A8A414067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>
          <a:xfrm>
            <a:off x="296260" y="1443835"/>
            <a:ext cx="855148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dirty="0" lang="en-US" smtClean="0"/>
              <a:t>Click to edit Master title style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>
          <a:xfrm>
            <a:off x="296260" y="2054654"/>
            <a:ext cx="855148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 smtClean="0"/>
              <a:t>Click to edit Master text styles</a:t>
            </a:r>
          </a:p>
          <a:p>
            <a:pPr lvl="1"/>
            <a:r>
              <a:rPr dirty="0" lang="en-US" smtClean="0"/>
              <a:t>Second level</a:t>
            </a:r>
          </a:p>
          <a:p>
            <a:pPr lvl="2"/>
            <a:r>
              <a:rPr dirty="0" lang="en-US" smtClean="0"/>
              <a:t>Third level</a:t>
            </a:r>
          </a:p>
          <a:p>
            <a:pPr lvl="3"/>
            <a:r>
              <a:rPr dirty="0" lang="en-US" smtClean="0"/>
              <a:t>Fourth level</a:t>
            </a:r>
          </a:p>
          <a:p>
            <a:pPr lvl="4"/>
            <a:r>
              <a:rPr dirty="0" lang="en-US" smtClean="0"/>
              <a:t>Fifth level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E28F2F3-C973-45D6-8CDB-7F7AFF828F21}" type="datetimeFigureOut">
              <a:rPr lang="en-US"/>
              <a:t>3/26/2021</a:t>
            </a:fld>
            <a:endParaRPr lang="en-US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D0453B0-6928-48A3-B3B9-DF0AAEE3260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1_Title and Conten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dirty="0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 smtClean="0"/>
              <a:t>Click to edit Master text styles</a:t>
            </a:r>
          </a:p>
          <a:p>
            <a:pPr lvl="1"/>
            <a:r>
              <a:rPr dirty="0" lang="en-US" smtClean="0"/>
              <a:t>Second level</a:t>
            </a:r>
          </a:p>
          <a:p>
            <a:pPr lvl="2"/>
            <a:r>
              <a:rPr dirty="0" lang="en-US" smtClean="0"/>
              <a:t>Third level</a:t>
            </a:r>
          </a:p>
          <a:p>
            <a:pPr lvl="3"/>
            <a:r>
              <a:rPr dirty="0" lang="en-US" smtClean="0"/>
              <a:t>Fourth level</a:t>
            </a:r>
          </a:p>
          <a:p>
            <a:pPr lvl="4"/>
            <a:r>
              <a:rPr dirty="0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5F64904-D2EA-42BC-BB74-2F23E6A87461}" type="datetimeFigureOut">
              <a:rPr lang="en-US"/>
              <a:t>3/26/2021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7DDB919-75A2-421C-AF25-366802E2FED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6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17421C7-4636-4C40-B489-796E904C5A30}" type="datetimeFigureOut">
              <a:rPr lang="en-US"/>
              <a:t>3/26/2021</a:t>
            </a:fld>
            <a:endParaRPr lang="en-US"/>
          </a:p>
        </p:txBody>
      </p:sp>
      <p:sp>
        <p:nvSpPr>
          <p:cNvPr id="104867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7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B3C0646-D5FD-4E4D-8C09-57BB08C4E56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A9C2C77-6017-4FBE-94CF-4C49B74286B5}" type="datetimeFigureOut">
              <a:rPr lang="en-US"/>
              <a:t>3/26/2021</a:t>
            </a:fld>
            <a:endParaRPr lang="en-US"/>
          </a:p>
        </p:txBody>
      </p:sp>
      <p:sp>
        <p:nvSpPr>
          <p:cNvPr id="10486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AFD6B9E-54E0-40DB-9C2B-0520B7B3717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dirty="0" lang="en-US" smtClean="0"/>
              <a:t>Click to edit Master title style</a:t>
            </a:r>
            <a:endParaRPr dirty="0" lang="en-US"/>
          </a:p>
        </p:txBody>
      </p:sp>
      <p:sp>
        <p:nvSpPr>
          <p:cNvPr id="1048636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indent="0" marL="0">
              <a:buNone/>
              <a:defRPr baseline="0" b="1" sz="2400">
                <a:solidFill>
                  <a:schemeClr val="bg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 smtClean="0"/>
              <a:t>Click to edit Master text styles</a:t>
            </a:r>
          </a:p>
        </p:txBody>
      </p:sp>
      <p:sp>
        <p:nvSpPr>
          <p:cNvPr id="1048637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dirty="0" lang="en-US" smtClean="0"/>
              <a:t>Click to edit Master text styles</a:t>
            </a:r>
          </a:p>
          <a:p>
            <a:pPr lvl="1"/>
            <a:r>
              <a:rPr dirty="0" lang="en-US" smtClean="0"/>
              <a:t>Second level</a:t>
            </a:r>
          </a:p>
          <a:p>
            <a:pPr lvl="2"/>
            <a:r>
              <a:rPr dirty="0" lang="en-US" smtClean="0"/>
              <a:t>Third level</a:t>
            </a:r>
          </a:p>
          <a:p>
            <a:pPr lvl="3"/>
            <a:r>
              <a:rPr dirty="0" lang="en-US" smtClean="0"/>
              <a:t>Fourth level</a:t>
            </a:r>
          </a:p>
          <a:p>
            <a:pPr lvl="4"/>
            <a:r>
              <a:rPr dirty="0" lang="en-US" smtClean="0"/>
              <a:t>Fifth level</a:t>
            </a:r>
            <a:endParaRPr dirty="0" lang="en-US"/>
          </a:p>
        </p:txBody>
      </p:sp>
      <p:sp>
        <p:nvSpPr>
          <p:cNvPr id="104863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indent="0" marL="0">
              <a:buNone/>
              <a:defRPr b="1" sz="2400">
                <a:solidFill>
                  <a:schemeClr val="bg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 smtClean="0"/>
              <a:t>Click to edit Master text styles</a:t>
            </a:r>
          </a:p>
        </p:txBody>
      </p:sp>
      <p:sp>
        <p:nvSpPr>
          <p:cNvPr id="1048639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dirty="0" lang="en-US" smtClean="0"/>
              <a:t>Click to edit Master text styles</a:t>
            </a:r>
          </a:p>
          <a:p>
            <a:pPr lvl="1"/>
            <a:r>
              <a:rPr dirty="0" lang="en-US" smtClean="0"/>
              <a:t>Second level</a:t>
            </a:r>
          </a:p>
          <a:p>
            <a:pPr lvl="2"/>
            <a:r>
              <a:rPr dirty="0" lang="en-US" smtClean="0"/>
              <a:t>Third level</a:t>
            </a:r>
          </a:p>
          <a:p>
            <a:pPr lvl="3"/>
            <a:r>
              <a:rPr dirty="0" lang="en-US" smtClean="0"/>
              <a:t>Fourth level</a:t>
            </a:r>
          </a:p>
          <a:p>
            <a:pPr lvl="4"/>
            <a:r>
              <a:rPr dirty="0" lang="en-US" smtClean="0"/>
              <a:t>Fifth level</a:t>
            </a:r>
            <a:endParaRPr dirty="0" lang="en-US"/>
          </a:p>
        </p:txBody>
      </p:sp>
      <p:sp>
        <p:nvSpPr>
          <p:cNvPr id="10486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46A1757-B5C2-48CC-8797-53A2F34878C8}" type="datetimeFigureOut">
              <a:rPr lang="en-US"/>
              <a:t>3/26/2021</a:t>
            </a:fld>
            <a:endParaRPr lang="en-US"/>
          </a:p>
        </p:txBody>
      </p:sp>
      <p:sp>
        <p:nvSpPr>
          <p:cNvPr id="10486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DC84C2F-1B3F-4D90-A181-2B0F724F5B0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A6094DB-87F5-4EE6-AB1B-BD0303DA9339}" type="datetimeFigureOut">
              <a:rPr lang="en-US"/>
              <a:t>3/26/2021</a:t>
            </a:fld>
            <a:endParaRPr lang="en-US"/>
          </a:p>
        </p:txBody>
      </p:sp>
      <p:sp>
        <p:nvSpPr>
          <p:cNvPr id="10486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1887FFD-95A3-4AAD-AEB7-66D8F74DF3A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E57E887-C289-4EAF-909F-FC849FB7FE58}" type="datetimeFigureOut">
              <a:rPr lang="en-US"/>
              <a:t>3/26/2021</a:t>
            </a:fld>
            <a:endParaRPr lang="en-US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8051DC-73D2-432E-9B83-B1088F59F75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C5EB9AA-E9F3-42F8-96B2-9D91E3A130D9}" type="datetimeFigureOut">
              <a:rPr lang="en-US"/>
              <a:t>3/26/2021</a:t>
            </a:fld>
            <a:endParaRPr lang="en-US"/>
          </a:p>
        </p:txBody>
      </p:sp>
      <p:sp>
        <p:nvSpPr>
          <p:cNvPr id="10486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GB"/>
          </a:p>
        </p:txBody>
      </p:sp>
      <p:sp>
        <p:nvSpPr>
          <p:cNvPr id="10486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15F7ED8-D0D1-4330-87B6-0EACB20B9A3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image" Target="../media/image1.jpeg"/><Relationship Id="rId1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4"/>
          <a:srcRect/>
          <a:stretch>
            <a:fillRect/>
          </a:stretch>
        </a:blipFill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ctr" anchorCtr="0" bIns="45720" compatLnSpc="1" lIns="91440" numCol="1" rIns="91440" tIns="45720" vert="horz" wrap="square">
            <a:prstTxWarp prst="textNoShape"/>
          </a:bodyPr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D8D68489-26CA-4480-BF35-8DDFBC2605EB}" type="datetimeFigureOut">
              <a:rPr lang="en-US"/>
              <a:t>3/26/2021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anchorCtr="0" bIns="45720" compatLnSpc="1" lIns="91440" numCol="1" rIns="91440" tIns="45720" vert="horz" wrap="square">
            <a:prstTxWarp prst="textNoShape"/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26639D8A-4F2B-4CBF-81FA-F1DF121D8237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eaLnBrk="0" fontAlgn="base" hangingPunct="0" rtl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algn="ctr" fontAlgn="base" marL="4572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algn="ctr" fontAlgn="base" marL="9144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algn="ctr" fontAlgn="base" marL="13716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algn="ctr" fontAlgn="base" marL="18288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eaLnBrk="0" fontAlgn="base" hangingPunct="0" indent="-342900" marL="342900" rtl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285750" marL="742950" rtl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eaLnBrk="0" fontAlgn="base" hangingPunct="0" indent="-228600" marL="1143000" rtl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eaLnBrk="0" fontAlgn="base" hangingPunct="0" indent="-228600" marL="1600200" rtl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eaLnBrk="0" fontAlgn="base" hangingPunct="0" indent="-228600" marL="2057400" rtl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3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3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8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8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8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8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8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906463" y="4956175"/>
            <a:ext cx="8094662" cy="457200"/>
          </a:xfrm>
        </p:spPr>
        <p:txBody>
          <a:bodyPr>
            <a:normAutofit fontScale="90000"/>
          </a:bodyPr>
          <a:p>
            <a:pPr algn="ctr" eaLnBrk="1" hangingPunct="1"/>
            <a:r>
              <a:rPr b="1" sz="3200" lang="en-US" smtClean="0"/>
              <a:t>COMPARATIVE-SUPERLATIVE FORMS OF ADJECTIVES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824038" y="6024563"/>
            <a:ext cx="6400800" cy="457200"/>
          </a:xfrm>
        </p:spPr>
        <p:txBody>
          <a:bodyPr/>
          <a:p>
            <a:pPr algn="r" eaLnBrk="1" hangingPunct="1">
              <a:lnSpc>
                <a:spcPct val="90000"/>
              </a:lnSpc>
            </a:pPr>
            <a:r>
              <a:rPr sz="1800" lang="en-US" smtClean="0"/>
              <a:t>Anna Xanthou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2"/>
          <p:cNvSpPr>
            <a:spLocks noGrp="1"/>
          </p:cNvSpPr>
          <p:nvPr>
            <p:ph type="title"/>
          </p:nvPr>
        </p:nvSpPr>
        <p:spPr>
          <a:xfrm>
            <a:off x="449263" y="1443038"/>
            <a:ext cx="8229600" cy="1143000"/>
          </a:xfrm>
        </p:spPr>
        <p:txBody>
          <a:bodyPr/>
          <a:p>
            <a:pPr algn="ctr"/>
            <a:r>
              <a:rPr sz="4400" lang="en-GB" smtClean="0"/>
              <a:t>Examples</a:t>
            </a:r>
          </a:p>
        </p:txBody>
      </p:sp>
      <p:sp>
        <p:nvSpPr>
          <p:cNvPr id="1048621" name="Rectangle 3"/>
          <p:cNvSpPr>
            <a:spLocks noGrp="1"/>
          </p:cNvSpPr>
          <p:nvPr>
            <p:ph type="body" idx="1"/>
          </p:nvPr>
        </p:nvSpPr>
        <p:spPr>
          <a:xfrm>
            <a:off x="457200" y="2513013"/>
            <a:ext cx="8229600" cy="1374775"/>
          </a:xfrm>
        </p:spPr>
        <p:txBody>
          <a:bodyPr/>
          <a:p>
            <a:pPr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Jim is the tallest student </a:t>
            </a:r>
            <a:r>
              <a:rPr b="1" sz="3200" lang="en-GB" smtClean="0">
                <a:solidFill>
                  <a:schemeClr val="tx1"/>
                </a:solidFill>
              </a:rPr>
              <a:t>in his class</a:t>
            </a:r>
            <a:r>
              <a:rPr sz="3200" lang="en-GB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Mike is the best singer </a:t>
            </a:r>
            <a:r>
              <a:rPr b="1" sz="3200" lang="en-GB" smtClean="0">
                <a:solidFill>
                  <a:schemeClr val="tx1"/>
                </a:solidFill>
              </a:rPr>
              <a:t>in his family</a:t>
            </a:r>
            <a:r>
              <a:rPr sz="3200" lang="en-GB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2097156" name="Picture 4" descr="tall shor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754063" y="4344988"/>
            <a:ext cx="1306512" cy="1919287"/>
          </a:xfrm>
          <a:prstGeom prst="rect"/>
          <a:noFill/>
          <a:ln w="9525">
            <a:noFill/>
            <a:miter lim="800000"/>
            <a:headEnd/>
            <a:tailEnd/>
          </a:ln>
        </p:spPr>
      </p:pic>
      <p:pic>
        <p:nvPicPr>
          <p:cNvPr id="2097157" name="Picture 5" descr="112004232-boy-singing-happily-hobby-child-wearing-t-shirt-with-note-print-hilding-microphone-in-hand-and-smili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5030788" y="4192588"/>
            <a:ext cx="1954212" cy="2105025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ectangle 2"/>
          <p:cNvSpPr>
            <a:spLocks noGrp="1"/>
          </p:cNvSpPr>
          <p:nvPr>
            <p:ph type="title"/>
          </p:nvPr>
        </p:nvSpPr>
        <p:spPr>
          <a:xfrm>
            <a:off x="449263" y="1443038"/>
            <a:ext cx="8229600" cy="1143000"/>
          </a:xfrm>
        </p:spPr>
        <p:txBody>
          <a:bodyPr/>
          <a:p>
            <a:pPr algn="ctr"/>
            <a:r>
              <a:rPr sz="4400" lang="en-GB" smtClean="0"/>
              <a:t>Examples</a:t>
            </a:r>
          </a:p>
        </p:txBody>
      </p:sp>
      <p:sp>
        <p:nvSpPr>
          <p:cNvPr id="1048623" name="Rectangle 3"/>
          <p:cNvSpPr>
            <a:spLocks noGrp="1"/>
          </p:cNvSpPr>
          <p:nvPr>
            <p:ph type="body" idx="1"/>
          </p:nvPr>
        </p:nvSpPr>
        <p:spPr>
          <a:xfrm>
            <a:off x="457200" y="2513013"/>
            <a:ext cx="8229600" cy="1374775"/>
          </a:xfrm>
        </p:spPr>
        <p:txBody>
          <a:bodyPr/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mtClean="0">
                <a:solidFill>
                  <a:schemeClr val="tx1"/>
                </a:solidFill>
              </a:rPr>
              <a:t>T-Rex was the most dangerous dinosaur </a:t>
            </a:r>
            <a:r>
              <a:rPr b="1" lang="en-GB" smtClean="0">
                <a:solidFill>
                  <a:schemeClr val="tx1"/>
                </a:solidFill>
              </a:rPr>
              <a:t>of all.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mtClean="0">
                <a:solidFill>
                  <a:schemeClr val="tx1"/>
                </a:solidFill>
              </a:rPr>
              <a:t>Brachiosaurus was the heaviest dinosaur </a:t>
            </a:r>
            <a:r>
              <a:rPr b="1" lang="en-GB" smtClean="0">
                <a:solidFill>
                  <a:schemeClr val="tx1"/>
                </a:solidFill>
              </a:rPr>
              <a:t>in the world.</a:t>
            </a:r>
          </a:p>
        </p:txBody>
      </p:sp>
      <p:pic>
        <p:nvPicPr>
          <p:cNvPr id="2097158" name="Picture 6" descr="Rex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754063" y="4192588"/>
            <a:ext cx="2362200" cy="1933575"/>
          </a:xfrm>
          <a:prstGeom prst="rect"/>
          <a:noFill/>
          <a:ln w="9525">
            <a:noFill/>
            <a:miter lim="800000"/>
            <a:headEnd/>
            <a:tailEnd/>
          </a:ln>
        </p:spPr>
      </p:pic>
      <p:pic>
        <p:nvPicPr>
          <p:cNvPr id="2097159" name="Picture 7" descr="dinosaursizecomparisons_0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4876800" y="4192588"/>
            <a:ext cx="3238500" cy="2286000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p>
            <a:pPr algn="l" eaLnBrk="1" hangingPunct="1"/>
            <a:r>
              <a:rPr sz="3600" lang="en-US" smtClean="0">
                <a:solidFill>
                  <a:srgbClr val="FFFF00"/>
                </a:solidFill>
              </a:rPr>
              <a:t>Activity-Complete the gaps</a:t>
            </a:r>
          </a:p>
        </p:txBody>
      </p:sp>
      <p:graphicFrame>
        <p:nvGraphicFramePr>
          <p:cNvPr id="4194305" name="Group 365"/>
          <p:cNvGraphicFramePr>
            <a:graphicFrameLocks noGrp="1"/>
          </p:cNvGraphicFramePr>
          <p:nvPr/>
        </p:nvGraphicFramePr>
        <p:xfrm>
          <a:off x="1524000" y="1397000"/>
          <a:ext cx="6713538" cy="4064000"/>
        </p:xfrm>
        <a:graphic>
          <a:graphicData uri="http://schemas.openxmlformats.org/drawingml/2006/table">
            <a:tbl>
              <a:tblPr/>
              <a:tblGrid>
                <a:gridCol w="2032000"/>
                <a:gridCol w="2238375"/>
                <a:gridCol w="2443163"/>
              </a:tblGrid>
              <a:tr h="67786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more exciting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fattest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tidy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endParaRPr baseline="0" b="0" cap="none" sz="2800" i="0" kumimoji="0" lang="en-GB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hardest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p>
            <a:pPr algn="l" eaLnBrk="1" hangingPunct="1"/>
            <a:r>
              <a:rPr sz="3600" lang="en-US" smtClean="0">
                <a:solidFill>
                  <a:srgbClr val="FFFF00"/>
                </a:solidFill>
              </a:rPr>
              <a:t>Activity-Complete the gaps</a:t>
            </a:r>
          </a:p>
        </p:txBody>
      </p:sp>
      <p:graphicFrame>
        <p:nvGraphicFramePr>
          <p:cNvPr id="4194306" name="Group 33"/>
          <p:cNvGraphicFramePr>
            <a:graphicFrameLocks noGrp="1"/>
          </p:cNvGraphicFramePr>
          <p:nvPr/>
        </p:nvGraphicFramePr>
        <p:xfrm>
          <a:off x="1524000" y="1397000"/>
          <a:ext cx="6713538" cy="4332288"/>
        </p:xfrm>
        <a:graphic>
          <a:graphicData uri="http://schemas.openxmlformats.org/drawingml/2006/table">
            <a:tbl>
              <a:tblPr/>
              <a:tblGrid>
                <a:gridCol w="2032000"/>
                <a:gridCol w="2238375"/>
                <a:gridCol w="2443163"/>
              </a:tblGrid>
              <a:tr h="67786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shorter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shortest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exciting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more exciting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most exciting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fattest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tidy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tidier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tidiest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good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hardest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p>
            <a:pPr algn="l" eaLnBrk="1" hangingPunct="1"/>
            <a:r>
              <a:rPr sz="3600" lang="en-US" smtClean="0">
                <a:solidFill>
                  <a:srgbClr val="FFFF00"/>
                </a:solidFill>
              </a:rPr>
              <a:t>Activity-Complete the gaps</a:t>
            </a:r>
            <a:br>
              <a:rPr sz="3600" lang="en-US" smtClean="0">
                <a:solidFill>
                  <a:srgbClr val="FFFF00"/>
                </a:solidFill>
              </a:rPr>
            </a:br>
            <a:r>
              <a:rPr sz="3600" lang="en-US" smtClean="0">
                <a:solidFill>
                  <a:srgbClr val="FFFF00"/>
                </a:solidFill>
              </a:rPr>
              <a:t>with </a:t>
            </a:r>
            <a:r>
              <a:rPr b="1" sz="3600" lang="en-US" smtClean="0">
                <a:solidFill>
                  <a:srgbClr val="FFFF00"/>
                </a:solidFill>
              </a:rPr>
              <a:t>in/of/than</a:t>
            </a:r>
          </a:p>
        </p:txBody>
      </p:sp>
      <p:sp>
        <p:nvSpPr>
          <p:cNvPr id="1048630" name="Text Box 33"/>
          <p:cNvSpPr txBox="1">
            <a:spLocks noChangeArrowheads="1"/>
          </p:cNvSpPr>
          <p:nvPr/>
        </p:nvSpPr>
        <p:spPr bwMode="auto">
          <a:xfrm>
            <a:off x="1976438" y="2054225"/>
            <a:ext cx="6870700" cy="399288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Ironman is older….......... Superman.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Robin is younger …….. Batman.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Superman is the tallest……. all.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Flash is the fastest superhero ……. the world.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Captain America is stronger………. Batman. 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Hulk is the strongest …….. all.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Who is the smartest hero……… the world?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Superman is the oldest superhero …….. all.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endParaRPr lang="en-GB"/>
          </a:p>
          <a:p>
            <a:pPr indent="-342900" marL="342900"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p>
            <a:pPr algn="l" eaLnBrk="1" hangingPunct="1"/>
            <a:r>
              <a:rPr sz="3600" lang="en-US" smtClean="0">
                <a:solidFill>
                  <a:srgbClr val="FFFF00"/>
                </a:solidFill>
              </a:rPr>
              <a:t>Activity-Complete the gaps</a:t>
            </a:r>
            <a:br>
              <a:rPr sz="3600" lang="en-US" smtClean="0">
                <a:solidFill>
                  <a:srgbClr val="FFFF00"/>
                </a:solidFill>
              </a:rPr>
            </a:br>
            <a:r>
              <a:rPr sz="3600" lang="en-US" smtClean="0">
                <a:solidFill>
                  <a:srgbClr val="FFFF00"/>
                </a:solidFill>
              </a:rPr>
              <a:t>with </a:t>
            </a:r>
            <a:r>
              <a:rPr b="1" sz="3600" lang="en-US" smtClean="0">
                <a:solidFill>
                  <a:srgbClr val="FFFF00"/>
                </a:solidFill>
              </a:rPr>
              <a:t>in/of/than</a:t>
            </a:r>
          </a:p>
        </p:txBody>
      </p:sp>
      <p:sp>
        <p:nvSpPr>
          <p:cNvPr id="1048632" name="Text Box 3"/>
          <p:cNvSpPr txBox="1">
            <a:spLocks noChangeArrowheads="1"/>
          </p:cNvSpPr>
          <p:nvPr/>
        </p:nvSpPr>
        <p:spPr bwMode="auto">
          <a:xfrm>
            <a:off x="1976438" y="2054225"/>
            <a:ext cx="6870700" cy="399288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Ironman is older…..</a:t>
            </a:r>
            <a:r>
              <a:rPr lang="en-GB">
                <a:solidFill>
                  <a:srgbClr val="FF0000"/>
                </a:solidFill>
              </a:rPr>
              <a:t>than</a:t>
            </a:r>
            <a:r>
              <a:rPr lang="en-GB"/>
              <a:t>..... Superman.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Robin is younger … </a:t>
            </a:r>
            <a:r>
              <a:rPr lang="en-GB">
                <a:solidFill>
                  <a:srgbClr val="FF0000"/>
                </a:solidFill>
              </a:rPr>
              <a:t>than</a:t>
            </a:r>
            <a:r>
              <a:rPr lang="en-GB"/>
              <a:t> ….. Batman.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Superman is the tallest… </a:t>
            </a:r>
            <a:r>
              <a:rPr lang="en-GB">
                <a:solidFill>
                  <a:srgbClr val="FF0000"/>
                </a:solidFill>
              </a:rPr>
              <a:t>of</a:t>
            </a:r>
            <a:r>
              <a:rPr lang="en-GB"/>
              <a:t>…. all.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Flash is the fastest superhero …</a:t>
            </a:r>
            <a:r>
              <a:rPr lang="en-GB">
                <a:solidFill>
                  <a:srgbClr val="FF0000"/>
                </a:solidFill>
              </a:rPr>
              <a:t>in</a:t>
            </a:r>
            <a:r>
              <a:rPr lang="en-GB"/>
              <a:t>…. the world.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Captain America is stronger… </a:t>
            </a:r>
            <a:r>
              <a:rPr lang="en-GB">
                <a:solidFill>
                  <a:srgbClr val="FF0000"/>
                </a:solidFill>
              </a:rPr>
              <a:t>than</a:t>
            </a:r>
            <a:r>
              <a:rPr lang="en-GB"/>
              <a:t>…. Batman. 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Hulk is the strongest … </a:t>
            </a:r>
            <a:r>
              <a:rPr lang="en-GB">
                <a:solidFill>
                  <a:srgbClr val="FF0000"/>
                </a:solidFill>
              </a:rPr>
              <a:t>of</a:t>
            </a:r>
            <a:r>
              <a:rPr lang="en-GB"/>
              <a:t> ….. all.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Who is the smartest hero…</a:t>
            </a:r>
            <a:r>
              <a:rPr lang="en-GB">
                <a:solidFill>
                  <a:srgbClr val="FF0000"/>
                </a:solidFill>
              </a:rPr>
              <a:t>in</a:t>
            </a:r>
            <a:r>
              <a:rPr lang="en-GB"/>
              <a:t>… the world?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r>
              <a:rPr lang="en-GB"/>
              <a:t>Superman is the oldest superhero … </a:t>
            </a:r>
            <a:r>
              <a:rPr lang="en-GB">
                <a:solidFill>
                  <a:srgbClr val="FF0000"/>
                </a:solidFill>
              </a:rPr>
              <a:t>of</a:t>
            </a:r>
            <a:r>
              <a:rPr lang="en-GB"/>
              <a:t>.. all.</a:t>
            </a:r>
          </a:p>
          <a:p>
            <a:pPr indent="-342900" marL="342900">
              <a:spcBef>
                <a:spcPct val="50000"/>
              </a:spcBef>
              <a:buFontTx/>
              <a:buAutoNum type="arabicPeriod"/>
            </a:pPr>
            <a:endParaRPr lang="en-GB"/>
          </a:p>
          <a:p>
            <a:pPr indent="-342900" marL="342900"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p>
            <a:pPr algn="l" eaLnBrk="1" hangingPunct="1"/>
            <a:r>
              <a:rPr sz="3600" lang="en-US" smtClean="0">
                <a:solidFill>
                  <a:srgbClr val="FFFF00"/>
                </a:solidFill>
              </a:rPr>
              <a:t>Activity-Compare</a:t>
            </a:r>
            <a:endParaRPr b="1" sz="3600" lang="en-US" smtClean="0">
              <a:solidFill>
                <a:srgbClr val="FFFF00"/>
              </a:solidFill>
            </a:endParaRPr>
          </a:p>
        </p:txBody>
      </p:sp>
      <p:pic>
        <p:nvPicPr>
          <p:cNvPr id="2097160" name="Picture 4" descr="animals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3503613" y="2970213"/>
            <a:ext cx="3524250" cy="3065462"/>
          </a:xfrm>
          <a:prstGeom prst="rect"/>
          <a:noFill/>
        </p:spPr>
      </p:pic>
      <p:sp>
        <p:nvSpPr>
          <p:cNvPr id="1048634" name="Text Box 6"/>
          <p:cNvSpPr txBox="1">
            <a:spLocks noChangeArrowheads="1"/>
          </p:cNvSpPr>
          <p:nvPr/>
        </p:nvSpPr>
        <p:spPr bwMode="auto">
          <a:xfrm>
            <a:off x="1976438" y="1443038"/>
            <a:ext cx="6565900" cy="701675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lang="en-GB"/>
              <a:t>Use the following adjectives: </a:t>
            </a:r>
            <a:r>
              <a:rPr sz="2000" lang="en-GB">
                <a:solidFill>
                  <a:srgbClr val="FF0000"/>
                </a:solidFill>
              </a:rPr>
              <a:t>fast/slow, clever, funny, tall/short, friendly, dangerous, heavy/light, big/small</a:t>
            </a: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3"/>
          <p:cNvSpPr>
            <a:spLocks noGrp="1"/>
          </p:cNvSpPr>
          <p:nvPr>
            <p:ph type="title"/>
          </p:nvPr>
        </p:nvSpPr>
        <p:spPr>
          <a:xfrm>
            <a:off x="1824038" y="527050"/>
            <a:ext cx="7015162" cy="685800"/>
          </a:xfrm>
        </p:spPr>
        <p:txBody>
          <a:bodyPr>
            <a:normAutofit fontScale="90000"/>
          </a:bodyPr>
          <a:p>
            <a:pPr eaLnBrk="1" hangingPunct="1"/>
            <a:r>
              <a:rPr lang="el-GR" smtClean="0"/>
              <a:t>Χρήση Συγκριτικού Βαθμού (</a:t>
            </a:r>
            <a:r>
              <a:rPr lang="en-GB" smtClean="0"/>
              <a:t>Comparative)</a:t>
            </a:r>
            <a:endParaRPr lang="en-US" smtClean="0"/>
          </a:p>
        </p:txBody>
      </p:sp>
      <p:sp>
        <p:nvSpPr>
          <p:cNvPr id="1048594" name="Text Box 4"/>
          <p:cNvSpPr txBox="1">
            <a:spLocks noChangeArrowheads="1"/>
          </p:cNvSpPr>
          <p:nvPr/>
        </p:nvSpPr>
        <p:spPr bwMode="auto">
          <a:xfrm>
            <a:off x="1976438" y="2054225"/>
            <a:ext cx="6718300" cy="210058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lang="el-GR"/>
              <a:t>Χρησιμοποιούμε </a:t>
            </a:r>
            <a:r>
              <a:rPr sz="2400" lang="en-GB"/>
              <a:t>comparative form </a:t>
            </a:r>
            <a:r>
              <a:rPr sz="2400" lang="el-GR"/>
              <a:t>για να συγκρίνουμε δύο πρόσωπα, ζώα, αντικείμενα, μέρη, κλπ.</a:t>
            </a:r>
          </a:p>
          <a:p>
            <a:pPr>
              <a:spcBef>
                <a:spcPct val="50000"/>
              </a:spcBef>
            </a:pPr>
            <a:endParaRPr lang="el-GR"/>
          </a:p>
          <a:p>
            <a:pPr algn="ctr">
              <a:spcBef>
                <a:spcPct val="50000"/>
              </a:spcBef>
            </a:pPr>
            <a:r>
              <a:rPr sz="2400" lang="en-GB"/>
              <a:t>Obelix is taller and stronger than Asterix.</a:t>
            </a:r>
          </a:p>
        </p:txBody>
      </p:sp>
      <p:pic>
        <p:nvPicPr>
          <p:cNvPr id="2097152" name="Picture 5" descr="asterix obelix"/>
          <p:cNvPicPr>
            <a:picLocks noChangeAspect="1" noChangeArrowheads="1"/>
          </p:cNvPicPr>
          <p:nvPr>
            <p:ph idx="4294967295"/>
          </p:nvPr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2128838" y="4249738"/>
            <a:ext cx="2901950" cy="16240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Rectangle 2"/>
          <p:cNvSpPr>
            <a:spLocks noGrp="1"/>
          </p:cNvSpPr>
          <p:nvPr>
            <p:ph type="title"/>
          </p:nvPr>
        </p:nvSpPr>
        <p:spPr>
          <a:xfrm>
            <a:off x="1517650" y="274638"/>
            <a:ext cx="7169150" cy="1143000"/>
          </a:xfrm>
        </p:spPr>
        <p:txBody>
          <a:bodyPr/>
          <a:p>
            <a:pPr algn="ctr" eaLnBrk="1" hangingPunct="1"/>
            <a:r>
              <a:rPr lang="el-GR" smtClean="0"/>
              <a:t>Χρήση Υπερθετικού Βαθμού (</a:t>
            </a:r>
            <a:r>
              <a:rPr lang="en-GB" smtClean="0"/>
              <a:t>Superlative)</a:t>
            </a:r>
          </a:p>
        </p:txBody>
      </p:sp>
      <p:sp>
        <p:nvSpPr>
          <p:cNvPr id="1048596" name="Rectangle 3"/>
          <p:cNvSpPr>
            <a:spLocks noGrp="1"/>
          </p:cNvSpPr>
          <p:nvPr>
            <p:ph type="body" idx="1"/>
          </p:nvPr>
        </p:nvSpPr>
        <p:spPr>
          <a:xfrm>
            <a:off x="1976438" y="1600200"/>
            <a:ext cx="6710362" cy="3355975"/>
          </a:xfrm>
        </p:spPr>
        <p:txBody>
          <a:bodyPr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sz="3200" lang="el-GR" smtClean="0">
                <a:solidFill>
                  <a:schemeClr val="tx1"/>
                </a:solidFill>
              </a:rPr>
              <a:t>Χρησιμοποιούμε </a:t>
            </a:r>
            <a:r>
              <a:rPr sz="3200" lang="en-GB" smtClean="0">
                <a:solidFill>
                  <a:schemeClr val="tx1"/>
                </a:solidFill>
              </a:rPr>
              <a:t>superlative form </a:t>
            </a:r>
            <a:r>
              <a:rPr sz="3200" lang="el-GR" smtClean="0">
                <a:solidFill>
                  <a:schemeClr val="tx1"/>
                </a:solidFill>
              </a:rPr>
              <a:t>για να συγκρίνουμε ένα πρόσωπο, ζώο, αντικείμενο, μέρος, κλπ., με πολλά της ίδιας ομάδας.</a:t>
            </a:r>
            <a:endParaRPr sz="3200" lang="en-GB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sz="3200" lang="el-GR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The cheetah is the fastest animal in the world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sz="3200" lang="en-GB" smtClean="0">
              <a:solidFill>
                <a:schemeClr val="tx1"/>
              </a:solidFill>
            </a:endParaRPr>
          </a:p>
        </p:txBody>
      </p:sp>
      <p:pic>
        <p:nvPicPr>
          <p:cNvPr id="2097153" name="Picture 4" descr="3040131-poster-p-1-the-fastest-animal-on-earth-is-not-a-cheetah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3197225" y="5260975"/>
            <a:ext cx="2195513" cy="1235075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Rectangle 2"/>
          <p:cNvSpPr>
            <a:spLocks noGrp="1"/>
          </p:cNvSpPr>
          <p:nvPr>
            <p:ph type="title"/>
          </p:nvPr>
        </p:nvSpPr>
        <p:spPr>
          <a:xfrm>
            <a:off x="601663" y="1597025"/>
            <a:ext cx="8229600" cy="1143000"/>
          </a:xfrm>
        </p:spPr>
        <p:txBody>
          <a:bodyPr>
            <a:normAutofit fontScale="90000"/>
          </a:bodyPr>
          <a:p>
            <a:pPr algn="ctr" eaLnBrk="1" hangingPunct="1"/>
            <a:r>
              <a:rPr sz="4000" lang="el-GR" smtClean="0">
                <a:latin typeface="Arial" charset="0"/>
              </a:rPr>
              <a:t>Σχηματισμός Συγκριτικού-</a:t>
            </a:r>
            <a:r>
              <a:rPr sz="4000" lang="el-GR" smtClean="0"/>
              <a:t> Υπερθετικού </a:t>
            </a:r>
            <a:endParaRPr sz="4000" lang="en-GB" smtClean="0"/>
          </a:p>
        </p:txBody>
      </p:sp>
      <p:sp>
        <p:nvSpPr>
          <p:cNvPr id="1048598" name="Rectangle 3"/>
          <p:cNvSpPr>
            <a:spLocks noGrp="1"/>
          </p:cNvSpPr>
          <p:nvPr>
            <p:ph type="body" idx="1"/>
          </p:nvPr>
        </p:nvSpPr>
        <p:spPr>
          <a:xfrm>
            <a:off x="449263" y="3344863"/>
            <a:ext cx="8229600" cy="3513137"/>
          </a:xfrm>
        </p:spPr>
        <p:txBody>
          <a:bodyPr/>
          <a:p>
            <a:pPr eaLnBrk="1" hangingPunct="1"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  <a:latin typeface="Arial" charset="0"/>
              </a:rPr>
              <a:t>Ο Συγκριτικός σχηματίζεται με την κατάληξη –</a:t>
            </a:r>
            <a:r>
              <a:rPr b="1" lang="en-GB" smtClean="0">
                <a:solidFill>
                  <a:srgbClr val="FF0000"/>
                </a:solidFill>
                <a:latin typeface="Arial" charset="0"/>
              </a:rPr>
              <a:t>er</a:t>
            </a:r>
            <a:r>
              <a:rPr lang="en-GB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l-GR" smtClean="0">
                <a:solidFill>
                  <a:schemeClr val="tx1"/>
                </a:solidFill>
                <a:latin typeface="Arial" charset="0"/>
              </a:rPr>
              <a:t>και ο Υπερθετικός με την κατάληξη –</a:t>
            </a:r>
            <a:r>
              <a:rPr b="1" lang="en-GB" smtClean="0">
                <a:solidFill>
                  <a:srgbClr val="FF0000"/>
                </a:solidFill>
                <a:latin typeface="Arial" charset="0"/>
              </a:rPr>
              <a:t>est </a:t>
            </a:r>
            <a:r>
              <a:rPr b="1" lang="en-GB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b="1" lang="el-GR" smtClean="0">
                <a:solidFill>
                  <a:schemeClr val="tx1"/>
                </a:solidFill>
                <a:latin typeface="Arial" charset="0"/>
              </a:rPr>
              <a:t>σε επίθετα μονοσύλλαβα και δισύλλαβα </a:t>
            </a:r>
            <a:endParaRPr b="1" lang="en-GB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b="1" lang="en-GB" smtClean="0">
              <a:solidFill>
                <a:srgbClr val="FF0000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b="1" lang="en-GB" smtClean="0">
                <a:solidFill>
                  <a:schemeClr val="tx1"/>
                </a:solidFill>
                <a:latin typeface="Arial" charset="0"/>
              </a:rPr>
              <a:t> tall-taller-the tallest</a:t>
            </a:r>
            <a:endParaRPr lang="en-GB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Rectangle 2"/>
          <p:cNvSpPr>
            <a:spLocks noGrp="1"/>
          </p:cNvSpPr>
          <p:nvPr>
            <p:ph type="title"/>
          </p:nvPr>
        </p:nvSpPr>
        <p:spPr>
          <a:xfrm>
            <a:off x="296863" y="1443038"/>
            <a:ext cx="8229600" cy="1143000"/>
          </a:xfrm>
        </p:spPr>
        <p:txBody>
          <a:bodyPr>
            <a:normAutofit fontScale="90000"/>
          </a:bodyPr>
          <a:p>
            <a:pPr algn="ctr"/>
            <a:r>
              <a:rPr sz="4000" lang="el-GR" smtClean="0">
                <a:latin typeface="Arial" charset="0"/>
              </a:rPr>
              <a:t>Σχηματισμός Συγκριτικού-</a:t>
            </a:r>
            <a:r>
              <a:rPr sz="4000" lang="el-GR" smtClean="0"/>
              <a:t> Υπερθετικού</a:t>
            </a:r>
            <a:endParaRPr sz="4000" lang="en-GB" smtClean="0"/>
          </a:p>
        </p:txBody>
      </p:sp>
      <p:sp>
        <p:nvSpPr>
          <p:cNvPr id="1048600" name="Rectangle 3"/>
          <p:cNvSpPr>
            <a:spLocks noGrp="1"/>
          </p:cNvSpPr>
          <p:nvPr>
            <p:ph type="body" idx="1"/>
          </p:nvPr>
        </p:nvSpPr>
        <p:spPr>
          <a:xfrm>
            <a:off x="457200" y="2665413"/>
            <a:ext cx="8229600" cy="3460750"/>
          </a:xfrm>
        </p:spPr>
        <p:txBody>
          <a:bodyPr/>
          <a:p>
            <a:pPr algn="ctr">
              <a:buFont typeface="Arial" charset="0"/>
              <a:buNone/>
            </a:pPr>
            <a:r>
              <a:rPr sz="3200" lang="el-GR" smtClean="0">
                <a:solidFill>
                  <a:schemeClr val="tx1"/>
                </a:solidFill>
              </a:rPr>
              <a:t>Τα </a:t>
            </a:r>
            <a:r>
              <a:rPr b="1" sz="3200" lang="el-GR" smtClean="0">
                <a:solidFill>
                  <a:schemeClr val="tx1"/>
                </a:solidFill>
              </a:rPr>
              <a:t>πολυσύλλαβα</a:t>
            </a:r>
            <a:r>
              <a:rPr sz="3200" lang="el-GR" smtClean="0">
                <a:solidFill>
                  <a:schemeClr val="tx1"/>
                </a:solidFill>
              </a:rPr>
              <a:t> επίθετα σχηματίζουν τον συγκριτικό και υπερθετικό βαθμό με τις λέξεις </a:t>
            </a:r>
            <a:r>
              <a:rPr sz="3200" lang="en-GB" smtClean="0">
                <a:solidFill>
                  <a:srgbClr val="FF0000"/>
                </a:solidFill>
              </a:rPr>
              <a:t>more</a:t>
            </a:r>
            <a:r>
              <a:rPr sz="3200" lang="en-GB" smtClean="0">
                <a:solidFill>
                  <a:schemeClr val="tx1"/>
                </a:solidFill>
              </a:rPr>
              <a:t> </a:t>
            </a:r>
            <a:r>
              <a:rPr sz="3200" lang="el-GR" smtClean="0">
                <a:solidFill>
                  <a:schemeClr val="tx1"/>
                </a:solidFill>
              </a:rPr>
              <a:t>και </a:t>
            </a:r>
            <a:r>
              <a:rPr sz="3200" lang="en-GB" smtClean="0">
                <a:solidFill>
                  <a:srgbClr val="FF0000"/>
                </a:solidFill>
              </a:rPr>
              <a:t>the most</a:t>
            </a:r>
            <a:r>
              <a:rPr sz="3200" lang="en-GB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charset="0"/>
              <a:buNone/>
            </a:pPr>
            <a:endParaRPr sz="3200" lang="en-GB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beautiful- </a:t>
            </a:r>
            <a:r>
              <a:rPr sz="3200" lang="en-GB" smtClean="0">
                <a:solidFill>
                  <a:srgbClr val="FF0000"/>
                </a:solidFill>
              </a:rPr>
              <a:t>more</a:t>
            </a:r>
            <a:r>
              <a:rPr sz="3200" lang="en-GB" smtClean="0">
                <a:solidFill>
                  <a:schemeClr val="tx1"/>
                </a:solidFill>
              </a:rPr>
              <a:t> beautiful- </a:t>
            </a:r>
            <a:r>
              <a:rPr sz="3200" lang="en-GB" smtClean="0">
                <a:solidFill>
                  <a:srgbClr val="FF0000"/>
                </a:solidFill>
              </a:rPr>
              <a:t>the most</a:t>
            </a:r>
            <a:r>
              <a:rPr sz="3200" lang="en-GB" smtClean="0">
                <a:solidFill>
                  <a:schemeClr val="tx1"/>
                </a:solidFill>
              </a:rPr>
              <a:t> beautiful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Rectangle 2"/>
          <p:cNvSpPr>
            <a:spLocks noGrp="1"/>
          </p:cNvSpPr>
          <p:nvPr>
            <p:ph type="title"/>
          </p:nvPr>
        </p:nvSpPr>
        <p:spPr>
          <a:xfrm>
            <a:off x="449263" y="1290638"/>
            <a:ext cx="8229600" cy="1143000"/>
          </a:xfrm>
        </p:spPr>
        <p:txBody>
          <a:bodyPr/>
          <a:p>
            <a:pPr algn="ctr"/>
            <a:r>
              <a:rPr sz="2800" lang="el-GR" smtClean="0">
                <a:latin typeface="Arial" charset="0"/>
              </a:rPr>
              <a:t>Κάποια επίθετα σχηματίζουν Συγκριτικό-Υπερθετικό και με τους δύο τρόπους</a:t>
            </a:r>
            <a:endParaRPr sz="2800" lang="en-GB" smtClean="0">
              <a:latin typeface="Arial" charset="0"/>
            </a:endParaRPr>
          </a:p>
        </p:txBody>
      </p:sp>
      <p:sp>
        <p:nvSpPr>
          <p:cNvPr id="1048607" name="Rectangle 3"/>
          <p:cNvSpPr>
            <a:spLocks noGrp="1"/>
          </p:cNvSpPr>
          <p:nvPr>
            <p:ph type="body" idx="1"/>
          </p:nvPr>
        </p:nvSpPr>
        <p:spPr>
          <a:xfrm>
            <a:off x="449263" y="2665413"/>
            <a:ext cx="8229600" cy="3460750"/>
          </a:xfrm>
        </p:spPr>
        <p:txBody>
          <a:bodyPr/>
          <a:p>
            <a:pPr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clever- cleverer- the cleverest    or         </a:t>
            </a:r>
          </a:p>
          <a:p>
            <a:pPr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clever- more clever – the most clever</a:t>
            </a:r>
          </a:p>
          <a:p>
            <a:pPr>
              <a:buFont typeface="Arial" charset="0"/>
              <a:buNone/>
            </a:pPr>
            <a:endParaRPr sz="3200" lang="en-GB" smtClean="0">
              <a:solidFill>
                <a:schemeClr val="tx1"/>
              </a:solidFill>
            </a:endParaRPr>
          </a:p>
          <a:p>
            <a:pPr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friendly- friendlier – the friendliest   or</a:t>
            </a:r>
          </a:p>
          <a:p>
            <a:pPr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friendly – more friendly – the most friendly</a:t>
            </a:r>
          </a:p>
          <a:p>
            <a:pPr>
              <a:buFont typeface="Arial" charset="0"/>
              <a:buNone/>
            </a:pPr>
            <a:endParaRPr sz="3200" lang="en-GB" smtClean="0">
              <a:solidFill>
                <a:schemeClr val="tx1"/>
              </a:solidFill>
            </a:endParaRPr>
          </a:p>
        </p:txBody>
      </p:sp>
      <p:pic>
        <p:nvPicPr>
          <p:cNvPr id="2097154" name="Picture 4" descr="brainy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7167563" y="2360613"/>
            <a:ext cx="968375" cy="1881187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Rectangle 2"/>
          <p:cNvSpPr>
            <a:spLocks noGrp="1"/>
          </p:cNvSpPr>
          <p:nvPr>
            <p:ph type="title"/>
          </p:nvPr>
        </p:nvSpPr>
        <p:spPr>
          <a:xfrm>
            <a:off x="449263" y="1443038"/>
            <a:ext cx="8229600" cy="1143000"/>
          </a:xfrm>
        </p:spPr>
        <p:txBody>
          <a:bodyPr/>
          <a:p>
            <a:pPr algn="ctr"/>
            <a:r>
              <a:rPr sz="4400" lang="en-GB" smtClean="0"/>
              <a:t>Spelling</a:t>
            </a:r>
          </a:p>
        </p:txBody>
      </p:sp>
      <p:sp>
        <p:nvSpPr>
          <p:cNvPr id="1048609" name="Rectangle 3"/>
          <p:cNvSpPr>
            <a:spLocks noGrp="1"/>
          </p:cNvSpPr>
          <p:nvPr>
            <p:ph type="body" idx="1"/>
          </p:nvPr>
        </p:nvSpPr>
        <p:spPr>
          <a:xfrm>
            <a:off x="457200" y="2360613"/>
            <a:ext cx="8229600" cy="3765550"/>
          </a:xfrm>
        </p:spPr>
        <p:txBody>
          <a:bodyPr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</a:rPr>
              <a:t>Τα επίθετα που τελειώνουν σε –</a:t>
            </a:r>
            <a:r>
              <a:rPr lang="en-GB" smtClean="0">
                <a:solidFill>
                  <a:srgbClr val="FF0000"/>
                </a:solidFill>
              </a:rPr>
              <a:t>y</a:t>
            </a:r>
            <a:r>
              <a:rPr lang="en-GB" smtClean="0">
                <a:solidFill>
                  <a:schemeClr val="tx1"/>
                </a:solidFill>
              </a:rPr>
              <a:t>,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GB" smtClean="0">
                <a:solidFill>
                  <a:schemeClr val="tx1"/>
                </a:solidFill>
              </a:rPr>
              <a:t> </a:t>
            </a:r>
            <a:r>
              <a:rPr lang="el-GR" smtClean="0">
                <a:solidFill>
                  <a:schemeClr val="tx1"/>
                </a:solidFill>
              </a:rPr>
              <a:t>παίρνουν –</a:t>
            </a:r>
            <a:r>
              <a:rPr lang="en-GB" smtClean="0">
                <a:solidFill>
                  <a:srgbClr val="FF0000"/>
                </a:solidFill>
              </a:rPr>
              <a:t>ier</a:t>
            </a:r>
            <a:r>
              <a:rPr lang="en-GB" smtClean="0">
                <a:solidFill>
                  <a:schemeClr val="tx1"/>
                </a:solidFill>
              </a:rPr>
              <a:t> / -</a:t>
            </a:r>
            <a:r>
              <a:rPr lang="en-GB" smtClean="0">
                <a:solidFill>
                  <a:srgbClr val="FF0000"/>
                </a:solidFill>
              </a:rPr>
              <a:t>iest</a:t>
            </a:r>
            <a:r>
              <a:rPr lang="en-GB" smtClean="0">
                <a:solidFill>
                  <a:schemeClr val="tx1"/>
                </a:solidFill>
              </a:rPr>
              <a:t>: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GB" smtClean="0">
                <a:solidFill>
                  <a:schemeClr val="tx1"/>
                </a:solidFill>
              </a:rPr>
              <a:t> prett</a:t>
            </a:r>
            <a:r>
              <a:rPr lang="en-GB" smtClean="0">
                <a:solidFill>
                  <a:srgbClr val="FF0000"/>
                </a:solidFill>
              </a:rPr>
              <a:t>y</a:t>
            </a:r>
            <a:r>
              <a:rPr lang="en-GB" smtClean="0">
                <a:solidFill>
                  <a:schemeClr val="tx1"/>
                </a:solidFill>
              </a:rPr>
              <a:t>- prett</a:t>
            </a:r>
            <a:r>
              <a:rPr lang="en-GB" smtClean="0">
                <a:solidFill>
                  <a:srgbClr val="FF0000"/>
                </a:solidFill>
              </a:rPr>
              <a:t>ier</a:t>
            </a:r>
            <a:r>
              <a:rPr lang="en-GB" smtClean="0">
                <a:solidFill>
                  <a:schemeClr val="tx1"/>
                </a:solidFill>
              </a:rPr>
              <a:t> – the prett</a:t>
            </a:r>
            <a:r>
              <a:rPr lang="en-GB" smtClean="0">
                <a:solidFill>
                  <a:srgbClr val="FF0000"/>
                </a:solidFill>
              </a:rPr>
              <a:t>iest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GB" smtClean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</a:rPr>
              <a:t>Τα επίθετα που τελειώνουν σε </a:t>
            </a:r>
            <a:r>
              <a:rPr b="1" lang="el-GR" smtClean="0">
                <a:solidFill>
                  <a:schemeClr val="tx1"/>
                </a:solidFill>
              </a:rPr>
              <a:t>σύμφωνο-</a:t>
            </a:r>
            <a:r>
              <a:rPr lang="el-GR" smtClean="0">
                <a:solidFill>
                  <a:schemeClr val="tx1"/>
                </a:solidFill>
              </a:rPr>
              <a:t> </a:t>
            </a:r>
            <a:r>
              <a:rPr b="1" lang="el-GR" smtClean="0">
                <a:solidFill>
                  <a:schemeClr val="tx1"/>
                </a:solidFill>
              </a:rPr>
              <a:t>φωνήεν που τονίζεται – σύμφωνο</a:t>
            </a:r>
            <a:r>
              <a:rPr lang="el-GR" smtClean="0">
                <a:solidFill>
                  <a:schemeClr val="tx1"/>
                </a:solidFill>
              </a:rPr>
              <a:t>, διπλασιάζουν το τελευταίο σύμφωνο: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</a:rPr>
              <a:t> </a:t>
            </a:r>
            <a:r>
              <a:rPr lang="en-GB" smtClean="0">
                <a:solidFill>
                  <a:schemeClr val="tx1"/>
                </a:solidFill>
              </a:rPr>
              <a:t>thin- thi</a:t>
            </a:r>
            <a:r>
              <a:rPr lang="en-GB" smtClean="0">
                <a:solidFill>
                  <a:srgbClr val="FF0000"/>
                </a:solidFill>
              </a:rPr>
              <a:t>nner</a:t>
            </a:r>
            <a:r>
              <a:rPr lang="en-GB" smtClean="0">
                <a:solidFill>
                  <a:schemeClr val="tx1"/>
                </a:solidFill>
              </a:rPr>
              <a:t>- the thi</a:t>
            </a:r>
            <a:r>
              <a:rPr lang="en-GB" smtClean="0">
                <a:solidFill>
                  <a:srgbClr val="FF0000"/>
                </a:solidFill>
              </a:rPr>
              <a:t>nnest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2"/>
          <p:cNvSpPr>
            <a:spLocks noGrp="1"/>
          </p:cNvSpPr>
          <p:nvPr>
            <p:ph type="title"/>
          </p:nvPr>
        </p:nvSpPr>
        <p:spPr>
          <a:xfrm>
            <a:off x="449263" y="1290638"/>
            <a:ext cx="8229600" cy="1143000"/>
          </a:xfrm>
        </p:spPr>
        <p:txBody>
          <a:bodyPr/>
          <a:p>
            <a:r>
              <a:rPr lang="en-GB" smtClean="0">
                <a:solidFill>
                  <a:srgbClr val="FFFF00"/>
                </a:solidFill>
              </a:rPr>
              <a:t>Irregular forms</a:t>
            </a:r>
          </a:p>
        </p:txBody>
      </p:sp>
      <p:sp>
        <p:nvSpPr>
          <p:cNvPr id="1048617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p>
            <a:pPr>
              <a:buFont typeface="Arial" charset="0"/>
              <a:buNone/>
            </a:pPr>
            <a:r>
              <a:rPr sz="2800" lang="en-GB" smtClean="0"/>
              <a:t> </a:t>
            </a:r>
          </a:p>
        </p:txBody>
      </p:sp>
      <p:graphicFrame>
        <p:nvGraphicFramePr>
          <p:cNvPr id="4194304" name="Group 43"/>
          <p:cNvGraphicFramePr>
            <a:graphicFrameLocks noGrp="1"/>
          </p:cNvGraphicFramePr>
          <p:nvPr>
            <p:ph sz="half" idx="2"/>
          </p:nvPr>
        </p:nvGraphicFramePr>
        <p:xfrm>
          <a:off x="1212850" y="2206625"/>
          <a:ext cx="7473950" cy="4418013"/>
        </p:xfrm>
        <a:graphic>
          <a:graphicData uri="http://schemas.openxmlformats.org/drawingml/2006/table">
            <a:tbl>
              <a:tblPr/>
              <a:tblGrid>
                <a:gridCol w="2625725"/>
                <a:gridCol w="2222500"/>
                <a:gridCol w="2625725"/>
              </a:tblGrid>
              <a:tr h="78581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Good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Better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Worse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worst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Farther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/further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farthest/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furthest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 lot of/ much/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most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Little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</a:pPr>
                      <a:r>
                        <a:rPr baseline="0" b="0" cap="none" sz="2800" i="0" kumimoji="0" lang="en-GB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least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2"/>
          <p:cNvSpPr>
            <a:spLocks noGrp="1"/>
          </p:cNvSpPr>
          <p:nvPr>
            <p:ph type="title"/>
          </p:nvPr>
        </p:nvSpPr>
        <p:spPr>
          <a:xfrm>
            <a:off x="449263" y="1443038"/>
            <a:ext cx="8229600" cy="1143000"/>
          </a:xfrm>
        </p:spPr>
        <p:txBody>
          <a:bodyPr/>
          <a:p>
            <a:pPr algn="ctr"/>
            <a:r>
              <a:rPr sz="4400" lang="en-GB" smtClean="0"/>
              <a:t>Examples</a:t>
            </a:r>
          </a:p>
        </p:txBody>
      </p:sp>
      <p:sp>
        <p:nvSpPr>
          <p:cNvPr id="1048619" name="Rectangle 3"/>
          <p:cNvSpPr>
            <a:spLocks noGrp="1"/>
          </p:cNvSpPr>
          <p:nvPr>
            <p:ph type="body" idx="1"/>
          </p:nvPr>
        </p:nvSpPr>
        <p:spPr>
          <a:xfrm>
            <a:off x="457200" y="2665413"/>
            <a:ext cx="8229600" cy="1831975"/>
          </a:xfrm>
        </p:spPr>
        <p:txBody>
          <a:bodyPr/>
          <a:p>
            <a:pPr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Taygetos is a high mountain.</a:t>
            </a:r>
          </a:p>
          <a:p>
            <a:pPr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Parnassos is higher </a:t>
            </a:r>
            <a:r>
              <a:rPr b="1" sz="3200" lang="en-GB" smtClean="0">
                <a:solidFill>
                  <a:schemeClr val="tx1"/>
                </a:solidFill>
              </a:rPr>
              <a:t>than</a:t>
            </a:r>
            <a:r>
              <a:rPr sz="3200" lang="en-GB" smtClean="0">
                <a:solidFill>
                  <a:schemeClr val="tx1"/>
                </a:solidFill>
              </a:rPr>
              <a:t> Taygetos.</a:t>
            </a:r>
          </a:p>
          <a:p>
            <a:pPr>
              <a:buFont typeface="Arial" charset="0"/>
              <a:buNone/>
            </a:pPr>
            <a:r>
              <a:rPr sz="3200" lang="en-GB" smtClean="0">
                <a:solidFill>
                  <a:schemeClr val="tx1"/>
                </a:solidFill>
              </a:rPr>
              <a:t>Olympus is the highest mountain </a:t>
            </a:r>
            <a:r>
              <a:rPr b="1" sz="3200" lang="en-GB" smtClean="0">
                <a:solidFill>
                  <a:schemeClr val="tx1"/>
                </a:solidFill>
              </a:rPr>
              <a:t>in Greece.</a:t>
            </a:r>
          </a:p>
        </p:txBody>
      </p:sp>
      <p:pic>
        <p:nvPicPr>
          <p:cNvPr id="2097155" name="Picture 4" descr="moun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365250" y="4497388"/>
            <a:ext cx="3908425" cy="1951037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Microsoft</Company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Julian</dc:creator>
  <cp:lastModifiedBy>Anna</cp:lastModifiedBy>
  <dcterms:created xsi:type="dcterms:W3CDTF">2013-08-21T13:17:07Z</dcterms:created>
  <dcterms:modified xsi:type="dcterms:W3CDTF">2021-12-12T20:58:42Z</dcterms:modified>
</cp:coreProperties>
</file>