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000FF"/>
    <a:srgbClr val="FF66FF"/>
    <a:srgbClr val="FF3399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6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"/>
          <p:cNvSpPr>
            <a:spLocks noGrp="1"/>
          </p:cNvSpPr>
          <p:nvPr>
            <p:ph type="body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Úvodní snímek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25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104862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2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2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Nadpis a svislý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45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64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4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4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Svislý nadpis a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34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63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3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3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Nadpis a obsah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5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58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58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58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Záhlaví části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50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48651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52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5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va obsahy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5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65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65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5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5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Porovnání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61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48662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663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48664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66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66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67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Pouze nadpis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30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31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32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Prázdný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590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591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Obsah s titulkem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69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67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4867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7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7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Obrázek s titulkem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63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dirty="0" lang="en-GB"/>
          </a:p>
        </p:txBody>
      </p:sp>
      <p:sp>
        <p:nvSpPr>
          <p:cNvPr id="104864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4864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64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GB"/>
          </a:p>
        </p:txBody>
      </p:sp>
      <p:sp>
        <p:nvSpPr>
          <p:cNvPr id="104864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1048577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104857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41CCB-ADAC-4C9F-9DA3-6FD7E05F38DC}" type="datetimeFigureOut">
              <a:rPr lang="en-GB" smtClean="0"/>
              <a:t>27/10/2014</a:t>
            </a:fld>
            <a:endParaRPr dirty="0" lang="en-GB"/>
          </a:p>
        </p:txBody>
      </p:sp>
      <p:sp>
        <p:nvSpPr>
          <p:cNvPr id="104857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GB"/>
          </a:p>
        </p:txBody>
      </p:sp>
      <p:sp>
        <p:nvSpPr>
          <p:cNvPr id="104858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146F9-3DDE-40CD-AADD-4FE635A54AD5}" type="slidenum">
              <a:rPr lang="en-GB" smtClean="0"/>
              <a:t>‹#›</a:t>
            </a:fld>
            <a:endParaRPr dirty="0" lang="en-GB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hyperlink" Target="http://www.youtube.com/watch?v=JUmDT7-CfaU" TargetMode="External"/><Relationship Id="rId2" Type="http://schemas.openxmlformats.org/officeDocument/2006/relationships/hyperlink" Target="http://www.youtube.com/watch?v=bHZJWpp8Gfo" TargetMode="External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Zaoblený obdélník 13"/>
          <p:cNvSpPr/>
          <p:nvPr/>
        </p:nvSpPr>
        <p:spPr>
          <a:xfrm>
            <a:off x="1836000" y="2160000"/>
            <a:ext cx="5760640" cy="1800200"/>
          </a:xfrm>
          <a:prstGeom prst="roundRect"/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587" name="Zástupný symbol pro obsah 10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832648"/>
          </a:xfrm>
        </p:spPr>
        <p:txBody>
          <a:bodyPr>
            <a:normAutofit/>
          </a:bodyPr>
          <a:p>
            <a:pPr algn="ctr" indent="0" marL="0">
              <a:buNone/>
            </a:pPr>
            <a:r>
              <a:rPr dirty="0" lang="en-GB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THERE ARE </a:t>
            </a:r>
            <a:r>
              <a:rPr dirty="0" lang="cs-CZ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MANY W</a:t>
            </a:r>
            <a:r>
              <a:rPr dirty="0" lang="en-GB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AYS OF EXPRESSING </a:t>
            </a:r>
            <a:r>
              <a:rPr dirty="0" lang="en-GB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FUTURE</a:t>
            </a:r>
            <a:endParaRPr dirty="0" lang="cs-CZ" smtClean="0"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  <a:p>
            <a:pPr algn="ctr" indent="0" marL="0">
              <a:buNone/>
            </a:pPr>
            <a:endParaRPr dirty="0" sz="2000" lang="en-GB" smtClean="0"/>
          </a:p>
          <a:p>
            <a:pPr algn="ctr" indent="-514350" marL="514350">
              <a:buFont typeface="+mj-lt"/>
              <a:buAutoNum type="arabicParenR"/>
            </a:pPr>
            <a:r>
              <a:rPr b="1" dirty="0" lang="cs-CZ" smtClean="0"/>
              <a:t> WILL</a:t>
            </a:r>
          </a:p>
          <a:p>
            <a:pPr algn="ctr" indent="-514350" marL="514350">
              <a:buFont typeface="+mj-lt"/>
              <a:buAutoNum type="arabicParenR"/>
            </a:pPr>
            <a:r>
              <a:rPr b="1" dirty="0" lang="cs-CZ" smtClean="0"/>
              <a:t>GOING TO</a:t>
            </a:r>
          </a:p>
          <a:p>
            <a:pPr algn="ctr" indent="-514350" marL="514350">
              <a:buFont typeface="+mj-lt"/>
              <a:buAutoNum type="arabicParenR"/>
            </a:pPr>
            <a:r>
              <a:rPr b="1" dirty="0" lang="cs-CZ" smtClean="0"/>
              <a:t>PRESENT CONTINUOUS</a:t>
            </a:r>
          </a:p>
          <a:p>
            <a:pPr algn="ctr" indent="-514350" marL="514350">
              <a:buFont typeface="+mj-lt"/>
              <a:buAutoNum type="arabicParenR"/>
            </a:pPr>
            <a:r>
              <a:rPr dirty="0" lang="cs-CZ" smtClean="0"/>
              <a:t>PRESENT SIM</a:t>
            </a:r>
            <a:r>
              <a:rPr dirty="0" lang="en-US" smtClean="0"/>
              <a:t>P</a:t>
            </a:r>
            <a:r>
              <a:rPr dirty="0" lang="en-US" smtClean="0"/>
              <a:t>L</a:t>
            </a:r>
            <a:r>
              <a:rPr dirty="0" lang="en-US" smtClean="0"/>
              <a:t>E</a:t>
            </a:r>
            <a:endParaRPr b="1" dirty="0" lang="cs-CZ" smtClean="0"/>
          </a:p>
          <a:p>
            <a:endParaRPr dirty="0" lang="en-GB"/>
          </a:p>
        </p:txBody>
      </p:sp>
      <p:sp>
        <p:nvSpPr>
          <p:cNvPr id="1048588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50106"/>
          </a:xfrm>
          <a:solidFill>
            <a:srgbClr val="FFC000"/>
          </a:solidFill>
          <a:ln>
            <a:noFill/>
          </a:ln>
        </p:spPr>
        <p:txBody>
          <a:bodyPr>
            <a:normAutofit/>
          </a:bodyPr>
          <a:p>
            <a:r>
              <a:rPr dirty="0" lang="en-GB" smtClean="0">
                <a:latin typeface="Britannic Bold" panose="020B0903060703020204" pitchFamily="34" charset="0"/>
              </a:rPr>
              <a:t>EXPRESSING FUTURE</a:t>
            </a:r>
            <a:endParaRPr dirty="0" lang="en-GB"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Zaoblený obdélník 11"/>
          <p:cNvSpPr/>
          <p:nvPr/>
        </p:nvSpPr>
        <p:spPr>
          <a:xfrm>
            <a:off x="251520" y="1794430"/>
            <a:ext cx="8640960" cy="4658905"/>
          </a:xfrm>
          <a:prstGeom prst="roundRect"/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593" name="Zástupný symbol pro obsah 10"/>
          <p:cNvSpPr txBox="1"/>
          <p:nvPr/>
        </p:nvSpPr>
        <p:spPr>
          <a:xfrm>
            <a:off x="251520" y="1794430"/>
            <a:ext cx="8640960" cy="4658905"/>
          </a:xfrm>
          <a:prstGeom prst="rect"/>
          <a:noFill/>
          <a:ln cap="rnd">
            <a:noFill/>
            <a:round/>
          </a:ln>
        </p:spPr>
        <p:txBody>
          <a:bodyPr/>
          <a:lstStyle>
            <a:lvl1pPr algn="l" defTabSz="914400" eaLnBrk="1" hangingPunct="1" indent="-342900" latinLnBrk="0" marL="342900" rtl="0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dirty="0" lang="en-GB" smtClean="0">
              <a:solidFill>
                <a:schemeClr val="bg1"/>
              </a:solidFill>
            </a:endParaRPr>
          </a:p>
          <a:p>
            <a:r>
              <a:rPr dirty="0" lang="en-GB" smtClean="0">
                <a:solidFill>
                  <a:schemeClr val="bg1"/>
                </a:solidFill>
              </a:rPr>
              <a:t>I </a:t>
            </a:r>
            <a:r>
              <a:rPr b="1" dirty="0" lang="en-GB" smtClean="0">
                <a:solidFill>
                  <a:schemeClr val="bg1"/>
                </a:solidFill>
              </a:rPr>
              <a:t>will</a:t>
            </a:r>
            <a:r>
              <a:rPr dirty="0" lang="en-GB" smtClean="0">
                <a:solidFill>
                  <a:schemeClr val="bg1"/>
                </a:solidFill>
              </a:rPr>
              <a:t> </a:t>
            </a:r>
            <a:r>
              <a:rPr dirty="0" lang="en-GB" u="sng" smtClean="0">
                <a:solidFill>
                  <a:schemeClr val="bg1"/>
                </a:solidFill>
              </a:rPr>
              <a:t>have</a:t>
            </a:r>
            <a:r>
              <a:rPr dirty="0" lang="en-GB" smtClean="0">
                <a:solidFill>
                  <a:schemeClr val="bg1"/>
                </a:solidFill>
              </a:rPr>
              <a:t> a cup of coffee and a cheesecake.</a:t>
            </a:r>
          </a:p>
          <a:p>
            <a:r>
              <a:rPr dirty="0" sz="1800" lang="en-GB" smtClean="0"/>
              <a:t>I have just decided in the restaurant. –  </a:t>
            </a:r>
            <a:r>
              <a:rPr b="1" dirty="0" sz="1800" lang="en-GB" smtClean="0"/>
              <a:t>INSTANT DECISION</a:t>
            </a:r>
          </a:p>
          <a:p>
            <a:r>
              <a:rPr dirty="0" lang="en-GB" smtClean="0">
                <a:solidFill>
                  <a:schemeClr val="bg1"/>
                </a:solidFill>
              </a:rPr>
              <a:t>I </a:t>
            </a:r>
            <a:r>
              <a:rPr b="1" dirty="0" lang="en-GB" smtClean="0">
                <a:solidFill>
                  <a:schemeClr val="bg1"/>
                </a:solidFill>
              </a:rPr>
              <a:t>will</a:t>
            </a:r>
            <a:r>
              <a:rPr dirty="0" lang="en-GB" smtClean="0">
                <a:solidFill>
                  <a:schemeClr val="bg1"/>
                </a:solidFill>
              </a:rPr>
              <a:t> </a:t>
            </a:r>
            <a:r>
              <a:rPr dirty="0" lang="en-GB" u="sng" smtClean="0">
                <a:solidFill>
                  <a:schemeClr val="bg1"/>
                </a:solidFill>
              </a:rPr>
              <a:t>find</a:t>
            </a:r>
            <a:r>
              <a:rPr dirty="0" lang="en-GB" smtClean="0">
                <a:solidFill>
                  <a:schemeClr val="bg1"/>
                </a:solidFill>
              </a:rPr>
              <a:t> the right job one day.</a:t>
            </a:r>
          </a:p>
          <a:p>
            <a:r>
              <a:rPr dirty="0" sz="1800" lang="en-GB" smtClean="0"/>
              <a:t>I think this will happen but I have no evidence. – </a:t>
            </a:r>
            <a:r>
              <a:rPr b="1" dirty="0" sz="1800" lang="en-GB" smtClean="0"/>
              <a:t>PREDICTION WITHOUT  EVIDENCE</a:t>
            </a:r>
          </a:p>
          <a:p>
            <a:r>
              <a:rPr dirty="0" lang="en-GB" smtClean="0">
                <a:solidFill>
                  <a:schemeClr val="bg1"/>
                </a:solidFill>
              </a:rPr>
              <a:t>I </a:t>
            </a:r>
            <a:r>
              <a:rPr b="1" dirty="0" lang="en-GB" smtClean="0">
                <a:solidFill>
                  <a:schemeClr val="bg1"/>
                </a:solidFill>
              </a:rPr>
              <a:t>will</a:t>
            </a:r>
            <a:r>
              <a:rPr dirty="0" lang="en-GB" smtClean="0">
                <a:solidFill>
                  <a:schemeClr val="bg1"/>
                </a:solidFill>
              </a:rPr>
              <a:t> </a:t>
            </a:r>
            <a:r>
              <a:rPr dirty="0" lang="en-GB" u="sng" smtClean="0">
                <a:solidFill>
                  <a:schemeClr val="bg1"/>
                </a:solidFill>
              </a:rPr>
              <a:t>help</a:t>
            </a:r>
            <a:r>
              <a:rPr dirty="0" lang="en-GB" smtClean="0">
                <a:solidFill>
                  <a:schemeClr val="bg1"/>
                </a:solidFill>
              </a:rPr>
              <a:t>  you with these bags.</a:t>
            </a:r>
          </a:p>
          <a:p>
            <a:r>
              <a:rPr dirty="0" sz="1800" lang="en-GB" smtClean="0"/>
              <a:t>I am offering my help. – </a:t>
            </a:r>
            <a:r>
              <a:rPr b="1" dirty="0" sz="1800" lang="en-GB" smtClean="0"/>
              <a:t>OFFER </a:t>
            </a:r>
          </a:p>
          <a:p>
            <a:r>
              <a:rPr dirty="0" lang="en-GB" smtClean="0">
                <a:solidFill>
                  <a:schemeClr val="bg1"/>
                </a:solidFill>
              </a:rPr>
              <a:t>I </a:t>
            </a:r>
            <a:r>
              <a:rPr b="1" dirty="0" lang="en-GB" smtClean="0">
                <a:solidFill>
                  <a:schemeClr val="bg1"/>
                </a:solidFill>
              </a:rPr>
              <a:t>will</a:t>
            </a:r>
            <a:r>
              <a:rPr dirty="0" lang="en-GB" smtClean="0">
                <a:solidFill>
                  <a:schemeClr val="bg1"/>
                </a:solidFill>
              </a:rPr>
              <a:t> </a:t>
            </a:r>
            <a:r>
              <a:rPr dirty="0" lang="en-GB" u="sng" smtClean="0">
                <a:solidFill>
                  <a:schemeClr val="bg1"/>
                </a:solidFill>
              </a:rPr>
              <a:t>call</a:t>
            </a:r>
            <a:r>
              <a:rPr dirty="0" lang="en-GB" smtClean="0">
                <a:solidFill>
                  <a:schemeClr val="bg1"/>
                </a:solidFill>
              </a:rPr>
              <a:t> you as soon as I arrive.</a:t>
            </a:r>
          </a:p>
          <a:p>
            <a:r>
              <a:rPr dirty="0" sz="1800" lang="en-GB" smtClean="0"/>
              <a:t>I promise to do that. – </a:t>
            </a:r>
            <a:r>
              <a:rPr b="1" dirty="0" sz="1800" lang="en-GB" smtClean="0"/>
              <a:t>PROMISE </a:t>
            </a:r>
          </a:p>
        </p:txBody>
      </p:sp>
      <p:sp>
        <p:nvSpPr>
          <p:cNvPr id="1048594" name="Zaoblený obdélník 9"/>
          <p:cNvSpPr/>
          <p:nvPr/>
        </p:nvSpPr>
        <p:spPr>
          <a:xfrm>
            <a:off x="2257079" y="476672"/>
            <a:ext cx="4608512" cy="1008112"/>
          </a:xfrm>
          <a:prstGeom prst="roundRect"/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595" name="TextovéPole 10"/>
          <p:cNvSpPr txBox="1"/>
          <p:nvPr/>
        </p:nvSpPr>
        <p:spPr>
          <a:xfrm>
            <a:off x="2581115" y="596007"/>
            <a:ext cx="3960440" cy="769441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4400" lang="en-GB" smtClean="0"/>
              <a:t>will + </a:t>
            </a:r>
            <a:r>
              <a:rPr b="1" dirty="0" sz="4400" lang="en-GB" u="sng" smtClean="0"/>
              <a:t>infinitive</a:t>
            </a:r>
            <a:endParaRPr dirty="0" sz="4400" lang="en-GB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Zaoblený obdélník 4"/>
          <p:cNvSpPr/>
          <p:nvPr/>
        </p:nvSpPr>
        <p:spPr>
          <a:xfrm>
            <a:off x="278297" y="2132856"/>
            <a:ext cx="8640960" cy="3312368"/>
          </a:xfrm>
          <a:prstGeom prst="roundRect"/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597" name="Zaoblený obdélník 3"/>
          <p:cNvSpPr/>
          <p:nvPr/>
        </p:nvSpPr>
        <p:spPr>
          <a:xfrm>
            <a:off x="1772655" y="476672"/>
            <a:ext cx="5616624" cy="1152128"/>
          </a:xfrm>
          <a:prstGeom prst="roundRect"/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598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p>
            <a:r>
              <a:rPr b="1" dirty="0" lang="cs-CZ" smtClean="0"/>
              <a:t>be </a:t>
            </a:r>
            <a:r>
              <a:rPr b="1" dirty="0" lang="en-GB" smtClean="0"/>
              <a:t>going to + </a:t>
            </a:r>
            <a:r>
              <a:rPr b="1" dirty="0" lang="en-GB" u="sng" smtClean="0"/>
              <a:t>infinitive</a:t>
            </a:r>
            <a:endParaRPr b="1" dirty="0" lang="en-GB" u="sng"/>
          </a:p>
        </p:txBody>
      </p:sp>
      <p:sp>
        <p:nvSpPr>
          <p:cNvPr id="1048599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3384376"/>
          </a:xfrm>
        </p:spPr>
        <p:txBody>
          <a:bodyPr/>
          <a:p>
            <a:endParaRPr dirty="0" lang="en-GB" smtClean="0"/>
          </a:p>
          <a:p>
            <a:r>
              <a:rPr dirty="0" lang="en-GB" smtClean="0">
                <a:solidFill>
                  <a:schemeClr val="bg1"/>
                </a:solidFill>
              </a:rPr>
              <a:t>I </a:t>
            </a:r>
            <a:r>
              <a:rPr b="1" dirty="0" lang="en-GB" smtClean="0">
                <a:solidFill>
                  <a:schemeClr val="bg1"/>
                </a:solidFill>
              </a:rPr>
              <a:t>am going to</a:t>
            </a:r>
            <a:r>
              <a:rPr dirty="0" lang="en-GB" smtClean="0">
                <a:solidFill>
                  <a:schemeClr val="bg1"/>
                </a:solidFill>
              </a:rPr>
              <a:t> </a:t>
            </a:r>
            <a:r>
              <a:rPr dirty="0" lang="en-GB" u="sng" smtClean="0">
                <a:solidFill>
                  <a:schemeClr val="bg1"/>
                </a:solidFill>
              </a:rPr>
              <a:t>visit</a:t>
            </a:r>
            <a:r>
              <a:rPr dirty="0" lang="en-GB" smtClean="0">
                <a:solidFill>
                  <a:schemeClr val="bg1"/>
                </a:solidFill>
              </a:rPr>
              <a:t> my grandma.</a:t>
            </a:r>
          </a:p>
          <a:p>
            <a:r>
              <a:rPr dirty="0" sz="1800" lang="en-GB" smtClean="0"/>
              <a:t>This is what I have planned. – </a:t>
            </a:r>
            <a:r>
              <a:rPr b="1" dirty="0" sz="1800" lang="en-GB" smtClean="0"/>
              <a:t>PLAN OR INTENTION </a:t>
            </a:r>
            <a:r>
              <a:rPr dirty="0" sz="1800" lang="en-GB" smtClean="0"/>
              <a:t>– I have already decided.</a:t>
            </a:r>
          </a:p>
          <a:p>
            <a:r>
              <a:rPr dirty="0" lang="en-GB" smtClean="0">
                <a:solidFill>
                  <a:schemeClr val="bg1"/>
                </a:solidFill>
              </a:rPr>
              <a:t>It </a:t>
            </a:r>
            <a:r>
              <a:rPr b="1" dirty="0" lang="en-GB" smtClean="0">
                <a:solidFill>
                  <a:schemeClr val="bg1"/>
                </a:solidFill>
              </a:rPr>
              <a:t>is going to </a:t>
            </a:r>
            <a:r>
              <a:rPr dirty="0" lang="en-GB" u="sng" smtClean="0">
                <a:solidFill>
                  <a:schemeClr val="bg1"/>
                </a:solidFill>
              </a:rPr>
              <a:t>rain</a:t>
            </a:r>
            <a:r>
              <a:rPr dirty="0" lang="en-GB" smtClean="0">
                <a:solidFill>
                  <a:schemeClr val="bg1"/>
                </a:solidFill>
              </a:rPr>
              <a:t>. Look at those black clouds</a:t>
            </a:r>
            <a:r>
              <a:rPr dirty="0" lang="cs-CZ" smtClean="0">
                <a:solidFill>
                  <a:schemeClr val="bg1"/>
                </a:solidFill>
              </a:rPr>
              <a:t>!</a:t>
            </a:r>
            <a:endParaRPr dirty="0" lang="en-GB" smtClean="0">
              <a:solidFill>
                <a:schemeClr val="bg1"/>
              </a:solidFill>
            </a:endParaRPr>
          </a:p>
          <a:p>
            <a:r>
              <a:rPr dirty="0" sz="1800" lang="en-GB" smtClean="0"/>
              <a:t>I am referring to evidence and making prediction. – </a:t>
            </a:r>
            <a:r>
              <a:rPr b="1" dirty="0" sz="1800" lang="en-GB" smtClean="0"/>
              <a:t>PREDICTION BASED ON EVIDENCE</a:t>
            </a:r>
          </a:p>
          <a:p>
            <a:endParaRPr dirty="0"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Zaoblený obdélník 4"/>
          <p:cNvSpPr/>
          <p:nvPr/>
        </p:nvSpPr>
        <p:spPr>
          <a:xfrm>
            <a:off x="179512" y="2420888"/>
            <a:ext cx="8784976" cy="3168352"/>
          </a:xfrm>
          <a:prstGeom prst="roundRect"/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601" name="Zástupný symbol pro obsah 2"/>
          <p:cNvSpPr>
            <a:spLocks noGrp="1"/>
          </p:cNvSpPr>
          <p:nvPr>
            <p:ph idx="1"/>
          </p:nvPr>
        </p:nvSpPr>
        <p:spPr>
          <a:xfrm>
            <a:off x="179512" y="2420888"/>
            <a:ext cx="8496944" cy="2808312"/>
          </a:xfrm>
        </p:spPr>
        <p:txBody>
          <a:bodyPr>
            <a:normAutofit fontScale="94444" lnSpcReduction="10000"/>
          </a:bodyPr>
          <a:p>
            <a:endParaRPr dirty="0" lang="en-GB" smtClean="0"/>
          </a:p>
          <a:p>
            <a:r>
              <a:rPr dirty="0" lang="en-GB" smtClean="0">
                <a:solidFill>
                  <a:schemeClr val="bg1"/>
                </a:solidFill>
              </a:rPr>
              <a:t>I </a:t>
            </a:r>
            <a:r>
              <a:rPr b="1" dirty="0" lang="en-GB" smtClean="0">
                <a:solidFill>
                  <a:schemeClr val="bg1"/>
                </a:solidFill>
              </a:rPr>
              <a:t>am staying </a:t>
            </a:r>
            <a:r>
              <a:rPr dirty="0" lang="en-GB" smtClean="0">
                <a:solidFill>
                  <a:schemeClr val="bg1"/>
                </a:solidFill>
              </a:rPr>
              <a:t>at the Astoria Hotel.</a:t>
            </a:r>
          </a:p>
          <a:p>
            <a:r>
              <a:rPr dirty="0" lang="en-GB" smtClean="0">
                <a:solidFill>
                  <a:schemeClr val="bg1"/>
                </a:solidFill>
              </a:rPr>
              <a:t>We </a:t>
            </a:r>
            <a:r>
              <a:rPr b="1" dirty="0" lang="en-GB" smtClean="0">
                <a:solidFill>
                  <a:schemeClr val="bg1"/>
                </a:solidFill>
              </a:rPr>
              <a:t>are getting </a:t>
            </a:r>
            <a:r>
              <a:rPr dirty="0" lang="en-GB" smtClean="0">
                <a:solidFill>
                  <a:schemeClr val="bg1"/>
                </a:solidFill>
              </a:rPr>
              <a:t>married in July.</a:t>
            </a:r>
          </a:p>
          <a:p>
            <a:r>
              <a:rPr dirty="0" sz="1800" lang="en-GB" smtClean="0"/>
              <a:t>I have already booked my stay/ reserved the church. – </a:t>
            </a:r>
            <a:r>
              <a:rPr b="1" dirty="0" sz="1800" lang="en-GB" smtClean="0"/>
              <a:t>FUTURE ARRANGEMENT</a:t>
            </a:r>
            <a:r>
              <a:rPr baseline="-25000" dirty="0" sz="4400" lang="en-GB" smtClean="0"/>
              <a:t>*</a:t>
            </a:r>
            <a:endParaRPr baseline="-25000" dirty="0" sz="1800" lang="en-GB" smtClean="0"/>
          </a:p>
          <a:p>
            <a:pPr indent="0" marL="0">
              <a:buNone/>
            </a:pPr>
            <a:r>
              <a:rPr baseline="-25000" dirty="0" sz="4400" lang="en-GB" smtClean="0"/>
              <a:t>*</a:t>
            </a:r>
            <a:r>
              <a:rPr dirty="0" sz="2000" lang="en-GB" smtClean="0"/>
              <a:t>Another person or organisation is involved </a:t>
            </a:r>
          </a:p>
          <a:p>
            <a:endParaRPr dirty="0" sz="1800" lang="en-GB"/>
          </a:p>
        </p:txBody>
      </p:sp>
      <p:sp>
        <p:nvSpPr>
          <p:cNvPr id="1048602" name="Zaoblený obdélník 3"/>
          <p:cNvSpPr/>
          <p:nvPr/>
        </p:nvSpPr>
        <p:spPr>
          <a:xfrm>
            <a:off x="1979712" y="260648"/>
            <a:ext cx="5112568" cy="1152128"/>
          </a:xfrm>
          <a:prstGeom prst="roundRect"/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603" name="Nadpis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GB" smtClean="0"/>
              <a:t>present continuous</a:t>
            </a:r>
            <a:endParaRPr b="1" dirty="0"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Zaoblený obdélník 17"/>
          <p:cNvSpPr/>
          <p:nvPr/>
        </p:nvSpPr>
        <p:spPr>
          <a:xfrm>
            <a:off x="5724128" y="5265724"/>
            <a:ext cx="2592288" cy="369332"/>
          </a:xfrm>
          <a:prstGeom prst="roundRect"/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605" name="Zaoblený obdélník 15"/>
          <p:cNvSpPr/>
          <p:nvPr/>
        </p:nvSpPr>
        <p:spPr>
          <a:xfrm>
            <a:off x="404772" y="2592381"/>
            <a:ext cx="3789358" cy="1440159"/>
          </a:xfrm>
          <a:prstGeom prst="roundRect"/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grpSp>
        <p:nvGrpSpPr>
          <p:cNvPr id="28" name="Skupina 1"/>
          <p:cNvGrpSpPr/>
          <p:nvPr/>
        </p:nvGrpSpPr>
        <p:grpSpPr>
          <a:xfrm>
            <a:off x="5612979" y="2763875"/>
            <a:ext cx="2649877" cy="1097173"/>
            <a:chOff x="72008" y="72012"/>
            <a:chExt cx="2649877" cy="1097173"/>
          </a:xfrm>
        </p:grpSpPr>
        <p:sp>
          <p:nvSpPr>
            <p:cNvPr id="1048606" name="Zaoblený obdélník 2"/>
            <p:cNvSpPr/>
            <p:nvPr/>
          </p:nvSpPr>
          <p:spPr>
            <a:xfrm>
              <a:off x="72008" y="72012"/>
              <a:ext cx="2649877" cy="1097173"/>
            </a:xfrm>
            <a:prstGeom prst="roundRect"/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8607" name="Zaoblený obdélník 4"/>
            <p:cNvSpPr/>
            <p:nvPr/>
          </p:nvSpPr>
          <p:spPr>
            <a:xfrm>
              <a:off x="125568" y="125572"/>
              <a:ext cx="2542757" cy="990053"/>
            </a:xfrm>
            <a:prstGeom prst="rect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 anchorCtr="0" bIns="0" lIns="217194" numCol="1" rIns="217194" spcCol="1270" spcFirstLastPara="0" tIns="0" vert="horz" wrap="square">
              <a:noAutofit/>
            </a:bodyPr>
            <a:p>
              <a:pPr algn="ctr" defTabSz="24003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dirty="0" sz="5400" kern="1200" lang="en-GB" noProof="0" smtClean="0">
                  <a:solidFill>
                    <a:schemeClr val="bg1"/>
                  </a:solidFill>
                </a:rPr>
                <a:t>WILL</a:t>
              </a:r>
              <a:endParaRPr dirty="0" sz="5400" kern="1200" lang="en-GB" noProof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Skupina 4"/>
          <p:cNvGrpSpPr/>
          <p:nvPr/>
        </p:nvGrpSpPr>
        <p:grpSpPr>
          <a:xfrm>
            <a:off x="380647" y="695714"/>
            <a:ext cx="3441939" cy="1148361"/>
            <a:chOff x="72008" y="914033"/>
            <a:chExt cx="3441939" cy="1148361"/>
          </a:xfrm>
        </p:grpSpPr>
        <p:sp>
          <p:nvSpPr>
            <p:cNvPr id="1048608" name="Zaoblený obdélník 5"/>
            <p:cNvSpPr/>
            <p:nvPr/>
          </p:nvSpPr>
          <p:spPr>
            <a:xfrm>
              <a:off x="72008" y="914033"/>
              <a:ext cx="3441939" cy="1148361"/>
            </a:xfrm>
            <a:prstGeom prst="roundRect"/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8609" name="Zaoblený obdélník 4"/>
            <p:cNvSpPr/>
            <p:nvPr/>
          </p:nvSpPr>
          <p:spPr>
            <a:xfrm>
              <a:off x="128066" y="970091"/>
              <a:ext cx="3329823" cy="1036245"/>
            </a:xfrm>
            <a:prstGeom prst="rect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 anchorCtr="0" bIns="0" lIns="217194" numCol="1" rIns="217194" spcCol="1270" spcFirstLastPara="0" tIns="0" vert="horz" wrap="square">
              <a:noAutofit/>
            </a:bodyPr>
            <a:p>
              <a:pPr algn="ctr" defTabSz="24003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dirty="0" sz="5400" kern="1200" lang="en-GB" noProof="0" smtClean="0"/>
                <a:t>GOING TO</a:t>
              </a:r>
              <a:endParaRPr dirty="0" sz="5400" kern="1200" lang="en-GB" noProof="0"/>
            </a:p>
          </p:txBody>
        </p:sp>
      </p:grpSp>
      <p:grpSp>
        <p:nvGrpSpPr>
          <p:cNvPr id="30" name="Skupina 7"/>
          <p:cNvGrpSpPr/>
          <p:nvPr/>
        </p:nvGrpSpPr>
        <p:grpSpPr>
          <a:xfrm>
            <a:off x="395536" y="4872179"/>
            <a:ext cx="5026177" cy="1059062"/>
            <a:chOff x="72008" y="1823069"/>
            <a:chExt cx="5026177" cy="1059062"/>
          </a:xfrm>
          <a:solidFill>
            <a:srgbClr val="FF66FF"/>
          </a:solidFill>
        </p:grpSpPr>
        <p:sp>
          <p:nvSpPr>
            <p:cNvPr id="1048610" name="Zaoblený obdélník 8"/>
            <p:cNvSpPr/>
            <p:nvPr/>
          </p:nvSpPr>
          <p:spPr>
            <a:xfrm>
              <a:off x="72008" y="1823069"/>
              <a:ext cx="5026177" cy="1059062"/>
            </a:xfrm>
            <a:prstGeom prst="roundRect"/>
            <a:grpFill/>
            <a:ln>
              <a:solidFill>
                <a:srgbClr val="FF66FF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8611" name="Zaoblený obdélník 4"/>
            <p:cNvSpPr/>
            <p:nvPr/>
          </p:nvSpPr>
          <p:spPr>
            <a:xfrm>
              <a:off x="123707" y="1874768"/>
              <a:ext cx="4922779" cy="955664"/>
            </a:xfrm>
            <a:prstGeom prst="rect"/>
            <a:grpFill/>
            <a:ln>
              <a:solidFill>
                <a:srgbClr val="FF66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 anchorCtr="0" bIns="0" lIns="217194" numCol="1" rIns="217194" spcCol="1270" spcFirstLastPara="0" tIns="0" vert="horz" wrap="square">
              <a:noAutofit/>
            </a:bodyPr>
            <a:p>
              <a:pPr algn="l" defTabSz="16002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dirty="0" sz="3600" kern="1200" lang="en-GB" noProof="0" smtClean="0"/>
                <a:t>PRESENT CONTINUOUS</a:t>
              </a:r>
              <a:endParaRPr dirty="0" sz="3600" kern="1200" lang="en-GB" noProof="0"/>
            </a:p>
          </p:txBody>
        </p:sp>
      </p:grpSp>
      <p:sp>
        <p:nvSpPr>
          <p:cNvPr id="1048612" name="TextovéPole 14"/>
          <p:cNvSpPr txBox="1"/>
          <p:nvPr/>
        </p:nvSpPr>
        <p:spPr>
          <a:xfrm>
            <a:off x="436705" y="2643026"/>
            <a:ext cx="3960440" cy="161544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cs-CZ" smtClean="0">
                <a:solidFill>
                  <a:schemeClr val="bg1"/>
                </a:solidFill>
              </a:rPr>
              <a:t>PROMISE</a:t>
            </a:r>
          </a:p>
          <a:p>
            <a:r>
              <a:rPr b="1" dirty="0" sz="2000" lang="cs-CZ" smtClean="0">
                <a:solidFill>
                  <a:schemeClr val="bg1"/>
                </a:solidFill>
              </a:rPr>
              <a:t>INSTANT DECISION</a:t>
            </a:r>
          </a:p>
          <a:p>
            <a:r>
              <a:rPr b="1" dirty="0" sz="2000" lang="cs-CZ" smtClean="0">
                <a:solidFill>
                  <a:schemeClr val="bg1"/>
                </a:solidFill>
              </a:rPr>
              <a:t>OFFER</a:t>
            </a:r>
          </a:p>
          <a:p>
            <a:r>
              <a:rPr b="1" dirty="0" sz="2000" lang="cs-CZ" smtClean="0">
                <a:solidFill>
                  <a:schemeClr val="bg1"/>
                </a:solidFill>
              </a:rPr>
              <a:t>PREDICTION – WITH NO EVIDENCE</a:t>
            </a:r>
            <a:endParaRPr b="1" dirty="0" sz="2000" lang="en-GB">
              <a:solidFill>
                <a:schemeClr val="bg1"/>
              </a:solidFill>
            </a:endParaRPr>
          </a:p>
        </p:txBody>
      </p:sp>
      <p:sp>
        <p:nvSpPr>
          <p:cNvPr id="1048613" name="TextovéPole 16"/>
          <p:cNvSpPr txBox="1"/>
          <p:nvPr/>
        </p:nvSpPr>
        <p:spPr>
          <a:xfrm>
            <a:off x="5612979" y="5265724"/>
            <a:ext cx="2731375" cy="624839"/>
          </a:xfrm>
          <a:prstGeom prst="rect"/>
          <a:noFill/>
          <a:ln>
            <a:noFill/>
          </a:ln>
        </p:spPr>
        <p:txBody>
          <a:bodyPr rtlCol="0" wrap="square">
            <a:spAutoFit/>
          </a:bodyPr>
          <a:p>
            <a:r>
              <a:rPr b="1" dirty="0" lang="cs-CZ" smtClean="0">
                <a:solidFill>
                  <a:schemeClr val="bg1"/>
                </a:solidFill>
              </a:rPr>
              <a:t> </a:t>
            </a:r>
            <a:r>
              <a:rPr b="1" dirty="0" lang="en-US" smtClean="0">
                <a:solidFill>
                  <a:schemeClr val="bg1"/>
                </a:solidFill>
              </a:rPr>
              <a:t>FUTURE ARRANGEMENTS</a:t>
            </a:r>
            <a:endParaRPr b="1" dirty="0" lang="en-US">
              <a:solidFill>
                <a:schemeClr val="bg1"/>
              </a:solidFill>
            </a:endParaRPr>
          </a:p>
        </p:txBody>
      </p:sp>
      <p:sp>
        <p:nvSpPr>
          <p:cNvPr id="1048614" name="Zaoblený obdélník 19"/>
          <p:cNvSpPr/>
          <p:nvPr/>
        </p:nvSpPr>
        <p:spPr>
          <a:xfrm>
            <a:off x="4499992" y="597347"/>
            <a:ext cx="3844362" cy="1345094"/>
          </a:xfrm>
          <a:prstGeom prst="roundRect"/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sp>
        <p:nvSpPr>
          <p:cNvPr id="1048615" name="TextovéPole 18"/>
          <p:cNvSpPr txBox="1"/>
          <p:nvPr/>
        </p:nvSpPr>
        <p:spPr>
          <a:xfrm>
            <a:off x="4516229" y="915951"/>
            <a:ext cx="3787629" cy="1005839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cs-CZ" smtClean="0">
                <a:solidFill>
                  <a:schemeClr val="bg1"/>
                </a:solidFill>
              </a:rPr>
              <a:t>PLANS / INTENTIONS</a:t>
            </a:r>
          </a:p>
          <a:p>
            <a:r>
              <a:rPr b="1" dirty="0" sz="2000" lang="cs-CZ" smtClean="0">
                <a:solidFill>
                  <a:schemeClr val="bg1"/>
                </a:solidFill>
              </a:rPr>
              <a:t>PREDICTION BASED ON EVIDENCE</a:t>
            </a:r>
            <a:endParaRPr b="1" dirty="0" sz="2000" lang="en-GB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80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2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8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9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30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31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32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3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34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5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36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7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38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80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4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46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47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48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fltVal val="1.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49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5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1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52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3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54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5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56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4" grpId="0" animBg="1"/>
      <p:bldP spid="1048605" grpId="0" animBg="1"/>
      <p:bldP spid="10486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>
            <a:normAutofit/>
          </a:bodyPr>
          <a:p>
            <a:r>
              <a:rPr dirty="0" sz="3600" lang="cs-CZ" smtClean="0">
                <a:latin typeface="Britannic Bold" panose="020B0903060703020204" pitchFamily="34" charset="0"/>
              </a:rPr>
              <a:t>OTHER WAYS OF EXPRESSING FUTURE</a:t>
            </a:r>
            <a:endParaRPr dirty="0" sz="3600" lang="en-GB">
              <a:latin typeface="Britannic Bold" panose="020B0903060703020204" pitchFamily="34" charset="0"/>
            </a:endParaRPr>
          </a:p>
        </p:txBody>
      </p:sp>
      <p:sp>
        <p:nvSpPr>
          <p:cNvPr id="1048617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p>
            <a:endParaRPr b="1" dirty="0" sz="3000" lang="en-GB" smtClean="0"/>
          </a:p>
          <a:p>
            <a:r>
              <a:rPr b="1" dirty="0" sz="3300" lang="en-GB" smtClean="0"/>
              <a:t>Present Simple </a:t>
            </a:r>
            <a:r>
              <a:rPr dirty="0" sz="3300" lang="en-GB" smtClean="0"/>
              <a:t>– things that happen according to a </a:t>
            </a:r>
            <a:r>
              <a:rPr b="1" dirty="0" sz="3300" lang="en-GB" smtClean="0"/>
              <a:t>schedule</a:t>
            </a:r>
            <a:r>
              <a:rPr dirty="0" sz="3300" lang="en-GB" smtClean="0"/>
              <a:t> or </a:t>
            </a:r>
            <a:r>
              <a:rPr b="1" dirty="0" sz="3300" lang="en-GB" smtClean="0"/>
              <a:t>timetable</a:t>
            </a:r>
            <a:r>
              <a:rPr b="1" dirty="0" sz="3000" lang="en-US" smtClean="0"/>
              <a:t>.</a:t>
            </a:r>
            <a:endParaRPr b="1" dirty="0" sz="3000" lang="en-GB" smtClean="0"/>
          </a:p>
          <a:p>
            <a:endParaRPr b="1" dirty="0" sz="3000" lang="en-GB" smtClean="0"/>
          </a:p>
          <a:p>
            <a:pPr lvl="1">
              <a:buFont typeface="Calibri" panose="020F0502020204030204" pitchFamily="34" charset="0"/>
              <a:buChar char="→"/>
            </a:pPr>
            <a:r>
              <a:rPr dirty="0" sz="3000" lang="en-GB" smtClean="0">
                <a:solidFill>
                  <a:srgbClr val="0000FF"/>
                </a:solidFill>
              </a:rPr>
              <a:t>The train </a:t>
            </a:r>
            <a:r>
              <a:rPr b="1" dirty="0" sz="3000" lang="en-GB" smtClean="0">
                <a:solidFill>
                  <a:srgbClr val="0000FF"/>
                </a:solidFill>
              </a:rPr>
              <a:t>leaves</a:t>
            </a:r>
            <a:r>
              <a:rPr dirty="0" sz="3000" lang="en-GB" smtClean="0">
                <a:solidFill>
                  <a:srgbClr val="0000FF"/>
                </a:solidFill>
              </a:rPr>
              <a:t> at 5pm. Tomorrow </a:t>
            </a:r>
            <a:r>
              <a:rPr b="1" dirty="0" sz="3000" lang="en-GB" smtClean="0">
                <a:solidFill>
                  <a:srgbClr val="0000FF"/>
                </a:solidFill>
              </a:rPr>
              <a:t>is</a:t>
            </a:r>
            <a:r>
              <a:rPr dirty="0" sz="3000" lang="en-GB" smtClean="0">
                <a:solidFill>
                  <a:srgbClr val="0000FF"/>
                </a:solidFill>
              </a:rPr>
              <a:t> Monday.</a:t>
            </a:r>
            <a:endParaRPr dirty="0" sz="3000" lang="en-GB" smtClean="0">
              <a:solidFill>
                <a:srgbClr val="0000FF"/>
              </a:solidFill>
            </a:endParaRPr>
          </a:p>
          <a:p>
            <a:pPr lvl="1">
              <a:buFont typeface="Calibri" panose="020F0502020204030204" pitchFamily="34" charset="0"/>
              <a:buChar char="→"/>
            </a:pPr>
            <a:r>
              <a:rPr dirty="0" sz="3000" lang="en-US" smtClean="0">
                <a:solidFill>
                  <a:srgbClr val="0000FF"/>
                </a:solidFill>
              </a:rPr>
              <a:t>O</a:t>
            </a:r>
            <a:r>
              <a:rPr dirty="0" sz="3000" lang="en-US" smtClean="0">
                <a:solidFill>
                  <a:srgbClr val="0000FF"/>
                </a:solidFill>
              </a:rPr>
              <a:t>l</a:t>
            </a:r>
            <a:r>
              <a:rPr dirty="0" sz="3000" lang="en-US" smtClean="0">
                <a:solidFill>
                  <a:srgbClr val="0000FF"/>
                </a:solidFill>
              </a:rPr>
              <a:t>y</a:t>
            </a:r>
            <a:r>
              <a:rPr dirty="0" sz="3000" lang="en-US" smtClean="0">
                <a:solidFill>
                  <a:srgbClr val="0000FF"/>
                </a:solidFill>
              </a:rPr>
              <a:t>m</a:t>
            </a:r>
            <a:r>
              <a:rPr dirty="0" sz="3000" lang="en-US" smtClean="0">
                <a:solidFill>
                  <a:srgbClr val="0000FF"/>
                </a:solidFill>
              </a:rPr>
              <a:t>p</a:t>
            </a:r>
            <a:r>
              <a:rPr dirty="0" sz="3000" lang="en-US" smtClean="0">
                <a:solidFill>
                  <a:srgbClr val="0000FF"/>
                </a:solidFill>
              </a:rPr>
              <a:t>i</a:t>
            </a:r>
            <a:r>
              <a:rPr dirty="0" sz="3000" lang="en-US" smtClean="0">
                <a:solidFill>
                  <a:srgbClr val="0000FF"/>
                </a:solidFill>
              </a:rPr>
              <a:t>a</a:t>
            </a:r>
            <a:r>
              <a:rPr dirty="0" sz="3000" lang="en-US" smtClean="0">
                <a:solidFill>
                  <a:srgbClr val="0000FF"/>
                </a:solidFill>
              </a:rPr>
              <a:t>c</a:t>
            </a:r>
            <a:r>
              <a:rPr dirty="0" sz="3000" lang="en-US" smtClean="0">
                <a:solidFill>
                  <a:srgbClr val="0000FF"/>
                </a:solidFill>
              </a:rPr>
              <a:t>o</a:t>
            </a:r>
            <a:r>
              <a:rPr dirty="0" sz="3000" lang="en-US" smtClean="0">
                <a:solidFill>
                  <a:srgbClr val="0000FF"/>
                </a:solidFill>
              </a:rPr>
              <a:t>s</a:t>
            </a:r>
            <a:r>
              <a:rPr dirty="0" sz="3000" lang="en-US" smtClean="0">
                <a:solidFill>
                  <a:srgbClr val="0000FF"/>
                </a:solidFill>
              </a:rPr>
              <a:t> </a:t>
            </a:r>
            <a:r>
              <a:rPr b="1" dirty="0" sz="3000" lang="en-US" smtClean="0">
                <a:solidFill>
                  <a:srgbClr val="0000FF"/>
                </a:solidFill>
              </a:rPr>
              <a:t>p</a:t>
            </a:r>
            <a:r>
              <a:rPr b="1" dirty="0" sz="3000" lang="en-US" smtClean="0">
                <a:solidFill>
                  <a:srgbClr val="0000FF"/>
                </a:solidFill>
              </a:rPr>
              <a:t>l</a:t>
            </a:r>
            <a:r>
              <a:rPr b="1" dirty="0" sz="3000" lang="en-US" smtClean="0">
                <a:solidFill>
                  <a:srgbClr val="0000FF"/>
                </a:solidFill>
              </a:rPr>
              <a:t>a</a:t>
            </a:r>
            <a:r>
              <a:rPr b="1" dirty="0" sz="3000" lang="en-US" smtClean="0">
                <a:solidFill>
                  <a:srgbClr val="0000FF"/>
                </a:solidFill>
              </a:rPr>
              <a:t>y</a:t>
            </a:r>
            <a:r>
              <a:rPr b="1" dirty="0" sz="3000" lang="en-US" smtClean="0">
                <a:solidFill>
                  <a:srgbClr val="0000FF"/>
                </a:solidFill>
              </a:rPr>
              <a:t>s</a:t>
            </a:r>
            <a:r>
              <a:rPr b="1" dirty="0" sz="3000" lang="en-US" smtClean="0">
                <a:solidFill>
                  <a:srgbClr val="0000FF"/>
                </a:solidFill>
              </a:rPr>
              <a:t> </a:t>
            </a:r>
            <a:r>
              <a:rPr dirty="0" sz="3000" lang="en-US" smtClean="0">
                <a:solidFill>
                  <a:srgbClr val="0000FF"/>
                </a:solidFill>
              </a:rPr>
              <a:t>t</a:t>
            </a:r>
            <a:r>
              <a:rPr dirty="0" sz="3000" lang="en-US" smtClean="0">
                <a:solidFill>
                  <a:srgbClr val="0000FF"/>
                </a:solidFill>
              </a:rPr>
              <a:t>o</a:t>
            </a:r>
            <a:r>
              <a:rPr dirty="0" sz="3000" lang="en-US" smtClean="0">
                <a:solidFill>
                  <a:srgbClr val="0000FF"/>
                </a:solidFill>
              </a:rPr>
              <a:t>m</a:t>
            </a:r>
            <a:r>
              <a:rPr dirty="0" sz="3000" lang="en-US" smtClean="0">
                <a:solidFill>
                  <a:srgbClr val="0000FF"/>
                </a:solidFill>
              </a:rPr>
              <a:t>o</a:t>
            </a:r>
            <a:r>
              <a:rPr dirty="0" sz="3000" lang="en-US" smtClean="0">
                <a:solidFill>
                  <a:srgbClr val="0000FF"/>
                </a:solidFill>
              </a:rPr>
              <a:t>r</a:t>
            </a:r>
            <a:r>
              <a:rPr dirty="0" sz="3000" lang="en-US" smtClean="0">
                <a:solidFill>
                  <a:srgbClr val="0000FF"/>
                </a:solidFill>
              </a:rPr>
              <a:t>r</a:t>
            </a:r>
            <a:r>
              <a:rPr dirty="0" sz="3000" lang="en-US" smtClean="0">
                <a:solidFill>
                  <a:srgbClr val="0000FF"/>
                </a:solidFill>
              </a:rPr>
              <a:t>o</a:t>
            </a:r>
            <a:r>
              <a:rPr dirty="0" sz="3000" lang="en-US" smtClean="0">
                <a:solidFill>
                  <a:srgbClr val="0000FF"/>
                </a:solidFill>
              </a:rPr>
              <a:t>w</a:t>
            </a:r>
            <a:r>
              <a:rPr dirty="0" sz="3000" lang="en-US" smtClean="0">
                <a:solidFill>
                  <a:srgbClr val="0000FF"/>
                </a:solidFill>
              </a:rPr>
              <a:t> </a:t>
            </a:r>
            <a:r>
              <a:rPr dirty="0" sz="3000" lang="en-US" smtClean="0">
                <a:solidFill>
                  <a:srgbClr val="0000FF"/>
                </a:solidFill>
              </a:rPr>
              <a:t>a</a:t>
            </a:r>
            <a:r>
              <a:rPr dirty="0" sz="3000" lang="en-US" smtClean="0">
                <a:solidFill>
                  <a:srgbClr val="0000FF"/>
                </a:solidFill>
              </a:rPr>
              <a:t>g</a:t>
            </a:r>
            <a:r>
              <a:rPr dirty="0" sz="3000" lang="en-US" smtClean="0">
                <a:solidFill>
                  <a:srgbClr val="0000FF"/>
                </a:solidFill>
              </a:rPr>
              <a:t>a</a:t>
            </a:r>
            <a:r>
              <a:rPr dirty="0" sz="3000" lang="en-US" smtClean="0">
                <a:solidFill>
                  <a:srgbClr val="0000FF"/>
                </a:solidFill>
              </a:rPr>
              <a:t>i</a:t>
            </a:r>
            <a:r>
              <a:rPr dirty="0" sz="3000" lang="en-US" smtClean="0">
                <a:solidFill>
                  <a:srgbClr val="0000FF"/>
                </a:solidFill>
              </a:rPr>
              <a:t>n</a:t>
            </a:r>
            <a:r>
              <a:rPr dirty="0" sz="3000" lang="en-US" smtClean="0">
                <a:solidFill>
                  <a:srgbClr val="0000FF"/>
                </a:solidFill>
              </a:rPr>
              <a:t>s</a:t>
            </a:r>
            <a:r>
              <a:rPr dirty="0" sz="3000" lang="en-US" smtClean="0">
                <a:solidFill>
                  <a:srgbClr val="0000FF"/>
                </a:solidFill>
              </a:rPr>
              <a:t>t</a:t>
            </a:r>
            <a:r>
              <a:rPr dirty="0" sz="3000" lang="en-US" smtClean="0">
                <a:solidFill>
                  <a:srgbClr val="0000FF"/>
                </a:solidFill>
              </a:rPr>
              <a:t> </a:t>
            </a:r>
            <a:r>
              <a:rPr dirty="0" sz="3000" lang="en-US" smtClean="0">
                <a:solidFill>
                  <a:srgbClr val="0000FF"/>
                </a:solidFill>
              </a:rPr>
              <a:t>C</a:t>
            </a:r>
            <a:r>
              <a:rPr dirty="0" sz="3000" lang="en-US" smtClean="0">
                <a:solidFill>
                  <a:srgbClr val="0000FF"/>
                </a:solidFill>
              </a:rPr>
              <a:t>S</a:t>
            </a:r>
            <a:r>
              <a:rPr dirty="0" sz="3000" lang="en-US" smtClean="0">
                <a:solidFill>
                  <a:srgbClr val="0000FF"/>
                </a:solidFill>
              </a:rPr>
              <a:t>K</a:t>
            </a:r>
            <a:r>
              <a:rPr dirty="0" sz="3000" lang="en-US" smtClean="0">
                <a:solidFill>
                  <a:srgbClr val="0000FF"/>
                </a:solidFill>
              </a:rPr>
              <a:t>A</a:t>
            </a:r>
            <a:r>
              <a:rPr dirty="0" sz="3000" lang="en-US" smtClean="0">
                <a:solidFill>
                  <a:srgbClr val="0000FF"/>
                </a:solidFill>
              </a:rPr>
              <a:t>.</a:t>
            </a:r>
            <a:endParaRPr dirty="0" sz="3000" lang="en-GB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p>
            <a:r>
              <a:rPr dirty="0" lang="en-GB" smtClean="0">
                <a:latin typeface="Britannic Bold" panose="020B0903060703020204" pitchFamily="34" charset="0"/>
              </a:rPr>
              <a:t>Videos for self reference </a:t>
            </a:r>
            <a:endParaRPr dirty="0" lang="en-GB">
              <a:latin typeface="Britannic Bold" panose="020B0903060703020204" pitchFamily="34" charset="0"/>
            </a:endParaRPr>
          </a:p>
        </p:txBody>
      </p:sp>
      <p:sp>
        <p:nvSpPr>
          <p:cNvPr id="10486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endParaRPr dirty="0" sz="2400" lang="cs-CZ" smtClean="0"/>
          </a:p>
          <a:p>
            <a:r>
              <a:rPr dirty="0" sz="2400" lang="en-GB" smtClean="0">
                <a:hlinkClick r:id="rId1"/>
              </a:rPr>
              <a:t>http://www.youtube.com/watch?v=JUmDT7-CfaU</a:t>
            </a:r>
            <a:endParaRPr dirty="0" sz="2400" lang="cs-CZ" smtClean="0"/>
          </a:p>
          <a:p>
            <a:r>
              <a:rPr dirty="0" sz="2400" lang="en-GB" smtClean="0">
                <a:hlinkClick r:id="rId2"/>
              </a:rPr>
              <a:t>http://www.youtube.com/watch?v=bHZJWpp8Gfo</a:t>
            </a:r>
            <a:endParaRPr dirty="0" sz="2400" lang="cs-CZ" smtClean="0"/>
          </a:p>
          <a:p>
            <a:endParaRPr dirty="0" sz="2400" lang="cs-CZ"/>
          </a:p>
          <a:p>
            <a:endParaRPr dirty="0" sz="2400" lang="en-GB"/>
          </a:p>
        </p:txBody>
      </p:sp>
      <p:pic>
        <p:nvPicPr>
          <p:cNvPr id="2097152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1619672" y="3161035"/>
            <a:ext cx="3168352" cy="3650359"/>
          </a:xfrm>
          <a:prstGeom prst="rect"/>
          <a:noFill/>
          <a:ln>
            <a:noFill/>
          </a:ln>
          <a:effectLst/>
        </p:spPr>
      </p:pic>
      <p:sp>
        <p:nvSpPr>
          <p:cNvPr id="1048620" name="Ovál 3"/>
          <p:cNvSpPr/>
          <p:nvPr/>
        </p:nvSpPr>
        <p:spPr>
          <a:xfrm>
            <a:off x="1836000" y="3672000"/>
            <a:ext cx="2592000" cy="2592000"/>
          </a:xfrm>
          <a:prstGeom prst="ellipse"/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GB"/>
          </a:p>
        </p:txBody>
      </p:sp>
      <p:cxnSp>
        <p:nvCxnSpPr>
          <p:cNvPr id="3145728" name="Přímá spojnice se šipkou 5"/>
          <p:cNvCxnSpPr>
            <a:cxnSpLocks/>
            <a:endCxn id="1048620" idx="6"/>
          </p:cNvCxnSpPr>
          <p:nvPr/>
        </p:nvCxnSpPr>
        <p:spPr>
          <a:xfrm>
            <a:off x="3132000" y="4968000"/>
            <a:ext cx="1296000" cy="0"/>
          </a:xfrm>
          <a:prstGeom prst="straightConnector1"/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29" name="Přímá spojnice se šipkou 9"/>
          <p:cNvCxnSpPr>
            <a:cxnSpLocks/>
          </p:cNvCxnSpPr>
          <p:nvPr/>
        </p:nvCxnSpPr>
        <p:spPr>
          <a:xfrm flipV="1">
            <a:off x="3132000" y="4221088"/>
            <a:ext cx="1079960" cy="746912"/>
          </a:xfrm>
          <a:prstGeom prst="straightConnector1"/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0" name="Přímá spojnice se šipkou 11"/>
          <p:cNvCxnSpPr>
            <a:cxnSpLocks/>
          </p:cNvCxnSpPr>
          <p:nvPr/>
        </p:nvCxnSpPr>
        <p:spPr>
          <a:xfrm>
            <a:off x="3132000" y="4968000"/>
            <a:ext cx="1079960" cy="693248"/>
          </a:xfrm>
          <a:prstGeom prst="straightConnector1"/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21" name="TextovéPole 12"/>
          <p:cNvSpPr txBox="1"/>
          <p:nvPr/>
        </p:nvSpPr>
        <p:spPr>
          <a:xfrm>
            <a:off x="4788024" y="4783334"/>
            <a:ext cx="108012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cs-CZ" smtClean="0"/>
              <a:t>NOW</a:t>
            </a:r>
            <a:endParaRPr b="1" dirty="0" lang="en-GB"/>
          </a:p>
        </p:txBody>
      </p:sp>
      <p:sp>
        <p:nvSpPr>
          <p:cNvPr id="1048622" name="TextovéPole 13"/>
          <p:cNvSpPr txBox="1"/>
          <p:nvPr/>
        </p:nvSpPr>
        <p:spPr>
          <a:xfrm>
            <a:off x="4429413" y="4010994"/>
            <a:ext cx="1368152" cy="373456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GB" smtClean="0"/>
              <a:t>PAST</a:t>
            </a:r>
            <a:endParaRPr b="1" dirty="0" lang="en-GB"/>
          </a:p>
        </p:txBody>
      </p:sp>
      <p:sp>
        <p:nvSpPr>
          <p:cNvPr id="1048623" name="TextovéPole 14"/>
          <p:cNvSpPr txBox="1"/>
          <p:nvPr/>
        </p:nvSpPr>
        <p:spPr>
          <a:xfrm>
            <a:off x="4429413" y="5661248"/>
            <a:ext cx="1222707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GB" smtClean="0"/>
              <a:t>FUTURE</a:t>
            </a:r>
            <a:endParaRPr b="1" dirty="0"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EXPRESSING FUTURE</dc:title>
  <dc:creator>Kamil</dc:creator>
  <cp:lastModifiedBy>Kamil</cp:lastModifiedBy>
  <dcterms:created xsi:type="dcterms:W3CDTF">2014-03-07T10:38:17Z</dcterms:created>
  <dcterms:modified xsi:type="dcterms:W3CDTF">2021-01-27T20:41:53Z</dcterms:modified>
</cp:coreProperties>
</file>