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61" autoAdjust="0"/>
    <p:restoredTop sz="86466" autoAdjust="0"/>
  </p:normalViewPr>
  <p:slideViewPr>
    <p:cSldViewPr snapToGrid="0">
      <p:cViewPr varScale="1">
        <p:scale>
          <a:sx n="100" d="100"/>
          <a:sy n="100" d="100"/>
        </p:scale>
        <p:origin x="-113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6189256-7758-4224-940A-6AC3E0D94561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A11D697-D1EA-4D42-A0EA-C62D16B25E3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8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1D697-D1EA-4D42-A0EA-C62D16B25E3E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667691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5FFA90D-B37F-4CBB-98F6-1F92F2F16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12263D6B-B653-49A9-8921-B6EE13DC8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37A36443-2599-4F15-9DC7-D2EFC85CE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83669B59-D2FB-40E0-8937-25FB160B6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54140BFF-4ADC-45C6-84B0-3857F2D8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8203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B3B35AAA-0C01-462C-95FE-929098B0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1C4722F9-87B3-4745-825C-BEBABE195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D38E297D-177B-4520-B4CE-7F6A70F9D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0E7AB268-08E4-4ABA-B025-7EF4E2F8B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04A87199-7DFF-4E37-987A-556942EB7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9493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xmlns="" id="{29C5406A-D725-4A98-841C-F9BC1DEBAE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45FF4037-1FF6-4939-A5D1-6F493A6CF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7E881E16-FF07-4315-A756-4286ED9C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7D12C588-3E49-4CFD-A8F0-7A268C289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91F27D82-AE2B-4128-82FD-7ED82109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1107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E7D1AF4-509B-4368-8119-DA7704F76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198A362E-89F5-4EE4-B617-0C3A5795D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B1FFB707-79D4-40AC-B383-CE57A1A46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B63CDDDF-7F84-4177-B24C-6CB1A22D9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FE3BF628-EAE0-44FF-A697-96BD78488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7698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D27487B9-D597-47AF-AE0A-12C1E6DAC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9855ACA3-59D5-44B7-885F-221E2965D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23B29473-8A36-4A66-BC96-8F332D30A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EB5733CB-F371-40C8-82E7-48898D0E4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75A8F703-53C2-4442-870F-F300D044F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42525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B1B8D6D-20D6-427C-90DE-62DD230AB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7082F264-026F-43BF-8410-CEF783C28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FB15C143-F9FB-4723-B956-3BAC4A28D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7FD51275-FAD9-4439-B63C-3D202F51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AA42B34D-B590-417F-BC91-59D79772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716AC086-3CA0-4550-8208-BC6578E01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2277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88E8D58-DE33-4134-9D2C-D3613C11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14B2C6B3-64B2-4778-BBC1-E13AE314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A162A212-A9A7-4AF0-A6EB-FA879BE0F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xmlns="" id="{03C47352-DCC7-4D4D-8C03-A4A18551C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xmlns="" id="{5751BB6F-C8F8-40C9-A3B6-9BEE878F28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xmlns="" id="{D84AE930-CA7D-4901-A6F2-2FBC42D3C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xmlns="" id="{221377DE-AEA5-4797-AA65-5AFFAA5C4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xmlns="" id="{FC19FA22-E679-499C-A5CE-6BE7BFC24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117102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74A3B43-569A-4342-81B8-B0FC3CFC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xmlns="" id="{D9EA6082-D8D3-420D-9B11-1DFCB265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xmlns="" id="{F81EC1DE-16F5-4CA8-BDB4-6244ABDA9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xmlns="" id="{ECA018B2-D569-4ED3-873F-4585044B7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6532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xmlns="" id="{836E5256-BC76-4DED-9DD7-254BCD014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xmlns="" id="{43B2F422-875F-4F93-9E90-E915E2A6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6F4783CD-B1C6-47D4-84C2-FF5B100B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1454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32A487A-1134-47F4-881A-DC9E456D2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93ECC783-09EF-484E-B8E5-235F11867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018593B1-DEFA-4876-ACB1-10782673D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4024D5C7-F27A-4FFF-8C69-B5305C155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5AFF7CD5-0676-4C62-9151-66DFE4088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FB514D93-0E1C-47E4-95F7-56ED69A55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56055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F5BCC31-6AC9-48AA-A63E-051543F09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xmlns="" id="{DFC43C0A-4339-4D0F-A480-86DDED977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5F789CC2-E410-4953-891A-8A54DD0FC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710E9514-81CD-4EF2-A882-79A67770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B318C5DC-FAAC-46DE-B0E9-7DA1AE3FE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6B7BFF9F-0827-4E51-BACC-CDF9DEC19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6039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xmlns="" id="{5F12BA05-0395-47BD-B2F0-5F67ADF63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44E655A9-BF3D-4195-BFBC-2BA6622BB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45EA427F-EEAF-42E2-82D3-73CE37122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20DD1-F55F-4158-A52B-83977ADAF8C0}" type="datetimeFigureOut">
              <a:rPr lang="he-IL" smtClean="0"/>
              <a:pPr/>
              <a:t>כ"ה/אייר/תש"פ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DC51D651-62F5-400D-AF68-1EAC02D4D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1B6178A5-F267-4700-8683-F1ABAA03A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7CF4B-E36F-411B-BB91-082B7AF66E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8571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ngimg.com/download/3088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ngimg.com/download/3088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t.wikifur.com/wiki/Gatto_Silvestro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9172D33-17B9-4141-8CB2-4F9480142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9" y="640080"/>
            <a:ext cx="6274590" cy="4018341"/>
          </a:xfrm>
          <a:noFill/>
        </p:spPr>
        <p:txBody>
          <a:bodyPr>
            <a:normAutofit/>
          </a:bodyPr>
          <a:lstStyle/>
          <a:p>
            <a:pPr algn="l"/>
            <a:r>
              <a:rPr lang="en-US" b="1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Past Simple</a:t>
            </a:r>
            <a:br>
              <a:rPr lang="en-US" b="1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b="1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or </a:t>
            </a:r>
            <a:br>
              <a:rPr lang="en-US" b="1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US" b="1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Past Progressive</a:t>
            </a:r>
            <a:endParaRPr lang="he-IL" b="1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7" name="תמונה 6" descr="תמונה שמכילה טקסט, ספר&#10;&#10;התיאור נוצר באופן אוטומטי">
            <a:extLst>
              <a:ext uri="{FF2B5EF4-FFF2-40B4-BE49-F238E27FC236}">
                <a16:creationId xmlns:a16="http://schemas.microsoft.com/office/drawing/2014/main" xmlns="" id="{4C577232-E484-4346-A885-2F8DC92FFD9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r="562"/>
          <a:stretch/>
        </p:blipFill>
        <p:spPr>
          <a:xfrm>
            <a:off x="1" y="10"/>
            <a:ext cx="4654296" cy="6857990"/>
          </a:xfrm>
          <a:prstGeom prst="rect">
            <a:avLst/>
          </a:prstGeom>
        </p:spPr>
      </p:pic>
      <p:sp>
        <p:nvSpPr>
          <p:cNvPr id="8" name="תיבת טקסט 7">
            <a:extLst>
              <a:ext uri="{FF2B5EF4-FFF2-40B4-BE49-F238E27FC236}">
                <a16:creationId xmlns:a16="http://schemas.microsoft.com/office/drawing/2014/main" xmlns="" id="{1147E014-1315-4618-A9CB-17026E93EC05}"/>
              </a:ext>
            </a:extLst>
          </p:cNvPr>
          <p:cNvSpPr txBox="1"/>
          <p:nvPr/>
        </p:nvSpPr>
        <p:spPr>
          <a:xfrm>
            <a:off x="2369697" y="6657945"/>
            <a:ext cx="228460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1">
            <a:spAutoFit/>
          </a:bodyPr>
          <a:lstStyle/>
          <a:p>
            <a:pPr>
              <a:spcAft>
                <a:spcPts val="600"/>
              </a:spcAft>
            </a:pPr>
            <a:r>
              <a:rPr lang="he-IL" sz="700">
                <a:solidFill>
                  <a:srgbClr val="FFFFFF"/>
                </a:solidFill>
                <a:hlinkClick r:id="rId3" tooltip="http://pngimg.com/download/3088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תמונה זו</a:t>
            </a:r>
            <a:r>
              <a:rPr lang="he-IL" sz="700">
                <a:solidFill>
                  <a:srgbClr val="FFFFFF"/>
                </a:solidFill>
              </a:rPr>
              <a:t> מאת מחבר לא ידוע ניתן ברשיון במסגרת </a:t>
            </a:r>
            <a:r>
              <a:rPr lang="he-IL" sz="70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BY-NC</a:t>
            </a:r>
            <a:endParaRPr lang="he-IL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7093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83000">
              <a:schemeClr val="bg1">
                <a:lumMod val="94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BA3CA7F-A363-43ED-A354-5FA4591E3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anose="030F0702030302020204" pitchFamily="66" charset="0"/>
              </a:rPr>
              <a:t>When to use:</a:t>
            </a:r>
            <a:endParaRPr lang="he-IL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EF6AB12E-5BE2-4EDE-87B5-8B1A580C3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16627"/>
            <a:ext cx="10515600" cy="571346"/>
          </a:xfrm>
        </p:spPr>
        <p:txBody>
          <a:bodyPr/>
          <a:lstStyle/>
          <a:p>
            <a:pPr algn="l" rtl="0"/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An action happening at a certain point in the past.</a:t>
            </a:r>
            <a:endParaRPr lang="he-IL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מציין מיקום תוכן 2">
            <a:extLst>
              <a:ext uri="{FF2B5EF4-FFF2-40B4-BE49-F238E27FC236}">
                <a16:creationId xmlns:a16="http://schemas.microsoft.com/office/drawing/2014/main" xmlns="" id="{CF18F5CE-0C55-4847-83BD-2C332B110F48}"/>
              </a:ext>
            </a:extLst>
          </p:cNvPr>
          <p:cNvSpPr txBox="1">
            <a:spLocks/>
          </p:cNvSpPr>
          <p:nvPr/>
        </p:nvSpPr>
        <p:spPr>
          <a:xfrm>
            <a:off x="1378259" y="2448647"/>
            <a:ext cx="10515600" cy="57134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They were playing </a:t>
            </a:r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while</a:t>
            </a: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 I was working.</a:t>
            </a:r>
            <a:endParaRPr lang="he-IL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xmlns="" id="{62845BE0-4258-446D-AC41-75AF9E1B1FB0}"/>
              </a:ext>
            </a:extLst>
          </p:cNvPr>
          <p:cNvSpPr txBox="1">
            <a:spLocks/>
          </p:cNvSpPr>
          <p:nvPr/>
        </p:nvSpPr>
        <p:spPr>
          <a:xfrm>
            <a:off x="838200" y="3524083"/>
            <a:ext cx="10515600" cy="91782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An action that was interrupted by a short action. The short action will be in past simple.</a:t>
            </a:r>
            <a:endParaRPr lang="he-IL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מציין מיקום תוכן 2">
            <a:extLst>
              <a:ext uri="{FF2B5EF4-FFF2-40B4-BE49-F238E27FC236}">
                <a16:creationId xmlns:a16="http://schemas.microsoft.com/office/drawing/2014/main" xmlns="" id="{A48EF7F2-5B1F-47D2-BE67-F4A44D90770D}"/>
              </a:ext>
            </a:extLst>
          </p:cNvPr>
          <p:cNvSpPr txBox="1">
            <a:spLocks/>
          </p:cNvSpPr>
          <p:nvPr/>
        </p:nvSpPr>
        <p:spPr>
          <a:xfrm>
            <a:off x="1378259" y="4438717"/>
            <a:ext cx="10515600" cy="57134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I was walking </a:t>
            </a:r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when</a:t>
            </a: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 it started to rain.</a:t>
            </a:r>
            <a:endParaRPr lang="he-IL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מציין מיקום תוכן 2">
            <a:extLst>
              <a:ext uri="{FF2B5EF4-FFF2-40B4-BE49-F238E27FC236}">
                <a16:creationId xmlns:a16="http://schemas.microsoft.com/office/drawing/2014/main" xmlns="" id="{76A71D8D-65B4-4C4D-A145-1C8773979F5F}"/>
              </a:ext>
            </a:extLst>
          </p:cNvPr>
          <p:cNvSpPr txBox="1">
            <a:spLocks/>
          </p:cNvSpPr>
          <p:nvPr/>
        </p:nvSpPr>
        <p:spPr>
          <a:xfrm>
            <a:off x="1378259" y="5435945"/>
            <a:ext cx="10515600" cy="57134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I was sleeping </a:t>
            </a:r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at nine o’clock </a:t>
            </a: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last night.</a:t>
            </a:r>
            <a:endParaRPr lang="he-IL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מציין מיקום תוכן 2">
            <a:extLst>
              <a:ext uri="{FF2B5EF4-FFF2-40B4-BE49-F238E27FC236}">
                <a16:creationId xmlns:a16="http://schemas.microsoft.com/office/drawing/2014/main" xmlns="" id="{6482BB96-4222-43DB-AE3C-B220DF22BF02}"/>
              </a:ext>
            </a:extLst>
          </p:cNvPr>
          <p:cNvSpPr txBox="1">
            <a:spLocks/>
          </p:cNvSpPr>
          <p:nvPr/>
        </p:nvSpPr>
        <p:spPr>
          <a:xfrm>
            <a:off x="838200" y="1862332"/>
            <a:ext cx="10515600" cy="57134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2 or more actions happening at the same time in the past.</a:t>
            </a:r>
            <a:endParaRPr lang="he-IL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2AA66883-0914-4F23-A574-272074D552B7}"/>
              </a:ext>
            </a:extLst>
          </p:cNvPr>
          <p:cNvSpPr txBox="1">
            <a:spLocks/>
          </p:cNvSpPr>
          <p:nvPr/>
        </p:nvSpPr>
        <p:spPr>
          <a:xfrm>
            <a:off x="1378259" y="2952737"/>
            <a:ext cx="10515600" cy="57134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They were eating </a:t>
            </a:r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as</a:t>
            </a: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 I was cooking.</a:t>
            </a:r>
            <a:endParaRPr lang="he-IL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תמונה 9" descr="תמונה שמכילה ספר, טקסט&#10;&#10;התיאור נוצר באופן אוטומטי">
            <a:extLst>
              <a:ext uri="{FF2B5EF4-FFF2-40B4-BE49-F238E27FC236}">
                <a16:creationId xmlns:a16="http://schemas.microsoft.com/office/drawing/2014/main" xmlns="" id="{27095E1C-1D12-43FE-B48C-0CD1DBD3E9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472161" y="132369"/>
            <a:ext cx="2848483" cy="182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10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91000">
              <a:schemeClr val="bg1">
                <a:lumMod val="9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4192A717-0C6D-45C5-BD47-93337F01E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011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anose="030F0702030302020204" pitchFamily="66" charset="0"/>
              </a:rPr>
              <a:t>How to use:</a:t>
            </a:r>
            <a:endParaRPr lang="he-IL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omic Sans MS" panose="030F0702030302020204" pitchFamily="66" charset="0"/>
            </a:endParaRPr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xmlns="" id="{ED40DD31-C5C4-42AE-AC96-9D8B85902C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78912286"/>
              </p:ext>
            </p:extLst>
          </p:nvPr>
        </p:nvGraphicFramePr>
        <p:xfrm>
          <a:off x="838200" y="2018588"/>
          <a:ext cx="10515600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837836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8895871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32784413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40900630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rest of sentence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Verb + </a:t>
                      </a:r>
                      <a:r>
                        <a:rPr lang="en-US" dirty="0" err="1"/>
                        <a:t>ing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was / were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Subject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052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when you came in.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eating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was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I / he / she / it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0677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when the glass fell.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eating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were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You / we / they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3306160"/>
                  </a:ext>
                </a:extLst>
              </a:tr>
            </a:tbl>
          </a:graphicData>
        </a:graphic>
      </p:graphicFrame>
      <p:graphicFrame>
        <p:nvGraphicFramePr>
          <p:cNvPr id="6" name="טבלה 4">
            <a:extLst>
              <a:ext uri="{FF2B5EF4-FFF2-40B4-BE49-F238E27FC236}">
                <a16:creationId xmlns:a16="http://schemas.microsoft.com/office/drawing/2014/main" xmlns="" id="{139C7C87-6772-4991-969C-F6D7D85379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91645515"/>
              </p:ext>
            </p:extLst>
          </p:nvPr>
        </p:nvGraphicFramePr>
        <p:xfrm>
          <a:off x="838200" y="4284806"/>
          <a:ext cx="10515600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837836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8895871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32784413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40900630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rest of sentence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Verb + </a:t>
                      </a:r>
                      <a:r>
                        <a:rPr lang="en-US" dirty="0" err="1"/>
                        <a:t>ing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wasn’t / weren’t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Subject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052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when you came in.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sleeping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wasn’t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I / he / she / it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0677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when the glass fell.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sleeping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weren’t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You / we / they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3306160"/>
                  </a:ext>
                </a:extLst>
              </a:tr>
            </a:tbl>
          </a:graphicData>
        </a:graphic>
      </p:graphicFrame>
      <p:sp>
        <p:nvSpPr>
          <p:cNvPr id="8" name="תיבת טקסט 7">
            <a:extLst>
              <a:ext uri="{FF2B5EF4-FFF2-40B4-BE49-F238E27FC236}">
                <a16:creationId xmlns:a16="http://schemas.microsoft.com/office/drawing/2014/main" xmlns="" id="{E8EAD266-04D2-4B02-A471-FFCBECC50BE1}"/>
              </a:ext>
            </a:extLst>
          </p:cNvPr>
          <p:cNvSpPr txBox="1"/>
          <p:nvPr/>
        </p:nvSpPr>
        <p:spPr>
          <a:xfrm>
            <a:off x="947877" y="1241252"/>
            <a:ext cx="199274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mic Sans MS" panose="030F0702030302020204" pitchFamily="66" charset="0"/>
              </a:rPr>
              <a:t>Positive:</a:t>
            </a:r>
            <a:endParaRPr lang="he-IL" sz="2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xmlns="" id="{C82F3939-3538-4E61-BCB7-A3E9AD907EB4}"/>
              </a:ext>
            </a:extLst>
          </p:cNvPr>
          <p:cNvSpPr txBox="1"/>
          <p:nvPr/>
        </p:nvSpPr>
        <p:spPr>
          <a:xfrm>
            <a:off x="838200" y="3515024"/>
            <a:ext cx="199274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mic Sans MS" panose="030F0702030302020204" pitchFamily="66" charset="0"/>
              </a:rPr>
              <a:t>Negative:</a:t>
            </a:r>
            <a:endParaRPr lang="he-IL" sz="2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780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87000">
              <a:schemeClr val="bg1">
                <a:lumMod val="95000"/>
              </a:schemeClr>
            </a:gs>
            <a:gs pos="100000">
              <a:schemeClr val="accent1">
                <a:lumMod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xmlns="" id="{3CBDC4B7-C635-4C6E-BA71-14C2DEAE6E9B}"/>
              </a:ext>
            </a:extLst>
          </p:cNvPr>
          <p:cNvSpPr txBox="1"/>
          <p:nvPr/>
        </p:nvSpPr>
        <p:spPr>
          <a:xfrm>
            <a:off x="1042555" y="214354"/>
            <a:ext cx="4648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>
                <a:ln w="1016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Yes / no questions:</a:t>
            </a:r>
            <a:endParaRPr lang="he-IL" sz="3600" b="1" dirty="0">
              <a:ln w="1016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xmlns="" id="{9B4AC2B7-06D2-454E-BA25-F986E14F1C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78775301"/>
              </p:ext>
            </p:extLst>
          </p:nvPr>
        </p:nvGraphicFramePr>
        <p:xfrm>
          <a:off x="902919" y="849148"/>
          <a:ext cx="10201499" cy="11629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83579">
                  <a:extLst>
                    <a:ext uri="{9D8B030D-6E8A-4147-A177-3AD203B41FA5}">
                      <a16:colId xmlns:a16="http://schemas.microsoft.com/office/drawing/2014/main" xmlns="" val="837836002"/>
                    </a:ext>
                  </a:extLst>
                </a:gridCol>
                <a:gridCol w="2217170">
                  <a:extLst>
                    <a:ext uri="{9D8B030D-6E8A-4147-A177-3AD203B41FA5}">
                      <a16:colId xmlns:a16="http://schemas.microsoft.com/office/drawing/2014/main" xmlns="" val="889587153"/>
                    </a:ext>
                  </a:extLst>
                </a:gridCol>
                <a:gridCol w="2550375">
                  <a:extLst>
                    <a:ext uri="{9D8B030D-6E8A-4147-A177-3AD203B41FA5}">
                      <a16:colId xmlns:a16="http://schemas.microsoft.com/office/drawing/2014/main" xmlns="" val="3278441398"/>
                    </a:ext>
                  </a:extLst>
                </a:gridCol>
                <a:gridCol w="2550375">
                  <a:extLst>
                    <a:ext uri="{9D8B030D-6E8A-4147-A177-3AD203B41FA5}">
                      <a16:colId xmlns:a16="http://schemas.microsoft.com/office/drawing/2014/main" xmlns="" val="4090063091"/>
                    </a:ext>
                  </a:extLst>
                </a:gridCol>
              </a:tblGrid>
              <a:tr h="39859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rest of sentence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Verb + </a:t>
                      </a:r>
                      <a:r>
                        <a:rPr lang="en-US" sz="1800" dirty="0" err="1">
                          <a:latin typeface="+mn-lt"/>
                        </a:rPr>
                        <a:t>ing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subject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Was / Were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0525616"/>
                  </a:ext>
                </a:extLst>
              </a:tr>
              <a:tr h="39859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when you came in?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playing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I / he / she / it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Was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0677324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when the window broke?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playing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you / we / they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Were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3306160"/>
                  </a:ext>
                </a:extLst>
              </a:tr>
            </a:tbl>
          </a:graphicData>
        </a:graphic>
      </p:graphicFrame>
      <p:sp>
        <p:nvSpPr>
          <p:cNvPr id="9" name="תיבת טקסט 8">
            <a:extLst>
              <a:ext uri="{FF2B5EF4-FFF2-40B4-BE49-F238E27FC236}">
                <a16:creationId xmlns:a16="http://schemas.microsoft.com/office/drawing/2014/main" xmlns="" id="{B2CD9030-D849-40F5-BA08-21314BC0D083}"/>
              </a:ext>
            </a:extLst>
          </p:cNvPr>
          <p:cNvSpPr txBox="1"/>
          <p:nvPr/>
        </p:nvSpPr>
        <p:spPr>
          <a:xfrm>
            <a:off x="1042555" y="2272068"/>
            <a:ext cx="4648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err="1">
                <a:ln w="1016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Wh</a:t>
            </a:r>
            <a:r>
              <a:rPr lang="en-US" sz="3600" b="1" dirty="0">
                <a:ln w="1016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 questions:</a:t>
            </a:r>
            <a:endParaRPr lang="he-IL" sz="3600" b="1" dirty="0">
              <a:ln w="1016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xmlns="" id="{DBF827B1-74C7-4ACE-9981-3950F0FDE4CC}"/>
              </a:ext>
            </a:extLst>
          </p:cNvPr>
          <p:cNvSpPr txBox="1"/>
          <p:nvPr/>
        </p:nvSpPr>
        <p:spPr>
          <a:xfrm>
            <a:off x="1042555" y="4440875"/>
            <a:ext cx="557645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err="1">
                <a:ln w="1016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Wh</a:t>
            </a:r>
            <a:r>
              <a:rPr lang="en-US" sz="3600" b="1" dirty="0">
                <a:ln w="1016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 – subject questions:</a:t>
            </a:r>
            <a:endParaRPr lang="he-IL" sz="3600" b="1" dirty="0">
              <a:ln w="1016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graphicFrame>
        <p:nvGraphicFramePr>
          <p:cNvPr id="13" name="טבלה 13">
            <a:extLst>
              <a:ext uri="{FF2B5EF4-FFF2-40B4-BE49-F238E27FC236}">
                <a16:creationId xmlns:a16="http://schemas.microsoft.com/office/drawing/2014/main" xmlns="" id="{D54CBA88-70E5-4C06-9B42-55CE13A93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3365495"/>
              </p:ext>
            </p:extLst>
          </p:nvPr>
        </p:nvGraphicFramePr>
        <p:xfrm>
          <a:off x="928383" y="3123377"/>
          <a:ext cx="10201500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40300">
                  <a:extLst>
                    <a:ext uri="{9D8B030D-6E8A-4147-A177-3AD203B41FA5}">
                      <a16:colId xmlns:a16="http://schemas.microsoft.com/office/drawing/2014/main" xmlns="" val="2598935580"/>
                    </a:ext>
                  </a:extLst>
                </a:gridCol>
                <a:gridCol w="2040300">
                  <a:extLst>
                    <a:ext uri="{9D8B030D-6E8A-4147-A177-3AD203B41FA5}">
                      <a16:colId xmlns:a16="http://schemas.microsoft.com/office/drawing/2014/main" xmlns="" val="1808786630"/>
                    </a:ext>
                  </a:extLst>
                </a:gridCol>
                <a:gridCol w="2040300">
                  <a:extLst>
                    <a:ext uri="{9D8B030D-6E8A-4147-A177-3AD203B41FA5}">
                      <a16:colId xmlns:a16="http://schemas.microsoft.com/office/drawing/2014/main" xmlns="" val="3606589734"/>
                    </a:ext>
                  </a:extLst>
                </a:gridCol>
                <a:gridCol w="2040300">
                  <a:extLst>
                    <a:ext uri="{9D8B030D-6E8A-4147-A177-3AD203B41FA5}">
                      <a16:colId xmlns:a16="http://schemas.microsoft.com/office/drawing/2014/main" xmlns="" val="2349671285"/>
                    </a:ext>
                  </a:extLst>
                </a:gridCol>
                <a:gridCol w="2040300">
                  <a:extLst>
                    <a:ext uri="{9D8B030D-6E8A-4147-A177-3AD203B41FA5}">
                      <a16:colId xmlns:a16="http://schemas.microsoft.com/office/drawing/2014/main" xmlns="" val="2092299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rest of sentence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Verb + </a:t>
                      </a:r>
                      <a:r>
                        <a:rPr lang="en-US" dirty="0" err="1"/>
                        <a:t>ing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subject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was / were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err="1"/>
                        <a:t>Wh</a:t>
                      </a:r>
                      <a:r>
                        <a:rPr lang="en-US" dirty="0"/>
                        <a:t> word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1274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when I arrived?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doing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I / he / she / it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was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What  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580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when I arrived?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doing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you / we / they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were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What 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3531159"/>
                  </a:ext>
                </a:extLst>
              </a:tr>
            </a:tbl>
          </a:graphicData>
        </a:graphic>
      </p:graphicFrame>
      <p:graphicFrame>
        <p:nvGraphicFramePr>
          <p:cNvPr id="16" name="טבלה 15">
            <a:extLst>
              <a:ext uri="{FF2B5EF4-FFF2-40B4-BE49-F238E27FC236}">
                <a16:creationId xmlns:a16="http://schemas.microsoft.com/office/drawing/2014/main" xmlns="" id="{33C3A188-4624-4D6F-B4A3-669FE41F84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16177973"/>
              </p:ext>
            </p:extLst>
          </p:nvPr>
        </p:nvGraphicFramePr>
        <p:xfrm>
          <a:off x="902918" y="5252965"/>
          <a:ext cx="10201499" cy="11629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83579">
                  <a:extLst>
                    <a:ext uri="{9D8B030D-6E8A-4147-A177-3AD203B41FA5}">
                      <a16:colId xmlns:a16="http://schemas.microsoft.com/office/drawing/2014/main" xmlns="" val="837836002"/>
                    </a:ext>
                  </a:extLst>
                </a:gridCol>
                <a:gridCol w="2217170">
                  <a:extLst>
                    <a:ext uri="{9D8B030D-6E8A-4147-A177-3AD203B41FA5}">
                      <a16:colId xmlns:a16="http://schemas.microsoft.com/office/drawing/2014/main" xmlns="" val="889587153"/>
                    </a:ext>
                  </a:extLst>
                </a:gridCol>
                <a:gridCol w="2553886">
                  <a:extLst>
                    <a:ext uri="{9D8B030D-6E8A-4147-A177-3AD203B41FA5}">
                      <a16:colId xmlns:a16="http://schemas.microsoft.com/office/drawing/2014/main" xmlns="" val="3278441398"/>
                    </a:ext>
                  </a:extLst>
                </a:gridCol>
                <a:gridCol w="2546864">
                  <a:extLst>
                    <a:ext uri="{9D8B030D-6E8A-4147-A177-3AD203B41FA5}">
                      <a16:colId xmlns:a16="http://schemas.microsoft.com/office/drawing/2014/main" xmlns="" val="4090063091"/>
                    </a:ext>
                  </a:extLst>
                </a:gridCol>
              </a:tblGrid>
              <a:tr h="39859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rest of sentence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Verb + </a:t>
                      </a:r>
                      <a:r>
                        <a:rPr lang="en-US" sz="1800" dirty="0" err="1">
                          <a:latin typeface="+mn-lt"/>
                        </a:rPr>
                        <a:t>ing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was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latin typeface="+mn-lt"/>
                        </a:rPr>
                        <a:t>Wh</a:t>
                      </a:r>
                      <a:r>
                        <a:rPr lang="en-US" sz="1800" dirty="0">
                          <a:latin typeface="+mn-lt"/>
                        </a:rPr>
                        <a:t> – who, what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0525616"/>
                  </a:ext>
                </a:extLst>
              </a:tr>
              <a:tr h="39859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when you came in?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eating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was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Who 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0677324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when you came 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happening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was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>
                          <a:latin typeface="+mn-lt"/>
                        </a:rPr>
                        <a:t>What </a:t>
                      </a:r>
                      <a:endParaRPr lang="he-IL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3306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7634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7000"/>
                <a:lumOff val="73000"/>
              </a:schemeClr>
            </a:gs>
            <a:gs pos="91000">
              <a:schemeClr val="bg1">
                <a:lumMod val="95000"/>
              </a:schemeClr>
            </a:gs>
            <a:gs pos="100000">
              <a:schemeClr val="accent1">
                <a:lumMod val="89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B8111A3F-E72F-448B-B8DB-7CA370B73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2106"/>
          </a:xfrm>
        </p:spPr>
        <p:txBody>
          <a:bodyPr/>
          <a:lstStyle/>
          <a:p>
            <a:pPr algn="l" rtl="0"/>
            <a:r>
              <a:rPr lang="en-US" dirty="0">
                <a:latin typeface="Comic Sans MS" panose="030F0702030302020204" pitchFamily="66" charset="0"/>
              </a:rPr>
              <a:t>-</a:t>
            </a:r>
            <a:r>
              <a:rPr lang="en-US" dirty="0" err="1">
                <a:latin typeface="Comic Sans MS" panose="030F0702030302020204" pitchFamily="66" charset="0"/>
              </a:rPr>
              <a:t>ing</a:t>
            </a:r>
            <a:r>
              <a:rPr lang="en-US" dirty="0">
                <a:latin typeface="Comic Sans MS" panose="030F0702030302020204" pitchFamily="66" charset="0"/>
              </a:rPr>
              <a:t> spelling rules:</a:t>
            </a:r>
            <a:endParaRPr lang="he-IL" dirty="0">
              <a:latin typeface="Comic Sans MS" panose="030F0702030302020204" pitchFamily="66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xmlns="" id="{DF68C177-1BAE-4EE0-A25C-40654FBEA4D8}"/>
              </a:ext>
            </a:extLst>
          </p:cNvPr>
          <p:cNvSpPr txBox="1"/>
          <p:nvPr/>
        </p:nvSpPr>
        <p:spPr>
          <a:xfrm>
            <a:off x="1282346" y="1747001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talk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xmlns="" id="{D6662877-2675-4FBB-AB20-F80BC3A00738}"/>
              </a:ext>
            </a:extLst>
          </p:cNvPr>
          <p:cNvSpPr txBox="1"/>
          <p:nvPr/>
        </p:nvSpPr>
        <p:spPr>
          <a:xfrm>
            <a:off x="4279717" y="1745215"/>
            <a:ext cx="1390389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talking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xmlns="" id="{86BAE014-5E6D-45FB-AAB3-56EC4B3D09F9}"/>
              </a:ext>
            </a:extLst>
          </p:cNvPr>
          <p:cNvSpPr txBox="1"/>
          <p:nvPr/>
        </p:nvSpPr>
        <p:spPr>
          <a:xfrm>
            <a:off x="1267175" y="2174333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carry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xmlns="" id="{162CA25B-C63D-4049-B7C1-C5C551ACEEB8}"/>
              </a:ext>
            </a:extLst>
          </p:cNvPr>
          <p:cNvSpPr txBox="1"/>
          <p:nvPr/>
        </p:nvSpPr>
        <p:spPr>
          <a:xfrm>
            <a:off x="4279717" y="2206880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carrying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xmlns="" id="{64DDF9C5-3C5C-4B97-94A4-3F73410FCD58}"/>
              </a:ext>
            </a:extLst>
          </p:cNvPr>
          <p:cNvSpPr txBox="1"/>
          <p:nvPr/>
        </p:nvSpPr>
        <p:spPr>
          <a:xfrm>
            <a:off x="1316263" y="3249072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bake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xmlns="" id="{3E1DAB35-FFDD-48DB-A28F-35B99FE8BDFA}"/>
              </a:ext>
            </a:extLst>
          </p:cNvPr>
          <p:cNvSpPr txBox="1"/>
          <p:nvPr/>
        </p:nvSpPr>
        <p:spPr>
          <a:xfrm>
            <a:off x="4279720" y="3219367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baking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xmlns="" id="{5F5D8A60-B783-4AC7-ABFA-781F59DC3BE1}"/>
              </a:ext>
            </a:extLst>
          </p:cNvPr>
          <p:cNvSpPr txBox="1"/>
          <p:nvPr/>
        </p:nvSpPr>
        <p:spPr>
          <a:xfrm>
            <a:off x="1282346" y="4248360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tie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xmlns="" id="{0F552CD8-5C6F-4A03-8AED-C85411B2398F}"/>
              </a:ext>
            </a:extLst>
          </p:cNvPr>
          <p:cNvSpPr txBox="1"/>
          <p:nvPr/>
        </p:nvSpPr>
        <p:spPr>
          <a:xfrm>
            <a:off x="4279717" y="4242044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tying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xmlns="" id="{6C57540B-8222-40A1-BFD3-315A927311E4}"/>
              </a:ext>
            </a:extLst>
          </p:cNvPr>
          <p:cNvSpPr txBox="1"/>
          <p:nvPr/>
        </p:nvSpPr>
        <p:spPr>
          <a:xfrm>
            <a:off x="1182108" y="5237508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sit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xmlns="" id="{F866F46A-E155-4592-AB76-473E9E44B81F}"/>
              </a:ext>
            </a:extLst>
          </p:cNvPr>
          <p:cNvSpPr txBox="1"/>
          <p:nvPr/>
        </p:nvSpPr>
        <p:spPr>
          <a:xfrm>
            <a:off x="4279716" y="5237508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sitting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xmlns="" id="{43FD9F36-428B-4162-BA02-0562221F71F8}"/>
              </a:ext>
            </a:extLst>
          </p:cNvPr>
          <p:cNvSpPr txBox="1"/>
          <p:nvPr/>
        </p:nvSpPr>
        <p:spPr>
          <a:xfrm>
            <a:off x="1173230" y="5586967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visit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xmlns="" id="{0AE65907-366C-450A-B435-72965E60A04D}"/>
              </a:ext>
            </a:extLst>
          </p:cNvPr>
          <p:cNvSpPr txBox="1"/>
          <p:nvPr/>
        </p:nvSpPr>
        <p:spPr>
          <a:xfrm>
            <a:off x="4279716" y="5610489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visiting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xmlns="" id="{5D4199E8-D6B6-4518-A12F-C5048924F0EF}"/>
              </a:ext>
            </a:extLst>
          </p:cNvPr>
          <p:cNvSpPr txBox="1"/>
          <p:nvPr/>
        </p:nvSpPr>
        <p:spPr>
          <a:xfrm>
            <a:off x="1206343" y="5969815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mix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xmlns="" id="{DFE429FD-A2FD-43FB-B0C9-838771957779}"/>
              </a:ext>
            </a:extLst>
          </p:cNvPr>
          <p:cNvSpPr txBox="1"/>
          <p:nvPr/>
        </p:nvSpPr>
        <p:spPr>
          <a:xfrm>
            <a:off x="4279716" y="5977196"/>
            <a:ext cx="13903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mixing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9" name="חץ: ימינה 18">
            <a:extLst>
              <a:ext uri="{FF2B5EF4-FFF2-40B4-BE49-F238E27FC236}">
                <a16:creationId xmlns:a16="http://schemas.microsoft.com/office/drawing/2014/main" xmlns="" id="{381F65E6-9E91-4FEB-A104-6203A694EF07}"/>
              </a:ext>
            </a:extLst>
          </p:cNvPr>
          <p:cNvSpPr/>
          <p:nvPr/>
        </p:nvSpPr>
        <p:spPr>
          <a:xfrm>
            <a:off x="2705079" y="1906081"/>
            <a:ext cx="897182" cy="139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חץ: ימינה 19">
            <a:extLst>
              <a:ext uri="{FF2B5EF4-FFF2-40B4-BE49-F238E27FC236}">
                <a16:creationId xmlns:a16="http://schemas.microsoft.com/office/drawing/2014/main" xmlns="" id="{18C87BFF-94E4-4530-A305-44BCF37C0E13}"/>
              </a:ext>
            </a:extLst>
          </p:cNvPr>
          <p:cNvSpPr/>
          <p:nvPr/>
        </p:nvSpPr>
        <p:spPr>
          <a:xfrm>
            <a:off x="2705079" y="2403934"/>
            <a:ext cx="897182" cy="139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חץ: ימינה 20">
            <a:extLst>
              <a:ext uri="{FF2B5EF4-FFF2-40B4-BE49-F238E27FC236}">
                <a16:creationId xmlns:a16="http://schemas.microsoft.com/office/drawing/2014/main" xmlns="" id="{FB5B702C-432C-4B2D-B37F-E765B8B988D4}"/>
              </a:ext>
            </a:extLst>
          </p:cNvPr>
          <p:cNvSpPr/>
          <p:nvPr/>
        </p:nvSpPr>
        <p:spPr>
          <a:xfrm>
            <a:off x="2706652" y="3425910"/>
            <a:ext cx="897182" cy="139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חץ: ימינה 21">
            <a:extLst>
              <a:ext uri="{FF2B5EF4-FFF2-40B4-BE49-F238E27FC236}">
                <a16:creationId xmlns:a16="http://schemas.microsoft.com/office/drawing/2014/main" xmlns="" id="{B2574C79-26E7-4380-A5E1-2F7781F9685F}"/>
              </a:ext>
            </a:extLst>
          </p:cNvPr>
          <p:cNvSpPr/>
          <p:nvPr/>
        </p:nvSpPr>
        <p:spPr>
          <a:xfrm>
            <a:off x="2705079" y="4375906"/>
            <a:ext cx="897182" cy="139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חץ: ימינה 22">
            <a:extLst>
              <a:ext uri="{FF2B5EF4-FFF2-40B4-BE49-F238E27FC236}">
                <a16:creationId xmlns:a16="http://schemas.microsoft.com/office/drawing/2014/main" xmlns="" id="{867FFC8D-0851-4461-8E82-1E109DD40E8E}"/>
              </a:ext>
            </a:extLst>
          </p:cNvPr>
          <p:cNvSpPr/>
          <p:nvPr/>
        </p:nvSpPr>
        <p:spPr>
          <a:xfrm>
            <a:off x="2705079" y="6130680"/>
            <a:ext cx="897182" cy="139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חץ: ימינה 23">
            <a:extLst>
              <a:ext uri="{FF2B5EF4-FFF2-40B4-BE49-F238E27FC236}">
                <a16:creationId xmlns:a16="http://schemas.microsoft.com/office/drawing/2014/main" xmlns="" id="{2EAEBC04-4823-4786-93F2-D8071AE9E78E}"/>
              </a:ext>
            </a:extLst>
          </p:cNvPr>
          <p:cNvSpPr/>
          <p:nvPr/>
        </p:nvSpPr>
        <p:spPr>
          <a:xfrm>
            <a:off x="2705079" y="5784555"/>
            <a:ext cx="897182" cy="139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חץ: ימינה 24">
            <a:extLst>
              <a:ext uri="{FF2B5EF4-FFF2-40B4-BE49-F238E27FC236}">
                <a16:creationId xmlns:a16="http://schemas.microsoft.com/office/drawing/2014/main" xmlns="" id="{03CE3146-B347-425B-BC1B-53C8326BAA58}"/>
              </a:ext>
            </a:extLst>
          </p:cNvPr>
          <p:cNvSpPr/>
          <p:nvPr/>
        </p:nvSpPr>
        <p:spPr>
          <a:xfrm>
            <a:off x="2705079" y="5438430"/>
            <a:ext cx="897182" cy="139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xmlns="" id="{14CF739E-0F91-41E3-938E-ADA7D113E133}"/>
              </a:ext>
            </a:extLst>
          </p:cNvPr>
          <p:cNvSpPr txBox="1"/>
          <p:nvPr/>
        </p:nvSpPr>
        <p:spPr>
          <a:xfrm>
            <a:off x="1267176" y="1211284"/>
            <a:ext cx="1202499" cy="461665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+</a:t>
            </a:r>
            <a:r>
              <a:rPr lang="en-US" sz="2400" dirty="0" err="1">
                <a:latin typeface="Comic Sans MS" panose="030F0702030302020204" pitchFamily="66" charset="0"/>
              </a:rPr>
              <a:t>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xmlns="" id="{32008D9F-7630-4922-834B-B47A8C6BA954}"/>
              </a:ext>
            </a:extLst>
          </p:cNvPr>
          <p:cNvSpPr txBox="1"/>
          <p:nvPr/>
        </p:nvSpPr>
        <p:spPr>
          <a:xfrm>
            <a:off x="1267176" y="2727978"/>
            <a:ext cx="1202499" cy="461665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 e +</a:t>
            </a:r>
            <a:r>
              <a:rPr lang="en-US" sz="2400" dirty="0" err="1">
                <a:latin typeface="Comic Sans MS" panose="030F0702030302020204" pitchFamily="66" charset="0"/>
              </a:rPr>
              <a:t>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cxnSp>
        <p:nvCxnSpPr>
          <p:cNvPr id="29" name="מחבר ישר 28">
            <a:extLst>
              <a:ext uri="{FF2B5EF4-FFF2-40B4-BE49-F238E27FC236}">
                <a16:creationId xmlns:a16="http://schemas.microsoft.com/office/drawing/2014/main" xmlns="" id="{444BA542-26A0-43A9-BFEE-5B50ECD5BEDE}"/>
              </a:ext>
            </a:extLst>
          </p:cNvPr>
          <p:cNvCxnSpPr/>
          <p:nvPr/>
        </p:nvCxnSpPr>
        <p:spPr>
          <a:xfrm>
            <a:off x="1449746" y="2840232"/>
            <a:ext cx="175364" cy="2765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xmlns="" id="{BDEAD888-2491-416A-A3EC-EEEF77A3CF16}"/>
              </a:ext>
            </a:extLst>
          </p:cNvPr>
          <p:cNvSpPr txBox="1"/>
          <p:nvPr/>
        </p:nvSpPr>
        <p:spPr>
          <a:xfrm>
            <a:off x="1282345" y="3709796"/>
            <a:ext cx="1788577" cy="461665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ie</a:t>
            </a:r>
            <a:r>
              <a:rPr lang="en-US" sz="2400" dirty="0">
                <a:latin typeface="Comic Sans MS" panose="030F0702030302020204" pitchFamily="66" charset="0"/>
              </a:rPr>
              <a:t> + </a:t>
            </a:r>
            <a:r>
              <a:rPr lang="en-US" sz="2400" dirty="0" err="1">
                <a:latin typeface="Comic Sans MS" panose="030F0702030302020204" pitchFamily="66" charset="0"/>
              </a:rPr>
              <a:t>ying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cxnSp>
        <p:nvCxnSpPr>
          <p:cNvPr id="32" name="מחבר ישר 31">
            <a:extLst>
              <a:ext uri="{FF2B5EF4-FFF2-40B4-BE49-F238E27FC236}">
                <a16:creationId xmlns:a16="http://schemas.microsoft.com/office/drawing/2014/main" xmlns="" id="{2F8C0861-2C41-4EB0-845D-A3AFBC2FA11F}"/>
              </a:ext>
            </a:extLst>
          </p:cNvPr>
          <p:cNvCxnSpPr>
            <a:cxnSpLocks/>
          </p:cNvCxnSpPr>
          <p:nvPr/>
        </p:nvCxnSpPr>
        <p:spPr>
          <a:xfrm>
            <a:off x="1449746" y="3802717"/>
            <a:ext cx="254363" cy="3016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תיבת טקסט 34">
            <a:extLst>
              <a:ext uri="{FF2B5EF4-FFF2-40B4-BE49-F238E27FC236}">
                <a16:creationId xmlns:a16="http://schemas.microsoft.com/office/drawing/2014/main" xmlns="" id="{07600E8C-253D-4387-8241-1E2D6309CDF0}"/>
              </a:ext>
            </a:extLst>
          </p:cNvPr>
          <p:cNvSpPr txBox="1"/>
          <p:nvPr/>
        </p:nvSpPr>
        <p:spPr>
          <a:xfrm>
            <a:off x="1282346" y="4775843"/>
            <a:ext cx="1803748" cy="461665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 CVC + </a:t>
            </a:r>
            <a:r>
              <a:rPr lang="en-US" sz="2400" dirty="0" err="1">
                <a:latin typeface="Comic Sans MS" panose="030F0702030302020204" pitchFamily="66" charset="0"/>
              </a:rPr>
              <a:t>Cing</a:t>
            </a:r>
            <a:endParaRPr lang="he-IL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04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5000">
              <a:schemeClr val="accent5">
                <a:lumMod val="2000"/>
                <a:lumOff val="98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מלבן: פינה מקופלת 17">
            <a:extLst>
              <a:ext uri="{FF2B5EF4-FFF2-40B4-BE49-F238E27FC236}">
                <a16:creationId xmlns:a16="http://schemas.microsoft.com/office/drawing/2014/main" xmlns="" id="{EF7B848E-527C-4ADD-A713-1533063E4B86}"/>
              </a:ext>
            </a:extLst>
          </p:cNvPr>
          <p:cNvSpPr/>
          <p:nvPr/>
        </p:nvSpPr>
        <p:spPr>
          <a:xfrm>
            <a:off x="8214014" y="3332769"/>
            <a:ext cx="3293918" cy="2180452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: פינה מקופלת 18">
            <a:extLst>
              <a:ext uri="{FF2B5EF4-FFF2-40B4-BE49-F238E27FC236}">
                <a16:creationId xmlns:a16="http://schemas.microsoft.com/office/drawing/2014/main" xmlns="" id="{9355D171-C2ED-45DA-8D69-749BAA6C66FC}"/>
              </a:ext>
            </a:extLst>
          </p:cNvPr>
          <p:cNvSpPr/>
          <p:nvPr/>
        </p:nvSpPr>
        <p:spPr>
          <a:xfrm>
            <a:off x="4358986" y="3329126"/>
            <a:ext cx="3293918" cy="2180452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: פינה מקופלת 16">
            <a:extLst>
              <a:ext uri="{FF2B5EF4-FFF2-40B4-BE49-F238E27FC236}">
                <a16:creationId xmlns:a16="http://schemas.microsoft.com/office/drawing/2014/main" xmlns="" id="{69DB64F6-0CDB-4332-8920-59798296CA89}"/>
              </a:ext>
            </a:extLst>
          </p:cNvPr>
          <p:cNvSpPr/>
          <p:nvPr/>
        </p:nvSpPr>
        <p:spPr>
          <a:xfrm>
            <a:off x="304803" y="3329126"/>
            <a:ext cx="3293918" cy="2180452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B72DFBC-565D-4EDA-8F76-974563A7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1962"/>
            <a:ext cx="10515600" cy="701731"/>
          </a:xfrm>
        </p:spPr>
        <p:txBody>
          <a:bodyPr>
            <a:noAutofit/>
          </a:bodyPr>
          <a:lstStyle/>
          <a:p>
            <a:pPr algn="l" rtl="0"/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Let’s Remember Past Simple…</a:t>
            </a:r>
            <a:endParaRPr lang="he-IL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7A284797-5809-45F1-A9B8-92BA2A065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7904"/>
            <a:ext cx="10515600" cy="439593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dirty="0">
                <a:latin typeface="Comic Sans MS" panose="030F0702030302020204" pitchFamily="66" charset="0"/>
              </a:rPr>
              <a:t>Actions in the past taking place one after the other.</a:t>
            </a:r>
            <a:endParaRPr lang="he-IL" dirty="0">
              <a:latin typeface="Comic Sans MS" panose="030F0702030302020204" pitchFamily="66" charset="0"/>
            </a:endParaRPr>
          </a:p>
        </p:txBody>
      </p:sp>
      <p:sp>
        <p:nvSpPr>
          <p:cNvPr id="4" name="מציין מיקום תוכן 2">
            <a:extLst>
              <a:ext uri="{FF2B5EF4-FFF2-40B4-BE49-F238E27FC236}">
                <a16:creationId xmlns:a16="http://schemas.microsoft.com/office/drawing/2014/main" xmlns="" id="{D9257E16-69D1-4C99-9ED6-0B328B817261}"/>
              </a:ext>
            </a:extLst>
          </p:cNvPr>
          <p:cNvSpPr txBox="1">
            <a:spLocks/>
          </p:cNvSpPr>
          <p:nvPr/>
        </p:nvSpPr>
        <p:spPr>
          <a:xfrm>
            <a:off x="838200" y="1683114"/>
            <a:ext cx="10515600" cy="43959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Font typeface="Arial" panose="020B0604020202020204" pitchFamily="34" charset="0"/>
              <a:buNone/>
            </a:pPr>
            <a:r>
              <a:rPr lang="en-US" dirty="0">
                <a:latin typeface="Comic Sans MS" panose="030F0702030302020204" pitchFamily="66" charset="0"/>
              </a:rPr>
              <a:t>Completed action in the past.</a:t>
            </a:r>
            <a:endParaRPr lang="he-IL" dirty="0">
              <a:latin typeface="Comic Sans MS" panose="030F0702030302020204" pitchFamily="66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xmlns="" id="{B35690C0-CF9D-4139-ADAB-02D793841590}"/>
              </a:ext>
            </a:extLst>
          </p:cNvPr>
          <p:cNvSpPr txBox="1">
            <a:spLocks/>
          </p:cNvSpPr>
          <p:nvPr/>
        </p:nvSpPr>
        <p:spPr>
          <a:xfrm>
            <a:off x="838200" y="1248548"/>
            <a:ext cx="5811982" cy="43959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When to use:</a:t>
            </a:r>
            <a:endParaRPr lang="he-IL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מציין מיקום תוכן 2">
            <a:extLst>
              <a:ext uri="{FF2B5EF4-FFF2-40B4-BE49-F238E27FC236}">
                <a16:creationId xmlns:a16="http://schemas.microsoft.com/office/drawing/2014/main" xmlns="" id="{20553DDD-BC98-4385-B76B-1D7CF3AB96EF}"/>
              </a:ext>
            </a:extLst>
          </p:cNvPr>
          <p:cNvSpPr txBox="1">
            <a:spLocks/>
          </p:cNvSpPr>
          <p:nvPr/>
        </p:nvSpPr>
        <p:spPr>
          <a:xfrm>
            <a:off x="838200" y="2821657"/>
            <a:ext cx="2507672" cy="43959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B0F0"/>
                </a:solidFill>
                <a:latin typeface="Comic Sans MS" panose="030F0702030302020204" pitchFamily="66" charset="0"/>
              </a:rPr>
              <a:t>How to use:</a:t>
            </a:r>
            <a:endParaRPr lang="he-IL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xmlns="" id="{25019B71-A1C2-4868-898E-835278C5B869}"/>
              </a:ext>
            </a:extLst>
          </p:cNvPr>
          <p:cNvSpPr txBox="1"/>
          <p:nvPr/>
        </p:nvSpPr>
        <p:spPr>
          <a:xfrm>
            <a:off x="488374" y="3779817"/>
            <a:ext cx="26600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</a:rPr>
              <a:t>V1 + ed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</a:rPr>
              <a:t>Irregulars (v2)</a:t>
            </a:r>
            <a:endParaRPr lang="he-IL" sz="2000" dirty="0">
              <a:latin typeface="Comic Sans MS" panose="030F0702030302020204" pitchFamily="66" charset="0"/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xmlns="" id="{BE278CA0-C98F-4E85-88FF-344F983B5EBE}"/>
              </a:ext>
            </a:extLst>
          </p:cNvPr>
          <p:cNvSpPr txBox="1"/>
          <p:nvPr/>
        </p:nvSpPr>
        <p:spPr>
          <a:xfrm>
            <a:off x="197427" y="4554861"/>
            <a:ext cx="521623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</a:rPr>
              <a:t>He played yesterday.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anose="030F0702030302020204" pitchFamily="66" charset="0"/>
              </a:rPr>
              <a:t>They flew last week.</a:t>
            </a:r>
            <a:endParaRPr lang="he-IL" sz="2000" dirty="0">
              <a:latin typeface="Comic Sans MS" panose="030F0702030302020204" pitchFamily="66" charset="0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xmlns="" id="{2558E7E3-1268-4A1E-8560-75C66D36EE4B}"/>
              </a:ext>
            </a:extLst>
          </p:cNvPr>
          <p:cNvSpPr txBox="1"/>
          <p:nvPr/>
        </p:nvSpPr>
        <p:spPr>
          <a:xfrm>
            <a:off x="838200" y="3361124"/>
            <a:ext cx="2660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Positive: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xmlns="" id="{BA9F2B34-99DA-4994-87E5-068A1345A2A9}"/>
              </a:ext>
            </a:extLst>
          </p:cNvPr>
          <p:cNvSpPr txBox="1"/>
          <p:nvPr/>
        </p:nvSpPr>
        <p:spPr>
          <a:xfrm>
            <a:off x="4644738" y="3464075"/>
            <a:ext cx="2660072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Negative: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xmlns="" id="{4DFF3ED6-3EDD-42AD-A114-2B0A1C19A2AB}"/>
              </a:ext>
            </a:extLst>
          </p:cNvPr>
          <p:cNvSpPr txBox="1"/>
          <p:nvPr/>
        </p:nvSpPr>
        <p:spPr>
          <a:xfrm>
            <a:off x="8530937" y="3464075"/>
            <a:ext cx="2660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Question: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xmlns="" id="{50BDBB43-D702-4FBA-8453-D3FBD747793F}"/>
              </a:ext>
            </a:extLst>
          </p:cNvPr>
          <p:cNvSpPr txBox="1"/>
          <p:nvPr/>
        </p:nvSpPr>
        <p:spPr>
          <a:xfrm>
            <a:off x="4398819" y="3988275"/>
            <a:ext cx="2254829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>
                <a:latin typeface="Comic Sans MS" panose="030F0702030302020204" pitchFamily="66" charset="0"/>
              </a:rPr>
              <a:t>didn’t + V1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xmlns="" id="{D39C2738-06F6-4E82-A97E-0A22AA985C9A}"/>
              </a:ext>
            </a:extLst>
          </p:cNvPr>
          <p:cNvSpPr txBox="1"/>
          <p:nvPr/>
        </p:nvSpPr>
        <p:spPr>
          <a:xfrm>
            <a:off x="4398819" y="4577077"/>
            <a:ext cx="26600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>
                <a:latin typeface="Comic Sans MS" panose="030F0702030302020204" pitchFamily="66" charset="0"/>
              </a:rPr>
              <a:t>I didn’t study last night.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xmlns="" id="{1AB429F9-2BF0-4798-8FC4-C8D40641B18C}"/>
              </a:ext>
            </a:extLst>
          </p:cNvPr>
          <p:cNvSpPr txBox="1"/>
          <p:nvPr/>
        </p:nvSpPr>
        <p:spPr>
          <a:xfrm>
            <a:off x="8253845" y="3988275"/>
            <a:ext cx="2660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>
                <a:latin typeface="Comic Sans MS" panose="030F0702030302020204" pitchFamily="66" charset="0"/>
              </a:rPr>
              <a:t>Did ……     V1 ……?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xmlns="" id="{47D77323-5A33-4E63-A736-E3E533C60737}"/>
              </a:ext>
            </a:extLst>
          </p:cNvPr>
          <p:cNvSpPr txBox="1"/>
          <p:nvPr/>
        </p:nvSpPr>
        <p:spPr>
          <a:xfrm>
            <a:off x="8246917" y="4523079"/>
            <a:ext cx="26600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>
                <a:latin typeface="Comic Sans MS" panose="030F0702030302020204" pitchFamily="66" charset="0"/>
              </a:rPr>
              <a:t>Did you study yesterday?</a:t>
            </a:r>
          </a:p>
        </p:txBody>
      </p:sp>
      <p:pic>
        <p:nvPicPr>
          <p:cNvPr id="20" name="תמונה 19" descr="תמונה שמכילה ציור&#10;&#10;התיאור נוצר באופן אוטומטי">
            <a:extLst>
              <a:ext uri="{FF2B5EF4-FFF2-40B4-BE49-F238E27FC236}">
                <a16:creationId xmlns:a16="http://schemas.microsoft.com/office/drawing/2014/main" xmlns="" id="{25CF584E-7A11-4949-8802-6D10DEE802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9551703" y="277566"/>
            <a:ext cx="1813410" cy="218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676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17" grpId="0" animBg="1"/>
      <p:bldP spid="3" grpId="0" build="p"/>
      <p:bldP spid="4" grpId="0"/>
      <p:bldP spid="5" grpId="0"/>
      <p:bldP spid="6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FE99CC7-A3DC-4212-AC06-1CFCF1185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Let’s practice…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76CAF4C1-5035-4B3B-B50C-EE3AB638D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018809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dirty="0"/>
              <a:t>The children ___________________ (play) when the teacher ___________________ </a:t>
            </a:r>
            <a:r>
              <a:rPr lang="en-US"/>
              <a:t>(come</a:t>
            </a:r>
            <a:r>
              <a:rPr lang="en-US" dirty="0"/>
              <a:t>) in.</a:t>
            </a:r>
          </a:p>
          <a:p>
            <a:pPr algn="l" rtl="0"/>
            <a:r>
              <a:rPr lang="en-US" dirty="0"/>
              <a:t>While the teacher ___________________ (talk), the children ___________________(shout).</a:t>
            </a:r>
          </a:p>
          <a:p>
            <a:pPr algn="l" rtl="0"/>
            <a:r>
              <a:rPr lang="en-US" dirty="0"/>
              <a:t>The </a:t>
            </a:r>
            <a:r>
              <a:rPr lang="en-US"/>
              <a:t>teacher ________________ </a:t>
            </a:r>
            <a:r>
              <a:rPr lang="en-US" dirty="0"/>
              <a:t>(get) mad and ___________________ (leave) the room. The children ___________________ (apologize) and the teacher ___________________(come) back to class.</a:t>
            </a:r>
          </a:p>
          <a:p>
            <a:pPr algn="l" rtl="0"/>
            <a:r>
              <a:rPr lang="en-US" dirty="0"/>
              <a:t>While the teacher ___________________ (teach), the class ___________________ (listen).</a:t>
            </a:r>
          </a:p>
          <a:p>
            <a:pPr algn="l" rtl="0"/>
            <a:r>
              <a:rPr lang="en-US" dirty="0"/>
              <a:t>They ___________________ (write) an essay when the bell ___________________ (ring). They ___________________ (stay) in class and ___________________(finish) the essay.</a:t>
            </a:r>
            <a:endParaRPr lang="he-IL" dirty="0"/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xmlns="" id="{4FE8F882-CDCC-4269-8552-B880B84D8D9B}"/>
              </a:ext>
            </a:extLst>
          </p:cNvPr>
          <p:cNvSpPr txBox="1"/>
          <p:nvPr/>
        </p:nvSpPr>
        <p:spPr>
          <a:xfrm>
            <a:off x="3955475" y="2204338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xmlns="" id="{C940CADF-2482-4F66-B2B8-1D586CD1ACEE}"/>
              </a:ext>
            </a:extLst>
          </p:cNvPr>
          <p:cNvSpPr txBox="1"/>
          <p:nvPr/>
        </p:nvSpPr>
        <p:spPr>
          <a:xfrm>
            <a:off x="1461656" y="2554516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xmlns="" id="{F078CE32-C4BF-4BC8-88C6-D8507656C0CE}"/>
              </a:ext>
            </a:extLst>
          </p:cNvPr>
          <p:cNvSpPr txBox="1"/>
          <p:nvPr/>
        </p:nvSpPr>
        <p:spPr>
          <a:xfrm>
            <a:off x="2680857" y="3770374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xmlns="" id="{6FF0FADB-614A-4E9E-85DD-538AFC61A43B}"/>
              </a:ext>
            </a:extLst>
          </p:cNvPr>
          <p:cNvSpPr txBox="1"/>
          <p:nvPr/>
        </p:nvSpPr>
        <p:spPr>
          <a:xfrm>
            <a:off x="5766955" y="3348051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xmlns="" id="{218B352B-5429-45F5-AB93-F7232886526E}"/>
              </a:ext>
            </a:extLst>
          </p:cNvPr>
          <p:cNvSpPr txBox="1"/>
          <p:nvPr/>
        </p:nvSpPr>
        <p:spPr>
          <a:xfrm>
            <a:off x="4111337" y="4200092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xmlns="" id="{B1210719-347F-4D4D-947F-997240C5EB7A}"/>
              </a:ext>
            </a:extLst>
          </p:cNvPr>
          <p:cNvSpPr txBox="1"/>
          <p:nvPr/>
        </p:nvSpPr>
        <p:spPr>
          <a:xfrm>
            <a:off x="1627910" y="4543905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xmlns="" id="{70A08526-ED0E-4497-992D-2F86B42857CB}"/>
              </a:ext>
            </a:extLst>
          </p:cNvPr>
          <p:cNvSpPr txBox="1"/>
          <p:nvPr/>
        </p:nvSpPr>
        <p:spPr>
          <a:xfrm>
            <a:off x="2251364" y="5053163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xmlns="" id="{14F9D352-4ED7-471B-AFDD-05D40147DA33}"/>
              </a:ext>
            </a:extLst>
          </p:cNvPr>
          <p:cNvSpPr txBox="1"/>
          <p:nvPr/>
        </p:nvSpPr>
        <p:spPr>
          <a:xfrm>
            <a:off x="6179128" y="5395790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xmlns="" id="{83B4AFEA-3F79-40B3-BFF1-1078F50EAF8E}"/>
              </a:ext>
            </a:extLst>
          </p:cNvPr>
          <p:cNvSpPr txBox="1"/>
          <p:nvPr/>
        </p:nvSpPr>
        <p:spPr>
          <a:xfrm>
            <a:off x="1745674" y="5403341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xmlns="" id="{4FF405E0-1C6C-427B-BFAF-5B3C16E46874}"/>
              </a:ext>
            </a:extLst>
          </p:cNvPr>
          <p:cNvSpPr txBox="1"/>
          <p:nvPr/>
        </p:nvSpPr>
        <p:spPr>
          <a:xfrm>
            <a:off x="2157846" y="5792667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xmlns="" id="{41E310B5-6ECE-485B-A3AC-52188AC8E661}"/>
              </a:ext>
            </a:extLst>
          </p:cNvPr>
          <p:cNvSpPr txBox="1"/>
          <p:nvPr/>
        </p:nvSpPr>
        <p:spPr>
          <a:xfrm>
            <a:off x="3259282" y="3063774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xmlns="" id="{D1C04DA8-B8AD-4964-A569-8A875EB91F4F}"/>
              </a:ext>
            </a:extLst>
          </p:cNvPr>
          <p:cNvSpPr txBox="1"/>
          <p:nvPr/>
        </p:nvSpPr>
        <p:spPr>
          <a:xfrm>
            <a:off x="8274628" y="3016181"/>
            <a:ext cx="2660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312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495</Words>
  <Application>Microsoft Office PowerPoint</Application>
  <PresentationFormat>Προσαρμογή</PresentationFormat>
  <Paragraphs>121</Paragraphs>
  <Slides>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ערכת נושא Office</vt:lpstr>
      <vt:lpstr>Past Simple or  Past Progressive</vt:lpstr>
      <vt:lpstr>When to use:</vt:lpstr>
      <vt:lpstr>How to use:</vt:lpstr>
      <vt:lpstr>Διαφάνεια 4</vt:lpstr>
      <vt:lpstr>-ing spelling rules:</vt:lpstr>
      <vt:lpstr>Let’s Remember Past Simple…</vt:lpstr>
      <vt:lpstr>Let’s practice…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or  Past Progressive</dc:title>
  <dc:creator>הדר</dc:creator>
  <cp:lastModifiedBy>Anastasia</cp:lastModifiedBy>
  <cp:revision>3</cp:revision>
  <dcterms:created xsi:type="dcterms:W3CDTF">2020-05-07T17:09:51Z</dcterms:created>
  <dcterms:modified xsi:type="dcterms:W3CDTF">2020-05-19T17:14:44Z</dcterms:modified>
</cp:coreProperties>
</file>