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80" r:id="rId6"/>
    <p:sldId id="281" r:id="rId7"/>
    <p:sldId id="282" r:id="rId8"/>
    <p:sldId id="283" r:id="rId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00"/>
    <a:srgbClr val="CCFF66"/>
    <a:srgbClr val="FF0066"/>
    <a:srgbClr val="CCCC00"/>
    <a:srgbClr val="99CC00"/>
    <a:srgbClr val="FF99CC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10538-878F-474B-BDA1-8D2C7D8B5444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90261275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EC84C-1640-4EF5-9606-875E87B5DF91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75148616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BDFF9-A9B2-4E6C-A16F-E2F371E9DC47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41300190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AF8F2-C513-4245-AC05-E75F6146AD89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54304828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3A16-AE71-4E15-B0D3-48705F7F3D3F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149896923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4F6E6-16A6-4081-8EBA-6E5ADFC6B462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154053524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BAC94-9FD2-42D2-B3A7-94FE88817283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424775438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C4891-644A-4CEC-9C77-AB48F8BE9B09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58758181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F99C4-DA39-4AAC-9B39-59A13AE65440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176003434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D2FE3-4C5A-4985-A7C1-179B7D74636F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64131584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5FCE4-50A2-49AA-B866-6870EDCD0B55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438690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D13CD5-9B7B-4342-AD6F-18FDAD5BCAB0}" type="slidenum">
              <a:rPr lang="es-ES" altLang="es-ES"/>
              <a:pPr/>
              <a:t>‹#›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tudyenglishtoday.net/past-simple-tens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589183" y="1052736"/>
            <a:ext cx="245612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ibi" panose="00000400000000000000" pitchFamily="2" charset="0"/>
              </a:rPr>
              <a:t>PAST</a:t>
            </a:r>
          </a:p>
          <a:p>
            <a:pPr algn="ctr"/>
            <a:r>
              <a:rPr lang="es-E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ibi" panose="00000400000000000000" pitchFamily="2" charset="0"/>
              </a:rPr>
              <a:t>SIMPLE</a:t>
            </a:r>
            <a:endParaRPr lang="es-E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libi" panose="00000400000000000000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15616" y="648866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hlinkClick r:id="rId4"/>
              </a:rPr>
              <a:t>http://www.studyenglishtoday.net/past-simple-tense.html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alt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bi" panose="00000400000000000000" pitchFamily="2" charset="0"/>
              </a:rPr>
              <a:t>USAGE</a:t>
            </a:r>
            <a:endParaRPr lang="es-ES" altLang="es-E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ibi" panose="00000400000000000000" pitchFamily="2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980728"/>
            <a:ext cx="4536504" cy="273630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alt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to describe actions and situations that happened at a definite time in the past.</a:t>
            </a:r>
            <a:endParaRPr lang="es-ES" alt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marL="0" indent="0" algn="just">
              <a:buNone/>
            </a:pPr>
            <a:r>
              <a:rPr lang="en-US" altLang="es-E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This morning I </a:t>
            </a:r>
            <a:r>
              <a:rPr lang="en-US" altLang="es-E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went </a:t>
            </a:r>
            <a:r>
              <a:rPr lang="en-US" altLang="es-E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to the supermarket.</a:t>
            </a:r>
          </a:p>
          <a:p>
            <a:pPr marL="0" indent="0" algn="ctr">
              <a:buNone/>
            </a:pPr>
            <a:endParaRPr lang="en-US" altLang="es-E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marL="0" indent="0" algn="ctr">
              <a:buNone/>
            </a:pPr>
            <a:endParaRPr lang="en-US" altLang="es-ES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marL="0" indent="0" algn="ctr">
              <a:buNone/>
            </a:pPr>
            <a:endParaRPr lang="en-US" altLang="es-E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sz="half" idx="2"/>
          </p:nvPr>
        </p:nvSpPr>
        <p:spPr>
          <a:xfrm>
            <a:off x="4572000" y="908720"/>
            <a:ext cx="4326632" cy="452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alt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to tell a story and to express actions which follow each other in a story:</a:t>
            </a:r>
          </a:p>
          <a:p>
            <a:pPr marL="0" indent="0" algn="just">
              <a:buNone/>
            </a:pPr>
            <a:r>
              <a:rPr lang="en-US" altLang="es-E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It </a:t>
            </a:r>
            <a:r>
              <a:rPr lang="en-US" altLang="es-E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happened </a:t>
            </a:r>
            <a:r>
              <a:rPr lang="en-US" altLang="es-E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one night in the winter. </a:t>
            </a:r>
            <a:r>
              <a:rPr lang="en-US" altLang="es-E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</a:t>
            </a:r>
            <a:r>
              <a:rPr lang="en-US" altLang="es-E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 </a:t>
            </a:r>
            <a:r>
              <a:rPr lang="en-US" altLang="es-E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took out </a:t>
            </a:r>
            <a:r>
              <a:rPr lang="en-US" altLang="es-E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the key and </a:t>
            </a:r>
            <a:r>
              <a:rPr lang="en-US" altLang="es-E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unlocked</a:t>
            </a:r>
            <a:r>
              <a:rPr lang="en-US" altLang="es-E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the door.</a:t>
            </a:r>
            <a:endParaRPr lang="es-ES" altLang="es-ES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3077" name="Picture 5" descr="http://www.animated-smileys.com/smileys/shopping/animated-smileys-shopping-00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1674862" cy="119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xplosión 2"/>
          <p:cNvSpPr/>
          <p:nvPr/>
        </p:nvSpPr>
        <p:spPr>
          <a:xfrm rot="800312">
            <a:off x="-179598" y="3977680"/>
            <a:ext cx="8820472" cy="288032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Common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time expressions:</a:t>
            </a:r>
            <a:endParaRPr lang="es-E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Berlin Sans FB Demi" panose="020E0802020502020306" pitchFamily="34" charset="0"/>
              </a:rPr>
              <a:t>Yesterday, 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the other day, last night, last week, three days ago, in 1998, in 2012…</a:t>
            </a:r>
            <a:endParaRPr lang="es-ES" sz="2400" dirty="0">
              <a:latin typeface="Berlin Sans FB Demi" panose="020E0802020502020306" pitchFamily="34" charset="0"/>
            </a:endParaRPr>
          </a:p>
        </p:txBody>
      </p:sp>
      <p:pic>
        <p:nvPicPr>
          <p:cNvPr id="3079" name="Picture 7" descr="http://smileys.on-my-web.com/repository/Others/door-165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8079" y="4409306"/>
            <a:ext cx="1844402" cy="147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uiExpand="1" build="p"/>
      <p:bldP spid="2" grpId="0" uiExpand="1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4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3"/>
            <a:ext cx="8697144" cy="1584176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	The past simple tense of the most English verbs is formed by adding "</a:t>
            </a:r>
            <a:r>
              <a:rPr lang="en-US" altLang="es-E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-</a:t>
            </a:r>
            <a:r>
              <a:rPr lang="en-US" altLang="es-E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ed</a:t>
            </a:r>
            <a:r>
              <a:rPr lang="en-US" alt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“ to their base form. </a:t>
            </a:r>
          </a:p>
          <a:p>
            <a:pPr algn="just">
              <a:buFontTx/>
              <a:buNone/>
            </a:pPr>
            <a:endParaRPr lang="en-US" altLang="es-E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algn="just">
              <a:buFontTx/>
              <a:buNone/>
            </a:pPr>
            <a:endParaRPr lang="es-ES" altLang="es-E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7544" y="-6191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altLang="es-ES" sz="5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bi" panose="00000400000000000000" pitchFamily="2" charset="0"/>
              </a:rPr>
              <a:t>REGULAR VERBS</a:t>
            </a:r>
            <a:endParaRPr lang="es-ES" altLang="es-ES" sz="5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ibi" panose="00000400000000000000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2636911"/>
            <a:ext cx="20162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Affirmative</a:t>
            </a: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I </a:t>
            </a:r>
            <a:r>
              <a:rPr lang="en-US" sz="2500" dirty="0">
                <a:solidFill>
                  <a:srgbClr val="FF0000"/>
                </a:solidFill>
                <a:latin typeface="Berlin Sans FB Demi" panose="020E0802020502020306" pitchFamily="34" charset="0"/>
              </a:rPr>
              <a:t>play</a:t>
            </a:r>
            <a:r>
              <a:rPr lang="en-US" sz="2500" dirty="0">
                <a:solidFill>
                  <a:srgbClr val="002060"/>
                </a:solidFill>
                <a:latin typeface="Berlin Sans FB Demi" panose="020E0802020502020306" pitchFamily="34" charset="0"/>
              </a:rPr>
              <a:t>ed</a:t>
            </a:r>
            <a:r>
              <a:rPr lang="en-US" sz="25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Berlin Sans FB Demi" panose="020E0802020502020306" pitchFamily="34" charset="0"/>
              </a:rPr>
              <a:t>   </a:t>
            </a:r>
            <a:endParaRPr lang="en-US" sz="2500" dirty="0" smtClean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You play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ed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He </a:t>
            </a:r>
            <a:r>
              <a:rPr lang="en-US" sz="2500" dirty="0">
                <a:solidFill>
                  <a:srgbClr val="FF0000"/>
                </a:solidFill>
                <a:latin typeface="Berlin Sans FB Demi" panose="020E0802020502020306" pitchFamily="34" charset="0"/>
              </a:rPr>
              <a:t>play</a:t>
            </a:r>
            <a:r>
              <a:rPr lang="en-US" sz="2500" dirty="0">
                <a:solidFill>
                  <a:srgbClr val="002060"/>
                </a:solidFill>
                <a:latin typeface="Berlin Sans FB Demi" panose="020E0802020502020306" pitchFamily="34" charset="0"/>
              </a:rPr>
              <a:t>ed </a:t>
            </a:r>
            <a:endParaRPr lang="en-US" sz="2500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She play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ed </a:t>
            </a: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It play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ed </a:t>
            </a: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We play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ed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You play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ed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They play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ed</a:t>
            </a:r>
            <a:endParaRPr lang="es-ES" sz="25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025124" y="2636910"/>
            <a:ext cx="52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Negative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I </a:t>
            </a:r>
            <a:r>
              <a:rPr lang="en-US" sz="2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 not 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play</a:t>
            </a:r>
            <a:r>
              <a:rPr lang="en-US" sz="2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/ I </a:t>
            </a:r>
            <a:r>
              <a:rPr lang="en-US" sz="2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didn’t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play</a:t>
            </a:r>
            <a:r>
              <a:rPr lang="en-US" sz="2400" dirty="0">
                <a:solidFill>
                  <a:srgbClr val="FF0000"/>
                </a:solidFill>
                <a:latin typeface="Berlin Sans FB Demi" panose="020E0802020502020306" pitchFamily="34" charset="0"/>
              </a:rPr>
              <a:t>   </a:t>
            </a:r>
            <a:endParaRPr lang="en-US" sz="2400" dirty="0" smtClean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You </a:t>
            </a:r>
            <a:r>
              <a:rPr lang="en-US" sz="2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 not 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play</a:t>
            </a:r>
            <a:r>
              <a:rPr lang="en-US" sz="24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/ you </a:t>
            </a:r>
            <a:r>
              <a:rPr lang="en-US" sz="2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didn’t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play 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He </a:t>
            </a:r>
            <a:r>
              <a:rPr lang="en-US" sz="2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 not 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play</a:t>
            </a:r>
            <a:r>
              <a:rPr lang="en-US" sz="24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/ he </a:t>
            </a:r>
            <a:r>
              <a:rPr lang="en-US" sz="2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didn’t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play 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She </a:t>
            </a:r>
            <a:r>
              <a:rPr lang="en-US" sz="2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 not 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play</a:t>
            </a:r>
            <a:r>
              <a:rPr lang="en-US" sz="24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/ she </a:t>
            </a:r>
            <a:r>
              <a:rPr lang="en-US" sz="2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didn’t 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play 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It </a:t>
            </a:r>
            <a:r>
              <a:rPr lang="en-US" sz="2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 not 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play</a:t>
            </a:r>
            <a:r>
              <a:rPr lang="en-US" sz="24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/ it </a:t>
            </a:r>
            <a:r>
              <a:rPr lang="en-US" sz="2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didn’t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play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We </a:t>
            </a:r>
            <a:r>
              <a:rPr lang="en-US" sz="2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 not 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play</a:t>
            </a:r>
            <a:r>
              <a:rPr lang="en-US" sz="24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/ we </a:t>
            </a:r>
            <a:r>
              <a:rPr lang="en-US" sz="2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didn’t 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play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You </a:t>
            </a:r>
            <a:r>
              <a:rPr lang="en-US" sz="2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 not 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play</a:t>
            </a:r>
            <a:r>
              <a:rPr lang="en-US" sz="24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/ you </a:t>
            </a:r>
            <a:r>
              <a:rPr lang="en-US" sz="2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didn’t 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play They </a:t>
            </a:r>
            <a:r>
              <a:rPr lang="en-US" sz="2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 not 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play</a:t>
            </a:r>
            <a:r>
              <a:rPr lang="en-US" sz="24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/ they </a:t>
            </a:r>
            <a:r>
              <a:rPr lang="en-US" sz="2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didn’t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play</a:t>
            </a:r>
            <a:endParaRPr lang="es-ES" sz="24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948264" y="2636911"/>
            <a:ext cx="21957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Interrogative</a:t>
            </a:r>
            <a:r>
              <a:rPr lang="en-US" sz="25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I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play</a:t>
            </a:r>
            <a:r>
              <a:rPr lang="el-GR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?</a:t>
            </a:r>
            <a:r>
              <a:rPr lang="en-US" sz="2500" dirty="0">
                <a:solidFill>
                  <a:srgbClr val="FF0000"/>
                </a:solidFill>
                <a:latin typeface="Berlin Sans FB Demi" panose="020E0802020502020306" pitchFamily="34" charset="0"/>
              </a:rPr>
              <a:t>  </a:t>
            </a:r>
            <a:endParaRPr lang="en-US" sz="2500" dirty="0" smtClean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you</a:t>
            </a:r>
            <a:r>
              <a:rPr lang="el-GR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play</a:t>
            </a:r>
            <a:r>
              <a:rPr lang="el-GR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?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</a:t>
            </a:r>
            <a:r>
              <a:rPr lang="en-US" sz="25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Berlin Sans FB Demi" panose="020E0802020502020306" pitchFamily="34" charset="0"/>
              </a:rPr>
              <a:t>h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e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play</a:t>
            </a:r>
            <a:r>
              <a:rPr lang="el-GR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?</a:t>
            </a:r>
            <a:endParaRPr lang="en-US" sz="2500" dirty="0" smtClean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</a:t>
            </a:r>
            <a:r>
              <a:rPr lang="en-US" sz="25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Berlin Sans FB Demi" panose="020E0802020502020306" pitchFamily="34" charset="0"/>
              </a:rPr>
              <a:t>s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he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play</a:t>
            </a:r>
            <a:r>
              <a:rPr lang="el-GR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?</a:t>
            </a:r>
            <a:r>
              <a:rPr lang="el-GR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</a:t>
            </a:r>
            <a:r>
              <a:rPr lang="en-US" sz="25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Berlin Sans FB Demi" panose="020E0802020502020306" pitchFamily="34" charset="0"/>
              </a:rPr>
              <a:t>i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t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play</a:t>
            </a:r>
            <a:r>
              <a:rPr lang="el-GR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?</a:t>
            </a:r>
            <a:r>
              <a:rPr lang="en-US" sz="25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endParaRPr lang="en-US" sz="2500" dirty="0" smtClean="0">
              <a:solidFill>
                <a:srgbClr val="FFC0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</a:t>
            </a:r>
            <a:r>
              <a:rPr lang="en-US" sz="25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Berlin Sans FB Demi" panose="020E0802020502020306" pitchFamily="34" charset="0"/>
              </a:rPr>
              <a:t>w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e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play</a:t>
            </a:r>
            <a:r>
              <a:rPr lang="el-GR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?</a:t>
            </a:r>
            <a:endParaRPr lang="en-US" sz="2500" dirty="0" smtClean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</a:t>
            </a:r>
            <a:r>
              <a:rPr lang="en-US" sz="25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Berlin Sans FB Demi" panose="020E0802020502020306" pitchFamily="34" charset="0"/>
              </a:rPr>
              <a:t>y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ou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play</a:t>
            </a:r>
            <a:r>
              <a:rPr lang="el-GR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?</a:t>
            </a:r>
            <a:endParaRPr lang="en-US" sz="2500" dirty="0" smtClean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</a:t>
            </a:r>
            <a:r>
              <a:rPr lang="en-US" sz="25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they</a:t>
            </a:r>
            <a:r>
              <a:rPr lang="el-GR" sz="250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play</a:t>
            </a:r>
            <a:r>
              <a:rPr lang="el-GR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?</a:t>
            </a:r>
            <a:endParaRPr lang="es-ES" sz="25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884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gu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4" grpId="0" autoUpdateAnimBg="0"/>
      <p:bldP spid="5" grpId="0" build="p"/>
      <p:bldP spid="8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836713"/>
            <a:ext cx="7869560" cy="4032448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es-E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	</a:t>
            </a:r>
            <a:r>
              <a:rPr lang="en-US" altLang="es-ES" sz="2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SPELLING RULES</a:t>
            </a:r>
            <a:r>
              <a:rPr lang="en-US" altLang="es-E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:</a:t>
            </a:r>
          </a:p>
          <a:p>
            <a:pPr algn="just">
              <a:buFont typeface="Wingdings 2" panose="05020102010507070707" pitchFamily="18" charset="2"/>
              <a:buChar char="ô"/>
            </a:pPr>
            <a:r>
              <a:rPr lang="en-US" altLang="es-E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Verbs ending in stressed syllables and 1 vowel + 1 consonant: We double the consonant. </a:t>
            </a:r>
            <a:r>
              <a:rPr lang="en-US" altLang="es-E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STOP</a:t>
            </a:r>
            <a:r>
              <a:rPr lang="en-US" altLang="es-E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- </a:t>
            </a:r>
            <a:r>
              <a:rPr lang="en-US" altLang="es-E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STOP</a:t>
            </a:r>
            <a:r>
              <a:rPr lang="en-US" altLang="es-ES" sz="2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</a:t>
            </a:r>
            <a:r>
              <a:rPr lang="en-US" altLang="es-ES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ED</a:t>
            </a:r>
            <a:r>
              <a:rPr lang="en-US" altLang="es-E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 </a:t>
            </a:r>
            <a:r>
              <a:rPr lang="en-US" altLang="es-E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*</a:t>
            </a:r>
            <a:r>
              <a:rPr lang="en-US" altLang="es-E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Exception: </a:t>
            </a:r>
            <a:r>
              <a:rPr lang="en-US" altLang="es-E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TRAVEL</a:t>
            </a:r>
            <a:r>
              <a:rPr lang="en-US" altLang="es-E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– </a:t>
            </a:r>
            <a:r>
              <a:rPr lang="en-US" altLang="es-E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TRAVEL</a:t>
            </a:r>
            <a:r>
              <a:rPr lang="en-US" altLang="es-ES" sz="2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</a:t>
            </a:r>
            <a:r>
              <a:rPr lang="en-US" altLang="es-ES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ED </a:t>
            </a:r>
            <a:r>
              <a:rPr lang="en-US" altLang="es-E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(UK English)</a:t>
            </a:r>
          </a:p>
          <a:p>
            <a:pPr marL="0" indent="0" algn="just">
              <a:buNone/>
            </a:pPr>
            <a:endParaRPr lang="en-US" altLang="es-ES" sz="2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algn="just">
              <a:buFont typeface="Wingdings 2" panose="05020102010507070707" pitchFamily="18" charset="2"/>
              <a:buChar char="ô"/>
            </a:pPr>
            <a:r>
              <a:rPr lang="en-US" altLang="es-E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Verbs ending in –e: We only add a –d. </a:t>
            </a:r>
            <a:r>
              <a:rPr lang="en-US" altLang="es-E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LIVE</a:t>
            </a:r>
            <a:r>
              <a:rPr lang="en-US" altLang="es-E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- </a:t>
            </a:r>
            <a:r>
              <a:rPr lang="en-US" altLang="es-E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LIVE</a:t>
            </a:r>
            <a:r>
              <a:rPr lang="en-US" altLang="es-ES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</a:t>
            </a:r>
            <a:r>
              <a:rPr lang="en-US" altLang="es-E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</a:t>
            </a:r>
          </a:p>
          <a:p>
            <a:pPr algn="just">
              <a:buFont typeface="Wingdings 2" panose="05020102010507070707" pitchFamily="18" charset="2"/>
              <a:buChar char="ô"/>
            </a:pPr>
            <a:endParaRPr lang="en-US" altLang="es-ES" sz="2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algn="just">
              <a:buFont typeface="Wingdings 2" panose="05020102010507070707" pitchFamily="18" charset="2"/>
              <a:buChar char="ô"/>
            </a:pPr>
            <a:r>
              <a:rPr lang="en-US" altLang="es-E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Verbs ending in –y: </a:t>
            </a:r>
          </a:p>
          <a:p>
            <a:pPr marL="0" indent="0" algn="just">
              <a:buNone/>
            </a:pPr>
            <a:r>
              <a:rPr lang="en-US" altLang="es-E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	</a:t>
            </a:r>
            <a:r>
              <a:rPr lang="en-US" altLang="es-E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-preceded by a vowel. </a:t>
            </a:r>
            <a:r>
              <a:rPr lang="en-US" altLang="es-E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PLAY</a:t>
            </a:r>
            <a:r>
              <a:rPr lang="en-US" altLang="es-E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- </a:t>
            </a:r>
            <a:r>
              <a:rPr lang="en-US" altLang="es-E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PLAY</a:t>
            </a:r>
            <a:r>
              <a:rPr lang="en-US" altLang="es-ES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ED</a:t>
            </a:r>
            <a:r>
              <a:rPr lang="en-US" altLang="es-E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</a:t>
            </a:r>
          </a:p>
          <a:p>
            <a:pPr algn="just">
              <a:buFontTx/>
              <a:buNone/>
            </a:pPr>
            <a:r>
              <a:rPr lang="en-US" altLang="es-E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		- preceded by a consonant (change y to –</a:t>
            </a:r>
            <a:r>
              <a:rPr lang="en-US" altLang="es-ES" sz="2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</a:t>
            </a:r>
            <a:r>
              <a:rPr lang="en-US" altLang="es-E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	and add –</a:t>
            </a:r>
            <a:r>
              <a:rPr lang="en-US" altLang="es-ES" sz="2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ed</a:t>
            </a:r>
            <a:r>
              <a:rPr lang="en-US" altLang="es-E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). </a:t>
            </a:r>
            <a:r>
              <a:rPr lang="en-US" altLang="es-E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STUDY</a:t>
            </a:r>
            <a:r>
              <a:rPr lang="en-US" altLang="es-E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- </a:t>
            </a:r>
            <a:r>
              <a:rPr lang="en-US" altLang="es-E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STUD</a:t>
            </a:r>
            <a:r>
              <a:rPr lang="en-US" altLang="es-ES" sz="2600" u="sng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</a:t>
            </a:r>
            <a:r>
              <a:rPr lang="en-US" altLang="es-ES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ED</a:t>
            </a:r>
            <a:r>
              <a:rPr lang="en-US" altLang="es-E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</a:t>
            </a:r>
            <a:endParaRPr lang="es-ES" altLang="es-ES" sz="2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7544" y="-6191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altLang="es-ES" sz="5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bi" panose="00000400000000000000" pitchFamily="2" charset="0"/>
              </a:rPr>
              <a:t>REGULAR VERBS</a:t>
            </a:r>
            <a:endParaRPr lang="es-ES" altLang="es-ES" sz="5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ibi" panose="00000400000000000000" pitchFamily="2" charset="0"/>
            </a:endParaRPr>
          </a:p>
        </p:txBody>
      </p:sp>
      <p:pic>
        <p:nvPicPr>
          <p:cNvPr id="26626" name="Picture 2" descr="http://olannee.o.l.pic.centerblog.net/ylcd4kd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83110"/>
            <a:ext cx="1386031" cy="10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pamibe.com/wp-content/plugins/wp-monalisa/icons/smiley-plane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1527795" cy="9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babysitting smile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8" y="4038921"/>
            <a:ext cx="158417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ead ball bouncing smile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554" y="4028700"/>
            <a:ext cx="1416371" cy="183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student head explodes smiley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831" y="5256630"/>
            <a:ext cx="1601368" cy="160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78241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gu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3"/>
            <a:ext cx="8697144" cy="1584176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	There are also some verbs called irregular verbs that have special past tense forms and we have to learn them by heart.</a:t>
            </a:r>
          </a:p>
          <a:p>
            <a:pPr algn="just">
              <a:buFontTx/>
              <a:buNone/>
            </a:pPr>
            <a:endParaRPr lang="en-US" altLang="es-E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algn="just">
              <a:buFontTx/>
              <a:buNone/>
            </a:pPr>
            <a:endParaRPr lang="es-ES" altLang="es-E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7544" y="-6191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altLang="es-ES" sz="54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bi" panose="00000400000000000000" pitchFamily="2" charset="0"/>
              </a:rPr>
              <a:t>IRREGULAR VERBS</a:t>
            </a:r>
            <a:endParaRPr lang="es-ES" altLang="es-ES" sz="54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ibi" panose="00000400000000000000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2636911"/>
            <a:ext cx="20162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Affirmative</a:t>
            </a: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I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went </a:t>
            </a:r>
            <a:r>
              <a:rPr lang="en-US" sz="2500" dirty="0">
                <a:solidFill>
                  <a:srgbClr val="002060"/>
                </a:solidFill>
                <a:latin typeface="Berlin Sans FB Demi" panose="020E0802020502020306" pitchFamily="34" charset="0"/>
              </a:rPr>
              <a:t> </a:t>
            </a:r>
            <a:r>
              <a:rPr lang="en-US" sz="2500" dirty="0">
                <a:solidFill>
                  <a:srgbClr val="FF0000"/>
                </a:solidFill>
                <a:latin typeface="Berlin Sans FB Demi" panose="020E0802020502020306" pitchFamily="34" charset="0"/>
              </a:rPr>
              <a:t>  </a:t>
            </a:r>
            <a:endParaRPr lang="en-US" sz="2500" dirty="0" smtClean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You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went</a:t>
            </a:r>
            <a:r>
              <a:rPr lang="en-US" sz="25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He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went</a:t>
            </a:r>
            <a:r>
              <a:rPr lang="en-US" sz="25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She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went </a:t>
            </a: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It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went </a:t>
            </a: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We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went</a:t>
            </a: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You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went </a:t>
            </a: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They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went</a:t>
            </a:r>
            <a:endParaRPr lang="es-ES" sz="25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025124" y="2636910"/>
            <a:ext cx="528477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Negative</a:t>
            </a: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I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 not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go</a:t>
            </a:r>
            <a:r>
              <a:rPr lang="en-US" sz="25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/ I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didn’t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go </a:t>
            </a:r>
            <a:r>
              <a:rPr lang="en-US" sz="2500" dirty="0">
                <a:solidFill>
                  <a:srgbClr val="FF0000"/>
                </a:solidFill>
                <a:latin typeface="Berlin Sans FB Demi" panose="020E0802020502020306" pitchFamily="34" charset="0"/>
              </a:rPr>
              <a:t>   </a:t>
            </a:r>
            <a:endParaRPr lang="en-US" sz="2500" dirty="0" smtClean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You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 not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go</a:t>
            </a:r>
            <a:r>
              <a:rPr lang="en-US" sz="25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/ you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didn’t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go   </a:t>
            </a: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He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 not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go</a:t>
            </a:r>
            <a:r>
              <a:rPr lang="en-US" sz="25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/ he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didn’t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go  </a:t>
            </a: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She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 not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go</a:t>
            </a:r>
            <a:r>
              <a:rPr lang="en-US" sz="25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/ she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didn’t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go  </a:t>
            </a: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It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 not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go</a:t>
            </a:r>
            <a:r>
              <a:rPr lang="en-US" sz="25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/ it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didn’t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go </a:t>
            </a: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We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 not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go</a:t>
            </a:r>
            <a:r>
              <a:rPr lang="en-US" sz="25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/ we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didn’t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go </a:t>
            </a: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You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 not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go</a:t>
            </a:r>
            <a:r>
              <a:rPr lang="en-US" sz="25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/ you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didn’t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go </a:t>
            </a: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They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 not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go</a:t>
            </a:r>
            <a:r>
              <a:rPr lang="en-US" sz="25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/ they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didn’t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go</a:t>
            </a:r>
            <a:endParaRPr lang="es-ES" sz="25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948264" y="2636911"/>
            <a:ext cx="219573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Interrogative</a:t>
            </a:r>
          </a:p>
          <a:p>
            <a:pPr algn="ctr"/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I </a:t>
            </a:r>
            <a:r>
              <a:rPr lang="en-US" sz="28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go</a:t>
            </a:r>
            <a:r>
              <a:rPr lang="el-GR" sz="28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?</a:t>
            </a:r>
            <a:r>
              <a:rPr lang="en-US" sz="28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Berlin Sans FB Demi" panose="020E0802020502020306" pitchFamily="34" charset="0"/>
              </a:rPr>
              <a:t>   </a:t>
            </a:r>
            <a:endParaRPr lang="en-US" sz="2500" dirty="0" smtClean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 </a:t>
            </a:r>
            <a:r>
              <a:rPr lang="en-US" sz="2500" dirty="0">
                <a:solidFill>
                  <a:srgbClr val="FF0000"/>
                </a:solidFill>
                <a:latin typeface="Berlin Sans FB Demi" panose="020E0802020502020306" pitchFamily="34" charset="0"/>
              </a:rPr>
              <a:t>y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ou 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go</a:t>
            </a:r>
            <a:r>
              <a:rPr lang="el-GR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?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</a:t>
            </a:r>
            <a:r>
              <a:rPr lang="en-US" sz="25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Berlin Sans FB Demi" panose="020E0802020502020306" pitchFamily="34" charset="0"/>
              </a:rPr>
              <a:t>h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e 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go </a:t>
            </a:r>
            <a:r>
              <a:rPr lang="el-GR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?</a:t>
            </a:r>
            <a:endParaRPr lang="en-US" sz="2400" dirty="0" smtClean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</a:t>
            </a:r>
            <a:r>
              <a:rPr lang="en-US" sz="25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Berlin Sans FB Demi" panose="020E0802020502020306" pitchFamily="34" charset="0"/>
              </a:rPr>
              <a:t>s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he 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go</a:t>
            </a:r>
            <a:r>
              <a:rPr lang="el-GR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?</a:t>
            </a:r>
            <a:endParaRPr lang="en-US" sz="2400" dirty="0" smtClean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</a:t>
            </a:r>
            <a:r>
              <a:rPr lang="en-US" sz="25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it 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go</a:t>
            </a:r>
            <a:r>
              <a:rPr lang="el-GR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?</a:t>
            </a:r>
            <a:endParaRPr lang="en-US" sz="2500" dirty="0" smtClean="0">
              <a:solidFill>
                <a:srgbClr val="FFC0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 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we 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go</a:t>
            </a:r>
            <a:r>
              <a:rPr lang="el-GR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?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l-GR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</a:t>
            </a:r>
            <a:r>
              <a:rPr lang="en-US" sz="25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Berlin Sans FB Demi" panose="020E0802020502020306" pitchFamily="34" charset="0"/>
              </a:rPr>
              <a:t>y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ou 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go</a:t>
            </a:r>
            <a:r>
              <a:rPr lang="el-GR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?</a:t>
            </a:r>
            <a:endParaRPr lang="en-US" sz="2400" dirty="0" smtClean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l-GR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</a:t>
            </a:r>
            <a:r>
              <a:rPr lang="en-US" sz="2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Did </a:t>
            </a:r>
            <a:r>
              <a:rPr lang="en-US" sz="2500" dirty="0">
                <a:solidFill>
                  <a:srgbClr val="FF0000"/>
                </a:solidFill>
                <a:latin typeface="Berlin Sans FB Demi" panose="020E0802020502020306" pitchFamily="34" charset="0"/>
              </a:rPr>
              <a:t>t</a:t>
            </a:r>
            <a:r>
              <a:rPr lang="en-US" sz="25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hey </a:t>
            </a:r>
            <a:r>
              <a:rPr lang="en-US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go</a:t>
            </a:r>
            <a:r>
              <a:rPr lang="el-GR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?</a:t>
            </a:r>
            <a:endParaRPr lang="es-ES" sz="25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7753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r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4" grpId="0" autoUpdateAnimBg="0"/>
      <p:bldP spid="5" grpId="0" uiExpand="1" build="p"/>
      <p:bldP spid="8" grpId="0" uiExpand="1" build="p"/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4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3"/>
            <a:ext cx="8697144" cy="576063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	VERB TO BE (was / were):</a:t>
            </a:r>
            <a:endParaRPr lang="es-ES" altLang="es-E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7544" y="-6191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altLang="es-ES" sz="54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bi" panose="00000400000000000000" pitchFamily="2" charset="0"/>
              </a:rPr>
              <a:t>IRREGULAR VERBS</a:t>
            </a:r>
            <a:endParaRPr lang="es-ES" altLang="es-ES" sz="54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ibi" panose="00000400000000000000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9634" y="1772815"/>
            <a:ext cx="20162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Affirmative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I </a:t>
            </a:r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was</a:t>
            </a:r>
            <a:r>
              <a:rPr lang="en-US" sz="2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 </a:t>
            </a:r>
            <a:r>
              <a:rPr lang="en-US" sz="2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  </a:t>
            </a:r>
            <a:endParaRPr lang="en-US" sz="2600" dirty="0" smtClean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You </a:t>
            </a:r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were</a:t>
            </a:r>
            <a:r>
              <a:rPr lang="en-US" sz="26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He </a:t>
            </a:r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was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She </a:t>
            </a:r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was 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It </a:t>
            </a:r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was</a:t>
            </a:r>
            <a:r>
              <a:rPr lang="en-US" sz="26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We </a:t>
            </a:r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were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You </a:t>
            </a:r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were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They </a:t>
            </a:r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were</a:t>
            </a:r>
            <a:endParaRPr lang="es-ES" sz="26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75858" y="1783739"/>
            <a:ext cx="48129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Negative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I </a:t>
            </a:r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was not </a:t>
            </a:r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/ I </a:t>
            </a:r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wasn’t </a:t>
            </a:r>
            <a:r>
              <a:rPr lang="en-US" sz="2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   </a:t>
            </a:r>
            <a:endParaRPr lang="en-US" sz="2600" dirty="0" smtClean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You </a:t>
            </a:r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were not </a:t>
            </a:r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/ you </a:t>
            </a:r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weren’t</a:t>
            </a:r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  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He </a:t>
            </a:r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was not </a:t>
            </a:r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/ he </a:t>
            </a:r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wasn’t </a:t>
            </a:r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 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She </a:t>
            </a:r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was not </a:t>
            </a:r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/ she </a:t>
            </a:r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wasn’t</a:t>
            </a:r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 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It </a:t>
            </a:r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was not </a:t>
            </a:r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/ it </a:t>
            </a:r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wasn’t 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We </a:t>
            </a:r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were not </a:t>
            </a:r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/ we </a:t>
            </a:r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weren’t 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You </a:t>
            </a:r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were not </a:t>
            </a:r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/ you </a:t>
            </a:r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weren’t  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They </a:t>
            </a:r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were not </a:t>
            </a:r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/ they </a:t>
            </a:r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weren’t</a:t>
            </a:r>
            <a:endParaRPr lang="es-ES" sz="26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04248" y="1806822"/>
            <a:ext cx="21957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Interrogative</a:t>
            </a:r>
          </a:p>
          <a:p>
            <a:pPr algn="ctr"/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Was</a:t>
            </a:r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I </a:t>
            </a:r>
            <a:r>
              <a:rPr lang="el-GR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?</a:t>
            </a:r>
            <a:r>
              <a:rPr lang="en-US" sz="2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  </a:t>
            </a:r>
            <a:endParaRPr lang="en-US" sz="2600" dirty="0" smtClean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Were</a:t>
            </a:r>
            <a:r>
              <a:rPr lang="en-US" sz="26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you</a:t>
            </a:r>
            <a:r>
              <a:rPr lang="el-GR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?</a:t>
            </a:r>
            <a:endParaRPr lang="en-US" sz="2600" dirty="0" smtClean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Was</a:t>
            </a:r>
            <a:r>
              <a:rPr lang="en-US" sz="26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he</a:t>
            </a:r>
            <a:r>
              <a:rPr lang="el-GR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?</a:t>
            </a:r>
            <a:endParaRPr lang="en-US" sz="2600" dirty="0" smtClean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Was</a:t>
            </a:r>
            <a:r>
              <a:rPr lang="en-US" sz="26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she</a:t>
            </a:r>
            <a:r>
              <a:rPr lang="el-GR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?</a:t>
            </a:r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Was</a:t>
            </a:r>
            <a:r>
              <a:rPr lang="en-US" sz="26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it</a:t>
            </a:r>
            <a:r>
              <a:rPr lang="el-GR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?</a:t>
            </a:r>
            <a:endParaRPr lang="en-US" sz="2600" dirty="0" smtClean="0">
              <a:solidFill>
                <a:srgbClr val="FFC0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Were</a:t>
            </a:r>
            <a:r>
              <a:rPr lang="en-US" sz="26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we</a:t>
            </a:r>
            <a:r>
              <a:rPr lang="el-GR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?</a:t>
            </a:r>
            <a:endParaRPr lang="en-US" sz="2600" dirty="0" smtClean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Were </a:t>
            </a:r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you</a:t>
            </a:r>
            <a:r>
              <a:rPr lang="el-GR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?</a:t>
            </a:r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26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Were</a:t>
            </a:r>
            <a:r>
              <a:rPr lang="en-US" sz="26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they</a:t>
            </a:r>
            <a:r>
              <a:rPr lang="el-GR" sz="2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?</a:t>
            </a:r>
            <a:endParaRPr lang="es-ES" sz="26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4811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r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 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4" grpId="0" autoUpdateAnimBg="0"/>
      <p:bldP spid="5" grpId="0" uiExpand="1" build="p"/>
      <p:bldP spid="8" grpId="0" uiExpand="1" build="p"/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81089"/>
            <a:ext cx="7776864" cy="576063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	REST OF IRREGULAR VERBS:</a:t>
            </a:r>
            <a:endParaRPr lang="es-ES" altLang="es-E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7544" y="-6191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altLang="es-ES" sz="54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bi" panose="00000400000000000000" pitchFamily="2" charset="0"/>
              </a:rPr>
              <a:t>IRREGULAR VERBS</a:t>
            </a:r>
            <a:endParaRPr lang="es-ES" altLang="es-ES" sz="54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ibi" panose="00000400000000000000" pitchFamily="2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597305"/>
              </p:ext>
            </p:extLst>
          </p:nvPr>
        </p:nvGraphicFramePr>
        <p:xfrm>
          <a:off x="179512" y="1700808"/>
          <a:ext cx="4344988" cy="4096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8575"/>
                <a:gridCol w="1344613"/>
                <a:gridCol w="170180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All 3 forms are similar</a:t>
                      </a:r>
                      <a:endParaRPr lang="es-ES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infinitive</a:t>
                      </a:r>
                      <a:endParaRPr lang="es-E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simple past</a:t>
                      </a:r>
                      <a:endParaRPr lang="es-E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past participle</a:t>
                      </a:r>
                      <a:endParaRPr lang="es-E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cost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cost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cost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cut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cut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cut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hit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hit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hit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hurt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hurt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hurt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let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let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let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put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put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put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read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read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read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7792069"/>
              </p:ext>
            </p:extLst>
          </p:nvPr>
        </p:nvGraphicFramePr>
        <p:xfrm>
          <a:off x="4582344" y="2636912"/>
          <a:ext cx="4460193" cy="2834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8575"/>
                <a:gridCol w="1207547"/>
                <a:gridCol w="1954071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All 3 forms are different</a:t>
                      </a:r>
                      <a:endParaRPr lang="es-ES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infinitive</a:t>
                      </a:r>
                      <a:endParaRPr lang="es-E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simple past</a:t>
                      </a:r>
                      <a:endParaRPr lang="es-E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past participle</a:t>
                      </a:r>
                      <a:endParaRPr lang="es-E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begin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began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begun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do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did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done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eat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ate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eaten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know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knew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known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675147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r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7544" y="-6191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altLang="es-ES" sz="54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bi" panose="00000400000000000000" pitchFamily="2" charset="0"/>
              </a:rPr>
              <a:t>IRREGULAR VERBS</a:t>
            </a:r>
            <a:endParaRPr lang="es-ES" altLang="es-ES" sz="54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ibi" panose="00000400000000000000" pitchFamily="2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571647"/>
              </p:ext>
            </p:extLst>
          </p:nvPr>
        </p:nvGraphicFramePr>
        <p:xfrm>
          <a:off x="1835696" y="908720"/>
          <a:ext cx="5486673" cy="2048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5198"/>
                <a:gridCol w="1616075"/>
                <a:gridCol w="256540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Infinitive and past participle are similar</a:t>
                      </a:r>
                      <a:endParaRPr lang="es-ES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infinitive</a:t>
                      </a:r>
                      <a:endParaRPr lang="es-E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simple </a:t>
                      </a:r>
                      <a:r>
                        <a:rPr lang="en-GB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past</a:t>
                      </a:r>
                      <a:endParaRPr lang="es-E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past participle</a:t>
                      </a:r>
                      <a:endParaRPr lang="es-E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come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came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come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run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ran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run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become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became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become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841268"/>
              </p:ext>
            </p:extLst>
          </p:nvPr>
        </p:nvGraphicFramePr>
        <p:xfrm>
          <a:off x="467544" y="3068379"/>
          <a:ext cx="8229600" cy="3730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29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Simple past and past participle are similar</a:t>
                      </a:r>
                      <a:endParaRPr lang="es-ES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6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infinitive</a:t>
                      </a:r>
                      <a:endParaRPr lang="es-E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simple past</a:t>
                      </a:r>
                      <a:endParaRPr lang="es-E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past participle</a:t>
                      </a:r>
                      <a:endParaRPr lang="es-E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2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bring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brought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brought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2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build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built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built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2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buy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bought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bought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2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catch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caught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caught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2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find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found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found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2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get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got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got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2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make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made</a:t>
                      </a:r>
                      <a:endParaRPr lang="es-ES" sz="2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made</a:t>
                      </a:r>
                      <a:endParaRPr lang="es-ES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 Demi" panose="020E08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511454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256</Words>
  <Application>Microsoft Office PowerPoint</Application>
  <PresentationFormat>Προβολή στην οθόνη (4:3)</PresentationFormat>
  <Paragraphs>187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Diseño predeterminado</vt:lpstr>
      <vt:lpstr>Διαφάνεια 1</vt:lpstr>
      <vt:lpstr>USAGE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simple</dc:title>
  <dc:creator>Raquel</dc:creator>
  <cp:lastModifiedBy>Anastasia</cp:lastModifiedBy>
  <cp:revision>5</cp:revision>
  <dcterms:created xsi:type="dcterms:W3CDTF">2013-04-29T18:52:56Z</dcterms:created>
  <dcterms:modified xsi:type="dcterms:W3CDTF">2020-05-05T21:15:43Z</dcterms:modified>
</cp:coreProperties>
</file>