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847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3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0870"/>
            <a:ext cx="7772400" cy="3226082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44560"/>
            <a:ext cx="6400800" cy="92173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7632"/>
            <a:ext cx="2057400" cy="44238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7632"/>
            <a:ext cx="6019800" cy="44238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36955"/>
            <a:ext cx="7772400" cy="1893883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76060"/>
            <a:ext cx="7772400" cy="855728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2966844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66844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66844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9781"/>
            <a:ext cx="4038600" cy="342171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9781"/>
            <a:ext cx="4041648" cy="34219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9781"/>
            <a:ext cx="4040188" cy="460869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9781"/>
            <a:ext cx="4041775" cy="460869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72954"/>
            <a:ext cx="4041648" cy="29587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72954"/>
            <a:ext cx="4041648" cy="2958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1630"/>
            <a:ext cx="3008313" cy="1584237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6431"/>
            <a:ext cx="4995863" cy="4425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43476"/>
            <a:ext cx="3008313" cy="2788017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2826"/>
            <a:ext cx="5711824" cy="676901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64129"/>
            <a:ext cx="6054724" cy="343311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92657"/>
            <a:ext cx="5711824" cy="40326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97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9781"/>
            <a:ext cx="8229600" cy="342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805519"/>
            <a:ext cx="2085975" cy="27604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805519"/>
            <a:ext cx="2847975" cy="276041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805519"/>
            <a:ext cx="561975" cy="276041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4913655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913655"/>
            <a:ext cx="84772" cy="640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535782"/>
            <a:ext cx="7404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egoe Print" panose="02000600000000000000" pitchFamily="2" charset="0"/>
              </a:rPr>
              <a:t>PRESENT PERFECT CONTINUOUS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21279" y="2431062"/>
            <a:ext cx="45432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Segoe Print" panose="02000600000000000000" pitchFamily="2" charset="0"/>
              </a:rPr>
              <a:t>I HAVE BEEN + </a:t>
            </a:r>
            <a:r>
              <a:rPr lang="en-US" sz="3200" dirty="0" err="1">
                <a:solidFill>
                  <a:srgbClr val="FF0000"/>
                </a:solidFill>
                <a:latin typeface="Segoe Print" panose="02000600000000000000" pitchFamily="2" charset="0"/>
              </a:rPr>
              <a:t>Ving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3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2" y="153987"/>
            <a:ext cx="28568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  <a:latin typeface="Segoe Print" panose="02000600000000000000" pitchFamily="2" charset="0"/>
              </a:rPr>
              <a:t>STATIVE VERBS</a:t>
            </a:r>
            <a:r>
              <a:rPr lang="tr-TR" sz="2400" dirty="0">
                <a:latin typeface="Segoe Print" panose="02000600000000000000" pitchFamily="2" charset="0"/>
              </a:rPr>
              <a:t>:</a:t>
            </a:r>
            <a:endParaRPr lang="en-US" sz="24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1771" y="671982"/>
            <a:ext cx="89787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>
                <a:latin typeface="Segoe Print" panose="02000600000000000000" pitchFamily="2" charset="0"/>
              </a:rPr>
              <a:t>Stative verbs are NOT normally used in continuous tenses because they do </a:t>
            </a:r>
            <a:br>
              <a:rPr lang="tr-TR" dirty="0">
                <a:latin typeface="Segoe Print" panose="02000600000000000000" pitchFamily="2" charset="0"/>
              </a:rPr>
            </a:br>
            <a:r>
              <a:rPr lang="tr-TR" dirty="0">
                <a:latin typeface="Segoe Print" panose="02000600000000000000" pitchFamily="2" charset="0"/>
              </a:rPr>
              <a:t>not describe actions!</a:t>
            </a:r>
            <a:endParaRPr lang="en-US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70" y="1449387"/>
            <a:ext cx="7136469" cy="1752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429" y="3272294"/>
            <a:ext cx="8754320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1700" dirty="0">
                <a:latin typeface="Segoe Print" panose="02000600000000000000" pitchFamily="2" charset="0"/>
              </a:rPr>
              <a:t>Some verbs (such as </a:t>
            </a:r>
            <a:r>
              <a:rPr lang="tr-TR" sz="1700" dirty="0">
                <a:solidFill>
                  <a:srgbClr val="FF0000"/>
                </a:solidFill>
                <a:latin typeface="Segoe Print" panose="02000600000000000000" pitchFamily="2" charset="0"/>
              </a:rPr>
              <a:t>be, have, imagine, look, see, smell, taste, think</a:t>
            </a:r>
            <a:r>
              <a:rPr lang="tr-TR" sz="1700" dirty="0">
                <a:latin typeface="Segoe Print" panose="02000600000000000000" pitchFamily="2" charset="0"/>
              </a:rPr>
              <a:t>) are </a:t>
            </a:r>
            <a:br>
              <a:rPr lang="tr-TR" sz="1700" dirty="0">
                <a:latin typeface="Segoe Print" panose="02000600000000000000" pitchFamily="2" charset="0"/>
              </a:rPr>
            </a:br>
            <a:r>
              <a:rPr lang="tr-TR" sz="1700" dirty="0">
                <a:latin typeface="Segoe Print" panose="02000600000000000000" pitchFamily="2" charset="0"/>
              </a:rPr>
              <a:t>stative verbs with one meaning and non-stative verbs with another meaning.</a:t>
            </a:r>
            <a:endParaRPr lang="en-US" sz="17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5142" y="3964995"/>
            <a:ext cx="6965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Segoe Print" panose="02000600000000000000" pitchFamily="2" charset="0"/>
              </a:rPr>
              <a:t>Do you have you plane ticket with you? (state: possession)</a:t>
            </a:r>
            <a:endParaRPr lang="en-US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5142" y="4457912"/>
            <a:ext cx="6530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Segoe Print" panose="02000600000000000000" pitchFamily="2" charset="0"/>
              </a:rPr>
              <a:t>Are you having lunch at the moment? (action: eating)</a:t>
            </a:r>
            <a:endParaRPr lang="en-US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35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399" y="179946"/>
            <a:ext cx="4386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egoe Print" panose="02000600000000000000" pitchFamily="2" charset="0"/>
              </a:rPr>
              <a:t>Study this situation</a:t>
            </a:r>
            <a:r>
              <a:rPr lang="tr-TR" sz="3200" dirty="0">
                <a:latin typeface="Segoe Print" panose="02000600000000000000" pitchFamily="2" charset="0"/>
              </a:rPr>
              <a:t>:</a:t>
            </a:r>
            <a:endParaRPr lang="en-US" sz="3200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596198"/>
            <a:ext cx="50032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Segoe Print" panose="02000600000000000000" pitchFamily="2" charset="0"/>
              </a:rPr>
              <a:t>Is it raining?</a:t>
            </a:r>
          </a:p>
          <a:p>
            <a:r>
              <a:rPr lang="tr-TR" sz="2800" dirty="0">
                <a:latin typeface="Segoe Print" panose="02000600000000000000" pitchFamily="2" charset="0"/>
              </a:rPr>
              <a:t>No, but the ground is wet.</a:t>
            </a:r>
          </a:p>
          <a:p>
            <a:r>
              <a:rPr lang="tr-TR" sz="2800" dirty="0">
                <a:solidFill>
                  <a:srgbClr val="FF0000"/>
                </a:solidFill>
                <a:latin typeface="Segoe Print" panose="02000600000000000000" pitchFamily="2" charset="0"/>
              </a:rPr>
              <a:t>It has been raining.</a:t>
            </a:r>
            <a:endParaRPr lang="en-US" sz="28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pic>
        <p:nvPicPr>
          <p:cNvPr id="1026" name="Picture 2" descr="https://lh5.googleusercontent.com/-sdU4lekEwK4/Tlvk2OWlOfI/AAAAAAAAMAw/_kD0m2_ILtg/s640/IMG_53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89" y="1220787"/>
            <a:ext cx="2847757" cy="21358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0732" y="3941570"/>
            <a:ext cx="775885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400" dirty="0">
                <a:latin typeface="Segoe Print" panose="02000600000000000000" pitchFamily="2" charset="0"/>
              </a:rPr>
              <a:t>Have / has </a:t>
            </a:r>
            <a:r>
              <a:rPr lang="tr-TR" sz="2400">
                <a:latin typeface="Segoe Print" panose="02000600000000000000" pitchFamily="2" charset="0"/>
              </a:rPr>
              <a:t>been </a:t>
            </a:r>
            <a:r>
              <a:rPr lang="el-GR" sz="2400">
                <a:latin typeface="Segoe Print" panose="02000600000000000000" pitchFamily="2" charset="0"/>
              </a:rPr>
              <a:t>+</a:t>
            </a:r>
            <a:r>
              <a:rPr lang="tr-TR" sz="2400">
                <a:latin typeface="Segoe Print" panose="02000600000000000000" pitchFamily="2" charset="0"/>
              </a:rPr>
              <a:t>ing </a:t>
            </a:r>
            <a:r>
              <a:rPr lang="tr-TR" sz="2400" dirty="0">
                <a:latin typeface="Segoe Print" panose="02000600000000000000" pitchFamily="2" charset="0"/>
              </a:rPr>
              <a:t>is the present perfect continuous.</a:t>
            </a:r>
            <a:endParaRPr lang="en-US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50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87972" y="1373187"/>
            <a:ext cx="5963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latin typeface="Segoe Print" panose="02000600000000000000" pitchFamily="2" charset="0"/>
              </a:rPr>
              <a:t>I/you/we/they </a:t>
            </a:r>
            <a:r>
              <a:rPr lang="tr-TR" sz="3200" dirty="0">
                <a:solidFill>
                  <a:srgbClr val="FF0000"/>
                </a:solidFill>
                <a:latin typeface="Segoe Print" panose="02000600000000000000" pitchFamily="2" charset="0"/>
              </a:rPr>
              <a:t>HAVE </a:t>
            </a:r>
            <a:r>
              <a:rPr lang="tr-TR" sz="3200">
                <a:solidFill>
                  <a:srgbClr val="FF0000"/>
                </a:solidFill>
                <a:latin typeface="Segoe Print" panose="02000600000000000000" pitchFamily="2" charset="0"/>
              </a:rPr>
              <a:t>BEEN </a:t>
            </a:r>
            <a:r>
              <a:rPr lang="el-GR" sz="3200">
                <a:solidFill>
                  <a:srgbClr val="FF0000"/>
                </a:solidFill>
                <a:latin typeface="Segoe Print" panose="02000600000000000000" pitchFamily="2" charset="0"/>
              </a:rPr>
              <a:t>+</a:t>
            </a:r>
            <a:r>
              <a:rPr lang="tr-TR" sz="3200">
                <a:solidFill>
                  <a:srgbClr val="FF0000"/>
                </a:solidFill>
                <a:latin typeface="Segoe Print" panose="02000600000000000000" pitchFamily="2" charset="0"/>
              </a:rPr>
              <a:t>ing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3738" y="2135187"/>
            <a:ext cx="4867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latin typeface="Segoe Print" panose="02000600000000000000" pitchFamily="2" charset="0"/>
              </a:rPr>
              <a:t>He/she/it </a:t>
            </a:r>
            <a:r>
              <a:rPr lang="tr-TR" sz="3200" dirty="0">
                <a:solidFill>
                  <a:srgbClr val="FF0000"/>
                </a:solidFill>
                <a:latin typeface="Segoe Print" panose="02000600000000000000" pitchFamily="2" charset="0"/>
              </a:rPr>
              <a:t>HAS </a:t>
            </a:r>
            <a:r>
              <a:rPr lang="tr-TR" sz="3200">
                <a:solidFill>
                  <a:srgbClr val="FF0000"/>
                </a:solidFill>
                <a:latin typeface="Segoe Print" panose="02000600000000000000" pitchFamily="2" charset="0"/>
              </a:rPr>
              <a:t>BEEN </a:t>
            </a:r>
            <a:r>
              <a:rPr lang="el-GR" sz="3200">
                <a:solidFill>
                  <a:srgbClr val="FF0000"/>
                </a:solidFill>
                <a:latin typeface="Segoe Print" panose="02000600000000000000" pitchFamily="2" charset="0"/>
              </a:rPr>
              <a:t>+</a:t>
            </a:r>
            <a:r>
              <a:rPr lang="tr-TR" sz="3200">
                <a:solidFill>
                  <a:srgbClr val="FF0000"/>
                </a:solidFill>
                <a:latin typeface="Segoe Print" panose="02000600000000000000" pitchFamily="2" charset="0"/>
              </a:rPr>
              <a:t>ing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1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2" y="306387"/>
            <a:ext cx="4235455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3200" dirty="0">
                <a:latin typeface="Segoe Print" panose="02000600000000000000" pitchFamily="2" charset="0"/>
              </a:rPr>
              <a:t>When do we use it?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86" y="1144587"/>
            <a:ext cx="9012147" cy="1154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300" dirty="0">
                <a:latin typeface="Segoe Print" panose="02000600000000000000" pitchFamily="2" charset="0"/>
              </a:rPr>
              <a:t>We use the present perfect continuous for an activity that</a:t>
            </a:r>
            <a:br>
              <a:rPr lang="tr-TR" sz="2300" dirty="0">
                <a:latin typeface="Segoe Print" panose="02000600000000000000" pitchFamily="2" charset="0"/>
              </a:rPr>
            </a:br>
            <a:r>
              <a:rPr lang="tr-TR" sz="2300" dirty="0">
                <a:latin typeface="Segoe Print" panose="02000600000000000000" pitchFamily="2" charset="0"/>
              </a:rPr>
              <a:t>has recently stopped or just stopped. There is a connection</a:t>
            </a:r>
            <a:br>
              <a:rPr lang="tr-TR" sz="2300" dirty="0">
                <a:latin typeface="Segoe Print" panose="02000600000000000000" pitchFamily="2" charset="0"/>
              </a:rPr>
            </a:br>
            <a:r>
              <a:rPr lang="tr-TR" sz="2300" dirty="0">
                <a:latin typeface="Segoe Print" panose="02000600000000000000" pitchFamily="2" charset="0"/>
              </a:rPr>
              <a:t>with </a:t>
            </a:r>
            <a:r>
              <a:rPr lang="tr-TR" sz="2300" dirty="0">
                <a:solidFill>
                  <a:srgbClr val="FF0000"/>
                </a:solidFill>
                <a:latin typeface="Segoe Print" panose="02000600000000000000" pitchFamily="2" charset="0"/>
              </a:rPr>
              <a:t>now</a:t>
            </a:r>
            <a:r>
              <a:rPr lang="tr-TR" sz="2300" dirty="0">
                <a:latin typeface="Segoe Print" panose="02000600000000000000" pitchFamily="2" charset="0"/>
              </a:rPr>
              <a:t>!</a:t>
            </a:r>
            <a:endParaRPr lang="en-US" sz="23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314" y="2592387"/>
            <a:ext cx="85844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You are out of breath.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Have you been running</a:t>
            </a:r>
            <a:r>
              <a:rPr lang="tr-TR" sz="2000" dirty="0">
                <a:latin typeface="Segoe Print" panose="02000600000000000000" pitchFamily="2" charset="0"/>
              </a:rPr>
              <a:t>? (=you are out of </a:t>
            </a:r>
            <a:br>
              <a:rPr lang="tr-TR" sz="2000" dirty="0">
                <a:latin typeface="Segoe Print" panose="02000600000000000000" pitchFamily="2" charset="0"/>
              </a:rPr>
            </a:br>
            <a:r>
              <a:rPr lang="tr-TR" sz="2000" dirty="0">
                <a:latin typeface="Segoe Print" panose="02000600000000000000" pitchFamily="2" charset="0"/>
              </a:rPr>
              <a:t>breath NOW)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14" y="3503372"/>
            <a:ext cx="9126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Paul is very tired.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He has been working </a:t>
            </a:r>
            <a:r>
              <a:rPr lang="tr-TR" sz="2000" dirty="0">
                <a:latin typeface="Segoe Print" panose="02000600000000000000" pitchFamily="2" charset="0"/>
              </a:rPr>
              <a:t>very hard. (=he is tired now)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79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399" y="179946"/>
            <a:ext cx="4386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egoe Print" panose="02000600000000000000" pitchFamily="2" charset="0"/>
              </a:rPr>
              <a:t>Study this situation</a:t>
            </a:r>
            <a:r>
              <a:rPr lang="tr-TR" sz="3200" dirty="0">
                <a:latin typeface="Segoe Print" panose="02000600000000000000" pitchFamily="2" charset="0"/>
              </a:rPr>
              <a:t>:</a:t>
            </a:r>
            <a:endParaRPr lang="en-US" sz="3200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7820" y="2153183"/>
            <a:ext cx="5431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Segoe Print" panose="02000600000000000000" pitchFamily="2" charset="0"/>
              </a:rPr>
              <a:t>How long </a:t>
            </a:r>
            <a:r>
              <a:rPr lang="tr-TR" sz="2400" dirty="0">
                <a:solidFill>
                  <a:srgbClr val="FF0000"/>
                </a:solidFill>
                <a:latin typeface="Segoe Print" panose="02000600000000000000" pitchFamily="2" charset="0"/>
              </a:rPr>
              <a:t>has it been raining</a:t>
            </a:r>
            <a:r>
              <a:rPr lang="tr-TR" sz="2400" dirty="0">
                <a:latin typeface="Segoe Print" panose="02000600000000000000" pitchFamily="2" charset="0"/>
              </a:rPr>
              <a:t>?</a:t>
            </a:r>
            <a:br>
              <a:rPr lang="tr-TR" sz="2400" dirty="0">
                <a:latin typeface="Segoe Print" panose="02000600000000000000" pitchFamily="2" charset="0"/>
              </a:rPr>
            </a:br>
            <a:r>
              <a:rPr lang="tr-TR" sz="2400" dirty="0">
                <a:solidFill>
                  <a:srgbClr val="FF0000"/>
                </a:solidFill>
                <a:latin typeface="Segoe Print" panose="02000600000000000000" pitchFamily="2" charset="0"/>
              </a:rPr>
              <a:t>It has been raining </a:t>
            </a:r>
            <a:r>
              <a:rPr lang="tr-TR" sz="2400" dirty="0">
                <a:latin typeface="Segoe Print" panose="02000600000000000000" pitchFamily="2" charset="0"/>
              </a:rPr>
              <a:t>for two hours.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0732" y="3941570"/>
            <a:ext cx="8759129" cy="9694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1900" dirty="0">
                <a:latin typeface="Segoe Print" panose="02000600000000000000" pitchFamily="2" charset="0"/>
              </a:rPr>
              <a:t>We use the present perfect continuous in this way with </a:t>
            </a:r>
            <a:r>
              <a:rPr lang="tr-TR" sz="1900" dirty="0">
                <a:solidFill>
                  <a:srgbClr val="FF0000"/>
                </a:solidFill>
                <a:latin typeface="Segoe Print" panose="02000600000000000000" pitchFamily="2" charset="0"/>
              </a:rPr>
              <a:t>how long</a:t>
            </a:r>
            <a:r>
              <a:rPr lang="tr-TR" sz="1900" dirty="0">
                <a:latin typeface="Segoe Print" panose="02000600000000000000" pitchFamily="2" charset="0"/>
              </a:rPr>
              <a:t>, </a:t>
            </a:r>
            <a:r>
              <a:rPr lang="tr-TR" sz="1900" dirty="0">
                <a:solidFill>
                  <a:srgbClr val="FF0000"/>
                </a:solidFill>
                <a:latin typeface="Segoe Print" panose="02000600000000000000" pitchFamily="2" charset="0"/>
              </a:rPr>
              <a:t>for</a:t>
            </a:r>
            <a:br>
              <a:rPr lang="tr-TR" sz="1900" dirty="0">
                <a:latin typeface="Segoe Print" panose="02000600000000000000" pitchFamily="2" charset="0"/>
              </a:rPr>
            </a:br>
            <a:r>
              <a:rPr lang="tr-TR" sz="1900" dirty="0">
                <a:latin typeface="Segoe Print" panose="02000600000000000000" pitchFamily="2" charset="0"/>
              </a:rPr>
              <a:t>..... and </a:t>
            </a:r>
            <a:r>
              <a:rPr lang="tr-TR" sz="1900" dirty="0">
                <a:solidFill>
                  <a:srgbClr val="FF0000"/>
                </a:solidFill>
                <a:latin typeface="Segoe Print" panose="02000600000000000000" pitchFamily="2" charset="0"/>
              </a:rPr>
              <a:t>since</a:t>
            </a:r>
            <a:r>
              <a:rPr lang="tr-TR" sz="1900" dirty="0">
                <a:latin typeface="Segoe Print" panose="02000600000000000000" pitchFamily="2" charset="0"/>
              </a:rPr>
              <a:t>.... The activity is still happening (as in the example) or</a:t>
            </a:r>
            <a:br>
              <a:rPr lang="tr-TR" sz="1900" dirty="0">
                <a:latin typeface="Segoe Print" panose="02000600000000000000" pitchFamily="2" charset="0"/>
              </a:rPr>
            </a:br>
            <a:r>
              <a:rPr lang="tr-TR" sz="1900" dirty="0">
                <a:latin typeface="Segoe Print" panose="02000600000000000000" pitchFamily="2" charset="0"/>
              </a:rPr>
              <a:t>has just stopped. </a:t>
            </a:r>
            <a:endParaRPr lang="en-US" sz="1900" dirty="0">
              <a:latin typeface="Segoe Print" panose="02000600000000000000" pitchFamily="2" charset="0"/>
            </a:endParaRPr>
          </a:p>
        </p:txBody>
      </p:sp>
      <p:pic>
        <p:nvPicPr>
          <p:cNvPr id="2050" name="Picture 2" descr="http://www.funnydam.com/uploads/rainy_day_free_wallpapers_9442466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55241"/>
            <a:ext cx="2654220" cy="25852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547820" y="955241"/>
            <a:ext cx="5476179" cy="70788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It began raining two hours ago and it is </a:t>
            </a:r>
            <a:br>
              <a:rPr lang="tr-TR" sz="2000" dirty="0">
                <a:latin typeface="Segoe Print" panose="02000600000000000000" pitchFamily="2" charset="0"/>
              </a:rPr>
            </a:br>
            <a:r>
              <a:rPr lang="tr-TR" sz="2000" dirty="0">
                <a:latin typeface="Segoe Print" panose="02000600000000000000" pitchFamily="2" charset="0"/>
              </a:rPr>
              <a:t>still raining.</a:t>
            </a:r>
            <a:endParaRPr lang="en-US" sz="20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33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426" y="1586936"/>
            <a:ext cx="9155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How long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have you been learning </a:t>
            </a:r>
            <a:r>
              <a:rPr lang="tr-TR" sz="2000" dirty="0">
                <a:latin typeface="Segoe Print" panose="02000600000000000000" pitchFamily="2" charset="0"/>
              </a:rPr>
              <a:t>English? (=you are still learning it)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26" y="2132732"/>
            <a:ext cx="7425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Tom is still watching TV.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He’s been watching </a:t>
            </a:r>
            <a:r>
              <a:rPr lang="tr-TR" sz="2000" dirty="0">
                <a:latin typeface="Segoe Print" panose="02000600000000000000" pitchFamily="2" charset="0"/>
              </a:rPr>
              <a:t>TV all day.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26" y="2668134"/>
            <a:ext cx="9007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Where have you been?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I have been looking </a:t>
            </a:r>
            <a:r>
              <a:rPr lang="tr-TR" sz="2000" dirty="0">
                <a:latin typeface="Segoe Print" panose="02000600000000000000" pitchFamily="2" charset="0"/>
              </a:rPr>
              <a:t>for you the last half hour!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26" y="153987"/>
            <a:ext cx="8836073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200" dirty="0">
                <a:latin typeface="Segoe Print" panose="02000600000000000000" pitchFamily="2" charset="0"/>
              </a:rPr>
              <a:t>The present perfect continuous is </a:t>
            </a:r>
            <a:r>
              <a:rPr lang="tr-TR" sz="2200">
                <a:latin typeface="Segoe Print" panose="02000600000000000000" pitchFamily="2" charset="0"/>
              </a:rPr>
              <a:t>often use</a:t>
            </a:r>
            <a:r>
              <a:rPr lang="el-GR" sz="2200">
                <a:latin typeface="Segoe Print" panose="02000600000000000000" pitchFamily="2" charset="0"/>
              </a:rPr>
              <a:t>d</a:t>
            </a:r>
            <a:r>
              <a:rPr lang="tr-TR" sz="2200">
                <a:latin typeface="Segoe Print" panose="02000600000000000000" pitchFamily="2" charset="0"/>
              </a:rPr>
              <a:t> </a:t>
            </a:r>
            <a:r>
              <a:rPr lang="tr-TR" sz="2200" dirty="0">
                <a:latin typeface="Segoe Print" panose="02000600000000000000" pitchFamily="2" charset="0"/>
              </a:rPr>
              <a:t>with words</a:t>
            </a:r>
            <a:br>
              <a:rPr lang="tr-TR" sz="2200" dirty="0">
                <a:latin typeface="Segoe Print" panose="02000600000000000000" pitchFamily="2" charset="0"/>
              </a:rPr>
            </a:br>
            <a:r>
              <a:rPr lang="tr-TR" sz="2200" dirty="0">
                <a:latin typeface="Segoe Print" panose="02000600000000000000" pitchFamily="2" charset="0"/>
              </a:rPr>
              <a:t>and phrases like </a:t>
            </a:r>
            <a:r>
              <a:rPr lang="tr-TR" sz="2200" dirty="0">
                <a:solidFill>
                  <a:srgbClr val="FF0000"/>
                </a:solidFill>
                <a:latin typeface="Segoe Print" panose="02000600000000000000" pitchFamily="2" charset="0"/>
              </a:rPr>
              <a:t>all day/week/year</a:t>
            </a:r>
            <a:r>
              <a:rPr lang="tr-TR" sz="2200" dirty="0">
                <a:latin typeface="Segoe Print" panose="02000600000000000000" pitchFamily="2" charset="0"/>
              </a:rPr>
              <a:t>/etc, </a:t>
            </a:r>
            <a:r>
              <a:rPr lang="tr-TR" sz="2200" dirty="0">
                <a:solidFill>
                  <a:srgbClr val="FF0000"/>
                </a:solidFill>
                <a:latin typeface="Segoe Print" panose="02000600000000000000" pitchFamily="2" charset="0"/>
              </a:rPr>
              <a:t>for, since, just</a:t>
            </a:r>
            <a:r>
              <a:rPr lang="tr-TR" sz="2200" dirty="0">
                <a:latin typeface="Segoe Print" panose="02000600000000000000" pitchFamily="2" charset="0"/>
              </a:rPr>
              <a:t>, etc. </a:t>
            </a:r>
          </a:p>
          <a:p>
            <a:r>
              <a:rPr lang="tr-TR" sz="2200" dirty="0">
                <a:latin typeface="Segoe Print" panose="02000600000000000000" pitchFamily="2" charset="0"/>
              </a:rPr>
              <a:t>As well as for actions repeated over a period of time.</a:t>
            </a:r>
            <a:endParaRPr lang="en-US" sz="2200" dirty="0">
              <a:latin typeface="Segoe Print" panose="020006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26" y="3278187"/>
            <a:ext cx="6740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We have been walking </a:t>
            </a:r>
            <a:r>
              <a:rPr lang="tr-TR" sz="2000" dirty="0">
                <a:latin typeface="Segoe Print" panose="02000600000000000000" pitchFamily="2" charset="0"/>
              </a:rPr>
              <a:t>for hours and I need a rest!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26" y="3914436"/>
            <a:ext cx="88152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Every morning they meet in the same cafe.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They have been going </a:t>
            </a:r>
            <a:br>
              <a:rPr lang="tr-TR" sz="2000" dirty="0">
                <a:latin typeface="Segoe Print" panose="02000600000000000000" pitchFamily="2" charset="0"/>
              </a:rPr>
            </a:br>
            <a:r>
              <a:rPr lang="tr-TR" sz="2000" dirty="0">
                <a:latin typeface="Segoe Print" panose="02000600000000000000" pitchFamily="2" charset="0"/>
              </a:rPr>
              <a:t>there for years.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35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7" grpId="0"/>
      <p:bldP spid="8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2" y="306387"/>
            <a:ext cx="1524776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Segoe Print" panose="02000600000000000000" pitchFamily="2" charset="0"/>
              </a:rPr>
              <a:t>NOTE</a:t>
            </a:r>
            <a:r>
              <a:rPr lang="tr-TR" sz="3200" dirty="0">
                <a:latin typeface="Segoe Print" panose="02000600000000000000" pitchFamily="2" charset="0"/>
              </a:rPr>
              <a:t>: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86" y="1144587"/>
            <a:ext cx="8691803" cy="10618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100" dirty="0">
                <a:latin typeface="Segoe Print" panose="02000600000000000000" pitchFamily="2" charset="0"/>
              </a:rPr>
              <a:t>The present perfect continuous is </a:t>
            </a:r>
            <a:r>
              <a:rPr lang="tr-TR" sz="2100" dirty="0">
                <a:solidFill>
                  <a:srgbClr val="FF0000"/>
                </a:solidFill>
                <a:latin typeface="Segoe Print" panose="02000600000000000000" pitchFamily="2" charset="0"/>
              </a:rPr>
              <a:t>NOT</a:t>
            </a:r>
            <a:r>
              <a:rPr lang="tr-TR" sz="2100" dirty="0">
                <a:latin typeface="Segoe Print" panose="02000600000000000000" pitchFamily="2" charset="0"/>
              </a:rPr>
              <a:t> normally used with</a:t>
            </a:r>
            <a:br>
              <a:rPr lang="tr-TR" sz="2100" dirty="0">
                <a:latin typeface="Segoe Print" panose="02000600000000000000" pitchFamily="2" charset="0"/>
              </a:rPr>
            </a:br>
            <a:r>
              <a:rPr lang="tr-TR" sz="2100" dirty="0">
                <a:latin typeface="Segoe Print" panose="02000600000000000000" pitchFamily="2" charset="0"/>
              </a:rPr>
              <a:t>the words </a:t>
            </a:r>
            <a:r>
              <a:rPr lang="tr-TR" sz="2100" dirty="0">
                <a:solidFill>
                  <a:srgbClr val="FF0000"/>
                </a:solidFill>
                <a:latin typeface="Segoe Print" panose="02000600000000000000" pitchFamily="2" charset="0"/>
              </a:rPr>
              <a:t>ever</a:t>
            </a:r>
            <a:r>
              <a:rPr lang="tr-TR" sz="2100" dirty="0">
                <a:latin typeface="Segoe Print" panose="02000600000000000000" pitchFamily="2" charset="0"/>
              </a:rPr>
              <a:t> and </a:t>
            </a:r>
            <a:r>
              <a:rPr lang="tr-TR" sz="2100" dirty="0">
                <a:solidFill>
                  <a:srgbClr val="FF0000"/>
                </a:solidFill>
                <a:latin typeface="Segoe Print" panose="02000600000000000000" pitchFamily="2" charset="0"/>
              </a:rPr>
              <a:t>never</a:t>
            </a:r>
            <a:r>
              <a:rPr lang="tr-TR" sz="2100" dirty="0">
                <a:latin typeface="Segoe Print" panose="02000600000000000000" pitchFamily="2" charset="0"/>
              </a:rPr>
              <a:t>! In this case we use present perfect </a:t>
            </a:r>
            <a:br>
              <a:rPr lang="tr-TR" sz="2100" dirty="0">
                <a:latin typeface="Segoe Print" panose="02000600000000000000" pitchFamily="2" charset="0"/>
              </a:rPr>
            </a:br>
            <a:r>
              <a:rPr lang="tr-TR" sz="2100" dirty="0">
                <a:latin typeface="Segoe Print" panose="02000600000000000000" pitchFamily="2" charset="0"/>
              </a:rPr>
              <a:t>simple!</a:t>
            </a:r>
            <a:endParaRPr lang="en-US" sz="21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314" y="2592387"/>
            <a:ext cx="5908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Have you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ever</a:t>
            </a:r>
            <a:r>
              <a:rPr lang="tr-TR" sz="2000" dirty="0">
                <a:latin typeface="Segoe Print" panose="02000600000000000000" pitchFamily="2" charset="0"/>
              </a:rPr>
              <a:t> flown in a helicopter before? 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14" y="3503372"/>
            <a:ext cx="6497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strike="sngStrike" dirty="0">
                <a:latin typeface="Segoe Print" panose="02000600000000000000" pitchFamily="2" charset="0"/>
              </a:rPr>
              <a:t>Have you ever been flying in a helicopter before?</a:t>
            </a:r>
            <a:endParaRPr lang="en-US" sz="2000" strike="sngStrike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pic>
        <p:nvPicPr>
          <p:cNvPr id="6146" name="Picture 2" descr="http://www.clipartbest.com/cliparts/ace/KyX/aceKyXypi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439987"/>
            <a:ext cx="554107" cy="55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ka7fvv.home.comcast.net/~ka7fvv/Active-Inactive/red-x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288" y="3336231"/>
            <a:ext cx="428530" cy="54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59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2" y="306387"/>
            <a:ext cx="842903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400" dirty="0">
                <a:latin typeface="Segoe Print" panose="02000600000000000000" pitchFamily="2" charset="0"/>
              </a:rPr>
              <a:t>Sometimes there is very little difference in meaning </a:t>
            </a:r>
            <a:br>
              <a:rPr lang="tr-TR" sz="2400" dirty="0">
                <a:latin typeface="Segoe Print" panose="02000600000000000000" pitchFamily="2" charset="0"/>
              </a:rPr>
            </a:br>
            <a:r>
              <a:rPr lang="tr-TR" sz="2400" dirty="0">
                <a:latin typeface="Segoe Print" panose="02000600000000000000" pitchFamily="2" charset="0"/>
              </a:rPr>
              <a:t>between present perfect simple and continuous and </a:t>
            </a:r>
            <a:br>
              <a:rPr lang="tr-TR" sz="2400" dirty="0">
                <a:latin typeface="Segoe Print" panose="02000600000000000000" pitchFamily="2" charset="0"/>
              </a:rPr>
            </a:br>
            <a:r>
              <a:rPr lang="tr-TR" sz="2400" dirty="0">
                <a:latin typeface="Segoe Print" panose="02000600000000000000" pitchFamily="2" charset="0"/>
              </a:rPr>
              <a:t>sometimes there </a:t>
            </a:r>
            <a:r>
              <a:rPr lang="tr-TR" sz="2400" u="sng" dirty="0">
                <a:latin typeface="Segoe Print" panose="02000600000000000000" pitchFamily="2" charset="0"/>
              </a:rPr>
              <a:t>IS</a:t>
            </a:r>
            <a:r>
              <a:rPr lang="tr-TR" sz="2400" dirty="0">
                <a:latin typeface="Segoe Print" panose="02000600000000000000" pitchFamily="2" charset="0"/>
              </a:rPr>
              <a:t> a difference in meaning.</a:t>
            </a:r>
            <a:endParaRPr lang="en-US" sz="24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72" y="1770752"/>
            <a:ext cx="88665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I have worked at the airport for four years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=</a:t>
            </a:r>
            <a:r>
              <a:rPr lang="tr-TR" sz="2000" dirty="0">
                <a:latin typeface="Segoe Print" panose="02000600000000000000" pitchFamily="2" charset="0"/>
              </a:rPr>
              <a:t> I have been working </a:t>
            </a:r>
            <a:br>
              <a:rPr lang="tr-TR" sz="2000" dirty="0">
                <a:latin typeface="Segoe Print" panose="02000600000000000000" pitchFamily="2" charset="0"/>
              </a:rPr>
            </a:br>
            <a:r>
              <a:rPr lang="tr-TR" sz="2000" dirty="0">
                <a:latin typeface="Segoe Print" panose="02000600000000000000" pitchFamily="2" charset="0"/>
              </a:rPr>
              <a:t>at the airport forfour years.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772" y="2742674"/>
            <a:ext cx="855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I have read that book about cruise ships. (and I have finished it!)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10231" y="3354387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Segoe Print" panose="02000600000000000000" pitchFamily="2" charset="0"/>
              </a:rPr>
              <a:t>BUT</a:t>
            </a:r>
            <a:endParaRPr lang="en-US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772" y="4040187"/>
            <a:ext cx="6609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I have been reading that book about cruise ships. </a:t>
            </a:r>
            <a:br>
              <a:rPr lang="tr-TR" sz="2000" dirty="0">
                <a:latin typeface="Segoe Print" panose="02000600000000000000" pitchFamily="2" charset="0"/>
              </a:rPr>
            </a:br>
            <a:r>
              <a:rPr lang="tr-TR" sz="2000" dirty="0">
                <a:latin typeface="Segoe Print" panose="02000600000000000000" pitchFamily="2" charset="0"/>
              </a:rPr>
              <a:t>(I have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NOT</a:t>
            </a:r>
            <a:r>
              <a:rPr lang="tr-TR" sz="2000" dirty="0">
                <a:latin typeface="Segoe Print" panose="02000600000000000000" pitchFamily="2" charset="0"/>
              </a:rPr>
              <a:t> finished it!)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4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7" grpId="0"/>
      <p:bldP spid="2" grpId="0"/>
      <p:bldP spid="2" grpId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2" y="306387"/>
            <a:ext cx="1524776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Segoe Print" panose="02000600000000000000" pitchFamily="2" charset="0"/>
              </a:rPr>
              <a:t>NOTE</a:t>
            </a:r>
            <a:r>
              <a:rPr lang="tr-TR" sz="3200" dirty="0">
                <a:latin typeface="Segoe Print" panose="02000600000000000000" pitchFamily="2" charset="0"/>
              </a:rPr>
              <a:t>:</a:t>
            </a:r>
            <a:endParaRPr lang="en-US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86" y="1144587"/>
            <a:ext cx="878317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The present perfect continuous is 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NOT</a:t>
            </a:r>
            <a:r>
              <a:rPr lang="tr-TR" sz="2000" dirty="0">
                <a:latin typeface="Segoe Print" panose="02000600000000000000" pitchFamily="2" charset="0"/>
              </a:rPr>
              <a:t> used with stative </a:t>
            </a:r>
            <a:r>
              <a:rPr lang="tr-TR" sz="2000">
                <a:latin typeface="Segoe Print" panose="02000600000000000000" pitchFamily="2" charset="0"/>
              </a:rPr>
              <a:t>verbs!</a:t>
            </a:r>
            <a:r>
              <a:rPr lang="el-GR" sz="2000">
                <a:latin typeface="Segoe Print" panose="02000600000000000000" pitchFamily="2" charset="0"/>
              </a:rPr>
              <a:t> In</a:t>
            </a:r>
            <a:br>
              <a:rPr lang="tr-TR" sz="2000" dirty="0">
                <a:latin typeface="Segoe Print" panose="02000600000000000000" pitchFamily="2" charset="0"/>
              </a:rPr>
            </a:br>
            <a:r>
              <a:rPr lang="tr-TR" sz="2000" dirty="0">
                <a:latin typeface="Segoe Print" panose="02000600000000000000" pitchFamily="2" charset="0"/>
              </a:rPr>
              <a:t>this case we use present perfect simple!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314" y="2592387"/>
            <a:ext cx="8550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Have you known each other long? (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not</a:t>
            </a:r>
            <a:r>
              <a:rPr lang="tr-TR" sz="2000" dirty="0">
                <a:latin typeface="Segoe Print" panose="02000600000000000000" pitchFamily="2" charset="0"/>
              </a:rPr>
              <a:t> Have you been knowing!)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14" y="3503372"/>
            <a:ext cx="80057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latin typeface="Segoe Print" panose="02000600000000000000" pitchFamily="2" charset="0"/>
              </a:rPr>
              <a:t>I haven’t liked ice cream since I ate too much and was sick. </a:t>
            </a:r>
            <a:br>
              <a:rPr lang="tr-TR" sz="2000" dirty="0">
                <a:latin typeface="Segoe Print" panose="02000600000000000000" pitchFamily="2" charset="0"/>
              </a:rPr>
            </a:br>
            <a:r>
              <a:rPr lang="tr-TR" sz="2000" dirty="0">
                <a:latin typeface="Segoe Print" panose="02000600000000000000" pitchFamily="2" charset="0"/>
              </a:rPr>
              <a:t>(</a:t>
            </a:r>
            <a:r>
              <a:rPr lang="tr-TR" sz="2000" dirty="0">
                <a:solidFill>
                  <a:srgbClr val="FF0000"/>
                </a:solidFill>
                <a:latin typeface="Segoe Print" panose="02000600000000000000" pitchFamily="2" charset="0"/>
              </a:rPr>
              <a:t>not</a:t>
            </a:r>
            <a:r>
              <a:rPr lang="tr-TR" sz="2000" dirty="0">
                <a:latin typeface="Segoe Print" panose="02000600000000000000" pitchFamily="2" charset="0"/>
              </a:rPr>
              <a:t> I haven’t been liking!)</a:t>
            </a:r>
            <a:endParaRPr lang="en-US" sz="2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7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199</TotalTime>
  <Words>394</Words>
  <Application>Microsoft Office PowerPoint</Application>
  <PresentationFormat>Προσαρμογή</PresentationFormat>
  <Paragraphs>42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Executive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Mirjana Kaynak</dc:creator>
  <cp:lastModifiedBy>Άγνωστος χρήστης</cp:lastModifiedBy>
  <cp:revision>22</cp:revision>
  <dcterms:created xsi:type="dcterms:W3CDTF">2006-08-16T00:00:00Z</dcterms:created>
  <dcterms:modified xsi:type="dcterms:W3CDTF">2020-05-14T21:37:37Z</dcterms:modified>
</cp:coreProperties>
</file>