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5" r:id="rId6"/>
    <p:sldId id="267" r:id="rId7"/>
    <p:sldId id="259" r:id="rId8"/>
    <p:sldId id="261" r:id="rId9"/>
    <p:sldId id="262" r:id="rId10"/>
    <p:sldId id="264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99"/>
    <a:srgbClr val="FF3300"/>
    <a:srgbClr val="99CC00"/>
    <a:srgbClr val="00FF00"/>
    <a:srgbClr val="00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1519517"/>
            <a:ext cx="9448800" cy="2835125"/>
          </a:xfrm>
          <a:ln w="57150">
            <a:prstDash val="sysDash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PE" sz="8800" dirty="0" err="1" smtClean="0">
                <a:latin typeface="Algerian" panose="04020705040A02060702" pitchFamily="82" charset="0"/>
              </a:rPr>
              <a:t>Present</a:t>
            </a:r>
            <a:r>
              <a:rPr lang="es-PE" sz="8800" dirty="0" smtClean="0">
                <a:latin typeface="Algerian" panose="04020705040A02060702" pitchFamily="82" charset="0"/>
              </a:rPr>
              <a:t> CONTINUOUS</a:t>
            </a:r>
            <a:endParaRPr lang="es-PE" sz="8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732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06" y="564776"/>
            <a:ext cx="10959353" cy="5828274"/>
          </a:xfrm>
          <a:ln w="76200">
            <a:solidFill>
              <a:schemeClr val="accent6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="" xmlns:p14="http://schemas.microsoft.com/office/powerpoint/2010/main" val="35194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rcador de conteni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5" y="591671"/>
            <a:ext cx="11036935" cy="5674658"/>
          </a:xfrm>
          <a:ln w="76200">
            <a:solidFill>
              <a:srgbClr val="FFC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="" xmlns:p14="http://schemas.microsoft.com/office/powerpoint/2010/main" val="10864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95228" y="399186"/>
            <a:ext cx="6934200" cy="811049"/>
          </a:xfrm>
          <a:ln w="3810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PE" sz="6000" b="1" u="dbl" cap="none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Algerian" panose="04020705040A02060702" pitchFamily="82" charset="0"/>
                <a:ea typeface="+mn-ea"/>
                <a:cs typeface="+mn-cs"/>
              </a:rPr>
              <a:t>Grammar</a:t>
            </a:r>
            <a:r>
              <a:rPr lang="es-PE" sz="6000" b="1" u="dbl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Algerian" panose="04020705040A02060702" pitchFamily="82" charset="0"/>
                <a:ea typeface="+mn-ea"/>
                <a:cs typeface="+mn-cs"/>
              </a:rPr>
              <a:t> notes</a:t>
            </a:r>
            <a:endParaRPr lang="es-PE" sz="6000" b="1" u="dbl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  <a:uFill>
                <a:solidFill>
                  <a:schemeClr val="accent1">
                    <a:lumMod val="50000"/>
                  </a:schemeClr>
                </a:solidFill>
              </a:uFill>
              <a:latin typeface="Algerian" panose="04020705040A02060702" pitchFamily="82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4094" y="1627094"/>
            <a:ext cx="11245334" cy="4760259"/>
          </a:xfrm>
          <a:ln w="3810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lnSpcReduction="10000"/>
          </a:bodyPr>
          <a:lstStyle/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s-PE" sz="3000" dirty="0" smtClean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Use </a:t>
            </a:r>
            <a:r>
              <a:rPr lang="es-PE" sz="30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PRESENT CONTINUOUS </a:t>
            </a:r>
            <a:r>
              <a:rPr lang="es-PE" sz="3000" dirty="0" err="1" smtClean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to</a:t>
            </a:r>
            <a:r>
              <a:rPr lang="es-PE" sz="3000" dirty="0" smtClean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describe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something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that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is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happening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right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now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(</a:t>
            </a:r>
            <a:r>
              <a:rPr lang="es-PE" sz="3000" dirty="0" err="1" smtClean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for</a:t>
            </a:r>
            <a:r>
              <a:rPr lang="es-PE" sz="3000" dirty="0" smtClean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3000" dirty="0" err="1" smtClean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example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now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at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the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3000" dirty="0" err="1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moment</a:t>
            </a:r>
            <a:r>
              <a:rPr lang="es-PE" sz="3000" dirty="0">
                <a:solidFill>
                  <a:schemeClr val="dk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.)</a:t>
            </a:r>
          </a:p>
          <a:p>
            <a:pPr algn="ctr">
              <a:spcBef>
                <a:spcPct val="0"/>
              </a:spcBef>
              <a:buNone/>
            </a:pPr>
            <a:endParaRPr lang="es-PE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es-PE" b="1" dirty="0">
              <a:solidFill>
                <a:schemeClr val="dk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1613646" y="4491318"/>
            <a:ext cx="4114802" cy="5378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3429001" y="4303058"/>
            <a:ext cx="537881" cy="4303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3600" b="1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endParaRPr lang="es-PE" sz="3600" b="1" dirty="0">
              <a:solidFill>
                <a:srgbClr val="00206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 rot="20399194">
            <a:off x="3654244" y="3528069"/>
            <a:ext cx="3691964" cy="553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4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He´s</a:t>
            </a:r>
            <a:r>
              <a:rPr lang="es-PE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s-PE" sz="24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speaking</a:t>
            </a:r>
            <a:r>
              <a:rPr lang="es-PE" sz="2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English</a:t>
            </a:r>
            <a:endParaRPr lang="es-PE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10685" y="4259356"/>
            <a:ext cx="988558" cy="4370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PAST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5742851" y="4303058"/>
            <a:ext cx="1262180" cy="4303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200" b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FUTURE</a:t>
            </a:r>
            <a:endParaRPr lang="es-PE" sz="2200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164738" y="3389517"/>
            <a:ext cx="1066405" cy="4370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NOW</a:t>
            </a:r>
            <a:endParaRPr lang="es-PE" sz="2400" b="1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3697940" y="3839992"/>
            <a:ext cx="0" cy="432809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ortar rectángulo de esquina sencilla 19"/>
          <p:cNvSpPr/>
          <p:nvPr/>
        </p:nvSpPr>
        <p:spPr>
          <a:xfrm>
            <a:off x="7160033" y="3389517"/>
            <a:ext cx="4417885" cy="2379271"/>
          </a:xfrm>
          <a:prstGeom prst="snip1Rect">
            <a:avLst/>
          </a:prstGeom>
          <a:ln w="38100"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PE" sz="2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EXAMPLES:</a:t>
            </a:r>
            <a:endParaRPr lang="es-PE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Thomas </a:t>
            </a:r>
            <a:r>
              <a:rPr lang="es-PE" sz="2400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is</a:t>
            </a: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visiting</a:t>
            </a: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 Claudia.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PE" sz="2400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He’s</a:t>
            </a: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speaking</a:t>
            </a: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 English </a:t>
            </a:r>
            <a:r>
              <a:rPr lang="es-PE" sz="2400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right</a:t>
            </a: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now</a:t>
            </a: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.</a:t>
            </a:r>
            <a:endParaRPr lang="es-PE" sz="2400" dirty="0">
              <a:solidFill>
                <a:srgbClr val="000099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674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533401" y="407664"/>
            <a:ext cx="11658599" cy="5821427"/>
          </a:xfrm>
          <a:ln w="57150">
            <a:solidFill>
              <a:srgbClr val="99CC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444500" indent="-444500" algn="just">
              <a:lnSpc>
                <a:spcPct val="100000"/>
              </a:lnSpc>
              <a:buNone/>
              <a:tabLst>
                <a:tab pos="901700" algn="l"/>
              </a:tabLst>
            </a:pPr>
            <a:r>
              <a:rPr lang="es-PE" sz="2400" b="1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2.  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Use</a:t>
            </a:r>
            <a:r>
              <a:rPr lang="es-PE" sz="2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the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PRESENT CONTINUOUS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to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describe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something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that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is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happening in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the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u="heavy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Cambria" panose="02040503050406030204" pitchFamily="18" charset="0"/>
                <a:cs typeface="Times New Roman" panose="02020603050405020304" pitchFamily="18" charset="0"/>
              </a:rPr>
              <a:t>extended </a:t>
            </a:r>
            <a:r>
              <a:rPr lang="es-PE" sz="2800" u="heavy" dirty="0" err="1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Cambria" panose="02040503050406030204" pitchFamily="18" charset="0"/>
                <a:cs typeface="Times New Roman" panose="02020603050405020304" pitchFamily="18" charset="0"/>
              </a:rPr>
              <a:t>present</a:t>
            </a:r>
            <a:r>
              <a:rPr lang="es-PE" sz="2800" u="heavy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time (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for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example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nowdays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these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days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this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month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this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year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),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even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it’s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not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happening at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the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moment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of </a:t>
            </a:r>
            <a:r>
              <a:rPr lang="es-PE" sz="2800" dirty="0" err="1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speaking</a:t>
            </a:r>
            <a:r>
              <a:rPr lang="es-PE" sz="2800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s-PE" sz="2800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411942" y="3738286"/>
            <a:ext cx="4114802" cy="5378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3200402" y="3530577"/>
            <a:ext cx="537881" cy="4303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3600" b="1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x</a:t>
            </a:r>
            <a:endParaRPr lang="es-PE" sz="3600" b="1" dirty="0">
              <a:solidFill>
                <a:srgbClr val="00206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963270" y="5177188"/>
            <a:ext cx="3143620" cy="553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32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She’s</a:t>
            </a:r>
            <a:r>
              <a:rPr lang="es-PE" sz="3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s-PE" sz="32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studying</a:t>
            </a:r>
            <a:endParaRPr lang="es-PE" sz="32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50279" y="3506324"/>
            <a:ext cx="988558" cy="4370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200" b="1" dirty="0">
                <a:latin typeface="Cambria" panose="02040503050406030204" pitchFamily="18" charset="0"/>
                <a:cs typeface="Times New Roman" panose="02020603050405020304" pitchFamily="18" charset="0"/>
              </a:rPr>
              <a:t>PAST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541147" y="3550026"/>
            <a:ext cx="1262180" cy="4303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200" b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FUTURE</a:t>
            </a:r>
            <a:endParaRPr lang="es-PE" sz="2200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963034" y="2636485"/>
            <a:ext cx="1066405" cy="4370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NOW</a:t>
            </a:r>
            <a:endParaRPr lang="es-PE" sz="2400" b="1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3508205" y="3073515"/>
            <a:ext cx="0" cy="43280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3482788" y="3980331"/>
            <a:ext cx="0" cy="43280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Cerrar llave 25"/>
          <p:cNvSpPr/>
          <p:nvPr/>
        </p:nvSpPr>
        <p:spPr>
          <a:xfrm rot="5400000">
            <a:off x="3047565" y="3045397"/>
            <a:ext cx="870445" cy="3039035"/>
          </a:xfrm>
          <a:prstGeom prst="rightBrace">
            <a:avLst>
              <a:gd name="adj1" fmla="val 8333"/>
              <a:gd name="adj2" fmla="val 48672"/>
            </a:avLst>
          </a:prstGeom>
          <a:ln w="5715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8" name="Redondear rectángulo de esquina diagonal 27"/>
          <p:cNvSpPr/>
          <p:nvPr/>
        </p:nvSpPr>
        <p:spPr>
          <a:xfrm>
            <a:off x="6909754" y="3014450"/>
            <a:ext cx="4789187" cy="2715987"/>
          </a:xfrm>
          <a:prstGeom prst="round2DiagRect">
            <a:avLst/>
          </a:prstGeom>
          <a:ln w="57150">
            <a:solidFill>
              <a:srgbClr val="99CC00"/>
            </a:solidFill>
            <a:prstDash val="sysDot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PE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EXAMPLES: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PE" sz="2400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We’re</a:t>
            </a:r>
            <a:r>
              <a:rPr lang="es-PE" sz="2400" dirty="0" smtClean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studying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 U.S.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customs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this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month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Laura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is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teaching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 in France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this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2400" dirty="0" err="1">
                <a:solidFill>
                  <a:srgbClr val="000099"/>
                </a:solidFill>
                <a:latin typeface="Cambria" panose="02040503050406030204" pitchFamily="18" charset="0"/>
              </a:rPr>
              <a:t>year</a:t>
            </a:r>
            <a:r>
              <a:rPr lang="es-PE" sz="2400" dirty="0">
                <a:solidFill>
                  <a:srgbClr val="000099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2558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528" y="-1293028"/>
            <a:ext cx="8610600" cy="1293028"/>
          </a:xfrm>
        </p:spPr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952" y="1292352"/>
            <a:ext cx="10820400" cy="4024125"/>
          </a:xfrm>
        </p:spPr>
        <p:txBody>
          <a:bodyPr/>
          <a:lstStyle/>
          <a:p>
            <a:endParaRPr lang="en-US" b="1" dirty="0" smtClean="0"/>
          </a:p>
          <a:p>
            <a:r>
              <a:rPr lang="en-US" sz="3200" b="1" dirty="0" smtClean="0">
                <a:latin typeface="Cambria" pitchFamily="18" charset="0"/>
              </a:rPr>
              <a:t>We use the </a:t>
            </a:r>
            <a:r>
              <a:rPr lang="en-US" sz="3200" b="1" dirty="0" smtClean="0">
                <a:solidFill>
                  <a:srgbClr val="FF0000"/>
                </a:solidFill>
                <a:latin typeface="Cambria" pitchFamily="18" charset="0"/>
              </a:rPr>
              <a:t>PRESENT CONTINUOUS  </a:t>
            </a:r>
            <a:r>
              <a:rPr lang="en-US" sz="3200" b="1" dirty="0" smtClean="0">
                <a:latin typeface="Cambria" pitchFamily="18" charset="0"/>
              </a:rPr>
              <a:t>to talk about an action which is scheduled in the near future.</a:t>
            </a:r>
          </a:p>
          <a:p>
            <a:endParaRPr lang="en-US" sz="3200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EXAMPLES: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I am getting married next month.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My brother is flying to Rome tonight.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1764" y="349623"/>
            <a:ext cx="5293659" cy="712695"/>
          </a:xfrm>
          <a:ln w="3810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PE" sz="4400" b="1" u="dbl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Algerian" panose="04020705040A02060702" pitchFamily="82" charset="0"/>
                <a:ea typeface="+mn-ea"/>
                <a:cs typeface="+mn-cs"/>
              </a:rPr>
              <a:t>SPELLING RULES</a:t>
            </a:r>
            <a:endParaRPr lang="es-PE" sz="4400" b="1" u="dbl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  <a:uFill>
                <a:solidFill>
                  <a:schemeClr val="accent1">
                    <a:lumMod val="50000"/>
                  </a:schemeClr>
                </a:solidFill>
              </a:uFill>
              <a:latin typeface="Algerian" panose="04020705040A02060702" pitchFamily="82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6859" y="1290918"/>
            <a:ext cx="11551024" cy="513677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endParaRPr lang="es-PE" sz="36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If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the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verb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ends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in </a:t>
            </a:r>
            <a:r>
              <a:rPr lang="es-PE" sz="5100" b="1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vowel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 </a:t>
            </a:r>
            <a:r>
              <a:rPr lang="es-PE" sz="5100" b="1" dirty="0" smtClean="0">
                <a:solidFill>
                  <a:srgbClr val="FF3300"/>
                </a:solidFill>
                <a:latin typeface="Cambria" panose="02040503050406030204" pitchFamily="18" charset="0"/>
              </a:rPr>
              <a:t>+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 err="1" smtClean="0">
                <a:solidFill>
                  <a:srgbClr val="003300"/>
                </a:solidFill>
                <a:latin typeface="Cambria" panose="02040503050406030204" pitchFamily="18" charset="0"/>
              </a:rPr>
              <a:t>consonant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 </a:t>
            </a:r>
            <a:r>
              <a:rPr lang="es-PE" sz="5100" b="1" dirty="0">
                <a:solidFill>
                  <a:srgbClr val="FF3300"/>
                </a:solidFill>
                <a:latin typeface="Cambria" panose="02040503050406030204" pitchFamily="18" charset="0"/>
              </a:rPr>
              <a:t>+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 smtClean="0">
                <a:solidFill>
                  <a:srgbClr val="000099"/>
                </a:solidFill>
                <a:latin typeface="Cambria" panose="02040503050406030204" pitchFamily="18" charset="0"/>
              </a:rPr>
              <a:t>“e”,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remove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>
                <a:solidFill>
                  <a:srgbClr val="000099"/>
                </a:solidFill>
                <a:latin typeface="Cambria" panose="02040503050406030204" pitchFamily="18" charset="0"/>
              </a:rPr>
              <a:t>“</a:t>
            </a:r>
            <a:r>
              <a:rPr lang="es-PE" sz="5100" b="1" dirty="0" smtClean="0">
                <a:solidFill>
                  <a:srgbClr val="000099"/>
                </a:solidFill>
                <a:latin typeface="Cambria" panose="02040503050406030204" pitchFamily="18" charset="0"/>
              </a:rPr>
              <a:t>e”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first</a:t>
            </a:r>
            <a:r>
              <a:rPr lang="es-PE" sz="4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marL="268288" indent="176213" defTabSz="941388">
              <a:buNone/>
              <a:tabLst>
                <a:tab pos="2325688" algn="l"/>
              </a:tabLst>
            </a:pP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Writ</a:t>
            </a:r>
            <a:r>
              <a:rPr lang="es-PE" sz="58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r>
              <a:rPr lang="es-PE" sz="5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 </a:t>
            </a:r>
            <a:r>
              <a:rPr lang="es-PE" sz="5100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writ</a:t>
            </a:r>
            <a:r>
              <a:rPr lang="es-PE" sz="58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ing</a:t>
            </a:r>
            <a:r>
              <a:rPr lang="es-PE" sz="5100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</a:p>
          <a:p>
            <a:pPr marL="0" indent="444500" defTabSz="927100">
              <a:buNone/>
              <a:tabLst>
                <a:tab pos="2325688" algn="l"/>
              </a:tabLst>
            </a:pPr>
            <a:r>
              <a:rPr lang="es-PE" sz="5100" dirty="0" err="1">
                <a:solidFill>
                  <a:schemeClr val="bg1"/>
                </a:solidFill>
                <a:latin typeface="Cambria" panose="02040503050406030204" pitchFamily="18" charset="0"/>
              </a:rPr>
              <a:t>Tak</a:t>
            </a:r>
            <a:r>
              <a:rPr lang="es-PE" sz="5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r>
              <a:rPr lang="es-PE" sz="51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es-PE" sz="5100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tak</a:t>
            </a:r>
            <a:r>
              <a:rPr lang="es-PE" sz="58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ing</a:t>
            </a:r>
            <a:endParaRPr lang="es-PE" sz="58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defTabSz="927100">
              <a:lnSpc>
                <a:spcPct val="120000"/>
              </a:lnSpc>
              <a:buNone/>
              <a:tabLst>
                <a:tab pos="2325688" algn="l"/>
              </a:tabLst>
            </a:pP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2.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If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the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verb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ends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in </a:t>
            </a:r>
            <a:r>
              <a:rPr lang="es-PE" sz="5100" b="1" dirty="0" err="1">
                <a:solidFill>
                  <a:srgbClr val="000099"/>
                </a:solidFill>
                <a:latin typeface="Cambria" panose="02040503050406030204" pitchFamily="18" charset="0"/>
              </a:rPr>
              <a:t>consonant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>
                <a:solidFill>
                  <a:srgbClr val="C00000"/>
                </a:solidFill>
                <a:latin typeface="Cambria" panose="02040503050406030204" pitchFamily="18" charset="0"/>
              </a:rPr>
              <a:t>+</a:t>
            </a:r>
            <a:r>
              <a:rPr lang="es-PE" sz="5100" b="1" dirty="0">
                <a:solidFill>
                  <a:srgbClr val="FF3300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 err="1">
                <a:solidFill>
                  <a:srgbClr val="003300"/>
                </a:solidFill>
                <a:latin typeface="Cambria" panose="02040503050406030204" pitchFamily="18" charset="0"/>
              </a:rPr>
              <a:t>stressed</a:t>
            </a:r>
            <a:r>
              <a:rPr lang="es-PE" sz="5100" b="1" dirty="0">
                <a:solidFill>
                  <a:srgbClr val="003300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 err="1">
                <a:solidFill>
                  <a:srgbClr val="003300"/>
                </a:solidFill>
                <a:latin typeface="Cambria" panose="02040503050406030204" pitchFamily="18" charset="0"/>
              </a:rPr>
              <a:t>vowel</a:t>
            </a:r>
            <a:r>
              <a:rPr lang="es-PE" sz="5100" b="1" dirty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>
                <a:solidFill>
                  <a:srgbClr val="C00000"/>
                </a:solidFill>
                <a:latin typeface="Cambria" panose="02040503050406030204" pitchFamily="18" charset="0"/>
              </a:rPr>
              <a:t>+</a:t>
            </a:r>
            <a:r>
              <a:rPr lang="es-PE" sz="5100" b="1" dirty="0" smtClean="0">
                <a:solidFill>
                  <a:srgbClr val="FF3300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 err="1">
                <a:solidFill>
                  <a:srgbClr val="000099"/>
                </a:solidFill>
                <a:latin typeface="Cambria" panose="02040503050406030204" pitchFamily="18" charset="0"/>
              </a:rPr>
              <a:t>consonant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double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the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last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letter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8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first</a:t>
            </a:r>
            <a:r>
              <a:rPr lang="es-PE" sz="5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endParaRPr lang="es-PE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s-PE" sz="4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STOP 	 STO</a:t>
            </a:r>
            <a:r>
              <a:rPr lang="es-PE" sz="4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PP</a:t>
            </a:r>
            <a:r>
              <a:rPr lang="es-PE" sz="4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ING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s-PE" sz="4400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4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RUN	 RU</a:t>
            </a:r>
            <a:r>
              <a:rPr lang="es-PE" sz="4500" b="1" dirty="0">
                <a:solidFill>
                  <a:srgbClr val="C00000"/>
                </a:solidFill>
                <a:latin typeface="Cambria" panose="02040503050406030204" pitchFamily="18" charset="0"/>
              </a:rPr>
              <a:t>NN</a:t>
            </a:r>
            <a:r>
              <a:rPr lang="es-PE" sz="4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ING</a:t>
            </a:r>
            <a:endParaRPr lang="es-PE" sz="44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PE" dirty="0" smtClean="0"/>
              <a:t> </a:t>
            </a:r>
            <a:endParaRPr lang="es-PE" sz="2800" b="1" dirty="0" smtClean="0"/>
          </a:p>
          <a:p>
            <a:pPr marL="514350" indent="-514350">
              <a:buFont typeface="+mj-lt"/>
              <a:buAutoNum type="arabicPeriod"/>
            </a:pPr>
            <a:endParaRPr lang="es-PE" sz="2800" b="1" dirty="0"/>
          </a:p>
          <a:p>
            <a:pPr marL="457200" indent="-457200">
              <a:buFont typeface="+mj-lt"/>
              <a:buAutoNum type="arabicPeriod"/>
            </a:pPr>
            <a:endParaRPr lang="es-PE" dirty="0"/>
          </a:p>
          <a:p>
            <a:pPr marL="457200" indent="-457200">
              <a:buFont typeface="+mj-lt"/>
              <a:buAutoNum type="arabicPeriod"/>
            </a:pPr>
            <a:endParaRPr lang="es-PE" dirty="0" smtClean="0"/>
          </a:p>
          <a:p>
            <a:pPr marL="457200" indent="-457200">
              <a:buFont typeface="+mj-lt"/>
              <a:buAutoNum type="arabicPeriod"/>
            </a:pPr>
            <a:endParaRPr lang="es-PE" dirty="0" smtClean="0"/>
          </a:p>
          <a:p>
            <a:pPr marL="457200" indent="-457200">
              <a:buFont typeface="+mj-lt"/>
              <a:buAutoNum type="arabicPeriod"/>
            </a:pPr>
            <a:endParaRPr lang="es-PE" dirty="0" smtClean="0"/>
          </a:p>
          <a:p>
            <a:pPr marL="457200" indent="-457200">
              <a:buFont typeface="+mj-lt"/>
              <a:buAutoNum type="arabicPeriod"/>
            </a:pPr>
            <a:endParaRPr lang="es-PE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2292717" y="2595281"/>
            <a:ext cx="605117" cy="0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2245642" y="3025587"/>
            <a:ext cx="605117" cy="0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6104234"/>
              </p:ext>
            </p:extLst>
          </p:nvPr>
        </p:nvGraphicFramePr>
        <p:xfrm>
          <a:off x="4693024" y="4664841"/>
          <a:ext cx="6911773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596"/>
                <a:gridCol w="1821224"/>
                <a:gridCol w="2024010"/>
                <a:gridCol w="1727943"/>
              </a:tblGrid>
              <a:tr h="488162">
                <a:tc>
                  <a:txBody>
                    <a:bodyPr/>
                    <a:lstStyle/>
                    <a:p>
                      <a:pPr algn="ctr"/>
                      <a:r>
                        <a:rPr lang="es-PE" sz="28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S</a:t>
                      </a:r>
                      <a:endParaRPr lang="es-PE" sz="28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8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T</a:t>
                      </a:r>
                      <a:endParaRPr lang="es-PE" sz="28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8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O</a:t>
                      </a:r>
                      <a:endParaRPr lang="es-PE" sz="28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8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P</a:t>
                      </a:r>
                      <a:endParaRPr lang="es-PE" sz="28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57540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err="1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</a:rPr>
                        <a:t>consonant</a:t>
                      </a:r>
                      <a:endParaRPr lang="es-P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err="1" smtClean="0">
                          <a:solidFill>
                            <a:srgbClr val="003300"/>
                          </a:solidFill>
                          <a:latin typeface="Cambria" panose="02040503050406030204" pitchFamily="18" charset="0"/>
                        </a:rPr>
                        <a:t>stressed</a:t>
                      </a:r>
                      <a:r>
                        <a:rPr lang="es-PE" sz="2400" b="1" dirty="0" smtClean="0">
                          <a:solidFill>
                            <a:srgbClr val="00330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s-PE" sz="2400" b="1" dirty="0" err="1" smtClean="0">
                          <a:solidFill>
                            <a:srgbClr val="003300"/>
                          </a:solidFill>
                          <a:latin typeface="Cambria" panose="02040503050406030204" pitchFamily="18" charset="0"/>
                        </a:rPr>
                        <a:t>vowel</a:t>
                      </a:r>
                      <a:r>
                        <a:rPr lang="es-PE" sz="2400" b="1" dirty="0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endParaRPr lang="es-P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err="1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</a:rPr>
                        <a:t>consonant</a:t>
                      </a:r>
                      <a:endParaRPr lang="es-P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3" name="Conector recto de flecha 12"/>
          <p:cNvCxnSpPr/>
          <p:nvPr/>
        </p:nvCxnSpPr>
        <p:spPr>
          <a:xfrm>
            <a:off x="1687600" y="4939555"/>
            <a:ext cx="605117" cy="0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640525" y="5683625"/>
            <a:ext cx="605117" cy="0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788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1764" y="349623"/>
            <a:ext cx="5293659" cy="712695"/>
          </a:xfrm>
          <a:ln w="3810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PE" sz="4400" b="1" u="dbl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Algerian" panose="04020705040A02060702" pitchFamily="82" charset="0"/>
                <a:ea typeface="+mn-ea"/>
                <a:cs typeface="+mn-cs"/>
              </a:rPr>
              <a:t>SPELLING RULES</a:t>
            </a:r>
            <a:endParaRPr lang="es-PE" sz="4400" b="1" u="dbl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  <a:uFill>
                <a:solidFill>
                  <a:schemeClr val="accent1">
                    <a:lumMod val="50000"/>
                  </a:schemeClr>
                </a:solidFill>
              </a:uFill>
              <a:latin typeface="Algerian" panose="04020705040A02060702" pitchFamily="82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6859" y="1290918"/>
            <a:ext cx="11551024" cy="513677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s-PE" sz="36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631825" indent="-631825">
              <a:lnSpc>
                <a:spcPct val="120000"/>
              </a:lnSpc>
              <a:buNone/>
            </a:pP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3.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If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the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verb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ends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in </a:t>
            </a:r>
            <a:r>
              <a:rPr lang="es-PE" sz="5100" b="1" dirty="0" smtClean="0">
                <a:solidFill>
                  <a:srgbClr val="000099"/>
                </a:solidFill>
                <a:latin typeface="Cambria" panose="02040503050406030204" pitchFamily="18" charset="0"/>
              </a:rPr>
              <a:t>“</a:t>
            </a:r>
            <a:r>
              <a:rPr lang="es-PE" sz="5100" b="1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ie</a:t>
            </a:r>
            <a:r>
              <a:rPr lang="es-PE" sz="5100" b="1" dirty="0" smtClean="0">
                <a:solidFill>
                  <a:srgbClr val="000099"/>
                </a:solidFill>
                <a:latin typeface="Cambria" panose="02040503050406030204" pitchFamily="18" charset="0"/>
              </a:rPr>
              <a:t>”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 </a:t>
            </a:r>
            <a:r>
              <a:rPr lang="es-PE" sz="5100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change</a:t>
            </a:r>
            <a:r>
              <a:rPr lang="es-PE" sz="5100" b="1" dirty="0" smtClean="0">
                <a:solidFill>
                  <a:srgbClr val="FF3300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>
                <a:solidFill>
                  <a:srgbClr val="000099"/>
                </a:solidFill>
                <a:latin typeface="Cambria" panose="02040503050406030204" pitchFamily="18" charset="0"/>
              </a:rPr>
              <a:t>“</a:t>
            </a:r>
            <a:r>
              <a:rPr lang="es-PE" sz="5100" b="1" dirty="0" err="1">
                <a:solidFill>
                  <a:srgbClr val="000099"/>
                </a:solidFill>
                <a:latin typeface="Cambria" panose="02040503050406030204" pitchFamily="18" charset="0"/>
              </a:rPr>
              <a:t>ie</a:t>
            </a:r>
            <a:r>
              <a:rPr lang="es-PE" sz="5100" b="1" dirty="0" smtClean="0">
                <a:solidFill>
                  <a:srgbClr val="000099"/>
                </a:solidFill>
                <a:latin typeface="Cambria" panose="02040503050406030204" pitchFamily="18" charset="0"/>
              </a:rPr>
              <a:t>” </a:t>
            </a:r>
            <a:r>
              <a:rPr lang="es-PE" sz="5100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to</a:t>
            </a:r>
            <a:r>
              <a:rPr lang="es-PE" sz="5100" b="1" dirty="0" smtClean="0">
                <a:solidFill>
                  <a:srgbClr val="000099"/>
                </a:solidFill>
                <a:latin typeface="Cambria" panose="02040503050406030204" pitchFamily="18" charset="0"/>
              </a:rPr>
              <a:t> </a:t>
            </a:r>
            <a:r>
              <a:rPr lang="es-PE" sz="51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“y”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PE" sz="51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first</a:t>
            </a:r>
            <a:r>
              <a:rPr lang="es-PE" sz="4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s-PE" sz="46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Example</a:t>
            </a:r>
            <a:r>
              <a:rPr lang="es-PE" sz="4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	Li</a:t>
            </a:r>
            <a:r>
              <a:rPr lang="es-PE" sz="5100" b="1" dirty="0" smtClean="0">
                <a:solidFill>
                  <a:srgbClr val="003300"/>
                </a:solidFill>
                <a:latin typeface="Cambria" panose="02040503050406030204" pitchFamily="18" charset="0"/>
              </a:rPr>
              <a:t>e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 	</a:t>
            </a:r>
            <a:r>
              <a:rPr lang="es-PE" sz="5100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L</a:t>
            </a:r>
            <a:r>
              <a:rPr lang="es-PE" sz="51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y</a:t>
            </a:r>
            <a:r>
              <a:rPr lang="es-PE" sz="5100" b="1" dirty="0" err="1" smtClean="0">
                <a:solidFill>
                  <a:srgbClr val="000099"/>
                </a:solidFill>
                <a:latin typeface="Cambria" panose="02040503050406030204" pitchFamily="18" charset="0"/>
              </a:rPr>
              <a:t>ing</a:t>
            </a:r>
            <a:endParaRPr lang="es-PE" sz="5100" b="1" dirty="0" smtClean="0">
              <a:solidFill>
                <a:srgbClr val="000099"/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PE" sz="5100" b="1" dirty="0">
                <a:solidFill>
                  <a:srgbClr val="000099"/>
                </a:solidFill>
                <a:latin typeface="Cambria" panose="02040503050406030204" pitchFamily="18" charset="0"/>
              </a:rPr>
              <a:t>	</a:t>
            </a:r>
            <a:r>
              <a:rPr lang="es-PE" sz="5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Di</a:t>
            </a:r>
            <a:r>
              <a:rPr lang="es-PE" sz="5100" b="1" dirty="0" smtClean="0">
                <a:solidFill>
                  <a:srgbClr val="003300"/>
                </a:solidFill>
                <a:latin typeface="Cambria" panose="02040503050406030204" pitchFamily="18" charset="0"/>
              </a:rPr>
              <a:t>e	</a:t>
            </a:r>
            <a:r>
              <a:rPr lang="es-PE" sz="5100" b="1" dirty="0" err="1">
                <a:solidFill>
                  <a:schemeClr val="bg1"/>
                </a:solidFill>
                <a:latin typeface="Cambria" panose="02040503050406030204" pitchFamily="18" charset="0"/>
              </a:rPr>
              <a:t>D</a:t>
            </a:r>
            <a:r>
              <a:rPr lang="es-PE" sz="51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y</a:t>
            </a:r>
            <a:r>
              <a:rPr lang="es-PE" sz="5100" b="1" dirty="0" err="1">
                <a:solidFill>
                  <a:srgbClr val="000099"/>
                </a:solidFill>
                <a:latin typeface="Cambria" panose="02040503050406030204" pitchFamily="18" charset="0"/>
              </a:rPr>
              <a:t>ing</a:t>
            </a:r>
            <a:endParaRPr lang="es-PE" sz="5100" b="1" dirty="0">
              <a:solidFill>
                <a:srgbClr val="000099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s-PE" dirty="0" smtClean="0"/>
          </a:p>
          <a:p>
            <a:pPr marL="457200" indent="-457200">
              <a:buFont typeface="+mj-lt"/>
              <a:buAutoNum type="arabicPeriod"/>
            </a:pPr>
            <a:endParaRPr lang="es-PE" dirty="0" smtClean="0"/>
          </a:p>
          <a:p>
            <a:pPr marL="457200" indent="-457200">
              <a:buFont typeface="+mj-lt"/>
              <a:buAutoNum type="arabicPeriod"/>
            </a:pPr>
            <a:endParaRPr lang="es-PE" dirty="0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2541479" y="4433048"/>
            <a:ext cx="605117" cy="0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2541478" y="5540189"/>
            <a:ext cx="605117" cy="0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717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3512" y="389965"/>
            <a:ext cx="9784976" cy="954742"/>
          </a:xfr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PE" sz="6000" b="1" u="dbl" cap="none" dirty="0" smtClean="0">
                <a:ln w="1016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Fill>
                  <a:solidFill>
                    <a:srgbClr val="000099"/>
                  </a:solidFill>
                </a:uFill>
                <a:latin typeface="Algerian" panose="04020705040A02060702" pitchFamily="82" charset="0"/>
                <a:ea typeface="+mn-ea"/>
                <a:cs typeface="+mn-cs"/>
              </a:rPr>
              <a:t>GRAMMAR PRESENTATION</a:t>
            </a:r>
            <a:endParaRPr lang="es-PE" sz="6000" b="1" u="dbl" cap="none" dirty="0">
              <a:ln w="1016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Fill>
                <a:solidFill>
                  <a:srgbClr val="000099"/>
                </a:solidFill>
              </a:uFill>
              <a:latin typeface="Algerian" panose="04020705040A02060702" pitchFamily="82" charset="0"/>
              <a:ea typeface="+mn-ea"/>
              <a:cs typeface="+mn-cs"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67135785"/>
              </p:ext>
            </p:extLst>
          </p:nvPr>
        </p:nvGraphicFramePr>
        <p:xfrm>
          <a:off x="363070" y="1519795"/>
          <a:ext cx="11255188" cy="510243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813797"/>
                <a:gridCol w="2813797"/>
                <a:gridCol w="2813797"/>
                <a:gridCol w="2813797"/>
              </a:tblGrid>
              <a:tr h="630976">
                <a:tc gridSpan="4">
                  <a:txBody>
                    <a:bodyPr/>
                    <a:lstStyle/>
                    <a:p>
                      <a:pPr algn="ctr"/>
                      <a:r>
                        <a:rPr lang="es-PE" sz="36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AFFIRMATIVE STATEMENTS</a:t>
                      </a:r>
                      <a:endParaRPr lang="es-PE" sz="3600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14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SUBJECT </a:t>
                      </a:r>
                      <a:endParaRPr lang="es-P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 </a:t>
                      </a:r>
                      <a:endParaRPr lang="es-P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</a:t>
                      </a:r>
                      <a:r>
                        <a:rPr lang="es-PE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FORM</a:t>
                      </a:r>
                    </a:p>
                    <a:p>
                      <a:pPr algn="ctr"/>
                      <a:r>
                        <a:rPr lang="es-PE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VERB + ING</a:t>
                      </a:r>
                      <a:endParaRPr lang="es-P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630976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I</a:t>
                      </a:r>
                      <a:endParaRPr lang="es-PE" sz="24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am</a:t>
                      </a:r>
                      <a:endParaRPr lang="es-PE" sz="3200" b="1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s-PE" sz="3200" b="1" kern="1200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teach</a:t>
                      </a:r>
                      <a:r>
                        <a:rPr lang="es-PE" sz="4000" b="1" kern="1200" dirty="0" err="1" smtClean="0">
                          <a:solidFill>
                            <a:srgbClr val="FF330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ing</a:t>
                      </a:r>
                      <a:endParaRPr lang="es-PE" sz="4000" b="1" kern="1200" dirty="0" smtClean="0">
                        <a:solidFill>
                          <a:srgbClr val="FF33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s-PE" sz="3200" b="1" kern="1200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now</a:t>
                      </a:r>
                      <a:r>
                        <a:rPr lang="es-PE" sz="32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  <a:endParaRPr lang="es-PE" sz="3200" b="1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0976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You</a:t>
                      </a:r>
                      <a:endParaRPr lang="es-PE" sz="24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are</a:t>
                      </a:r>
                      <a:endParaRPr lang="es-PE" sz="3200" b="1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1128308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He</a:t>
                      </a:r>
                    </a:p>
                    <a:p>
                      <a:pPr algn="ctr"/>
                      <a:r>
                        <a:rPr lang="es-PE" sz="2400" b="1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She</a:t>
                      </a:r>
                      <a:endParaRPr lang="es-PE" sz="2400" b="1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s-PE" sz="2400" b="1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It</a:t>
                      </a:r>
                      <a:r>
                        <a:rPr lang="es-PE" sz="24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endParaRPr lang="es-PE" sz="24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s-PE" sz="3200" b="1" kern="1200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is</a:t>
                      </a:r>
                      <a:endParaRPr lang="es-PE" sz="3200" b="1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1128308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We</a:t>
                      </a:r>
                      <a:endParaRPr lang="es-PE" sz="2400" b="1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s-PE" sz="2400" b="1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You</a:t>
                      </a:r>
                      <a:r>
                        <a:rPr lang="es-PE" sz="24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s-PE" sz="2400" b="1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They</a:t>
                      </a:r>
                      <a:endParaRPr lang="es-PE" sz="24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are</a:t>
                      </a:r>
                      <a:endParaRPr lang="es-PE" sz="3200" b="1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3624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5257015"/>
              </p:ext>
            </p:extLst>
          </p:nvPr>
        </p:nvGraphicFramePr>
        <p:xfrm>
          <a:off x="1129551" y="753036"/>
          <a:ext cx="9856695" cy="5567083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971339"/>
                <a:gridCol w="1971339"/>
                <a:gridCol w="1971339"/>
                <a:gridCol w="2250740"/>
                <a:gridCol w="1691938"/>
              </a:tblGrid>
              <a:tr h="1062167">
                <a:tc gridSpan="5">
                  <a:txBody>
                    <a:bodyPr/>
                    <a:lstStyle/>
                    <a:p>
                      <a:pPr algn="ctr"/>
                      <a:r>
                        <a:rPr lang="es-PE" sz="3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NEGATIVE</a:t>
                      </a:r>
                      <a:r>
                        <a:rPr lang="es-PE" sz="3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s-PE" sz="3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STATEMENTS</a:t>
                      </a:r>
                      <a:endParaRPr lang="es-PE" sz="3200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PE" sz="2800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1246511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Cambria" panose="02040503050406030204" pitchFamily="18" charset="0"/>
                        </a:rPr>
                        <a:t>   SUBJECT </a:t>
                      </a:r>
                      <a:endParaRPr lang="es-PE" sz="24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Cambria" panose="02040503050406030204" pitchFamily="18" charset="0"/>
                        </a:rPr>
                        <a:t>BE </a:t>
                      </a:r>
                      <a:endParaRPr lang="es-PE" sz="24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Cambria" panose="02040503050406030204" pitchFamily="18" charset="0"/>
                        </a:rPr>
                        <a:t>NOT</a:t>
                      </a:r>
                      <a:endParaRPr lang="es-PE" sz="24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Cambria" panose="02040503050406030204" pitchFamily="18" charset="0"/>
                        </a:rPr>
                        <a:t>BASE</a:t>
                      </a:r>
                      <a:r>
                        <a:rPr lang="es-PE" sz="24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Cambria" panose="02040503050406030204" pitchFamily="18" charset="0"/>
                        </a:rPr>
                        <a:t> FORM</a:t>
                      </a:r>
                    </a:p>
                    <a:p>
                      <a:pPr algn="ctr"/>
                      <a:r>
                        <a:rPr lang="es-PE" sz="24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Cambria" panose="02040503050406030204" pitchFamily="18" charset="0"/>
                        </a:rPr>
                        <a:t>OF VERB + ING</a:t>
                      </a:r>
                      <a:endParaRPr lang="es-PE" sz="2400" b="1" dirty="0" smtClean="0">
                        <a:solidFill>
                          <a:schemeClr val="tx2">
                            <a:lumMod val="1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860147">
                <a:tc>
                  <a:txBody>
                    <a:bodyPr/>
                    <a:lstStyle/>
                    <a:p>
                      <a:pPr algn="ctr"/>
                      <a:r>
                        <a:rPr lang="es-PE" sz="3200" b="1" kern="1200" dirty="0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</a:t>
                      </a:r>
                      <a:endParaRPr lang="es-PE" sz="3200" b="1" kern="1200" dirty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am</a:t>
                      </a:r>
                      <a:endParaRPr lang="es-PE" sz="3200" b="1" kern="1200" dirty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PE" sz="4000" b="1" kern="1200" dirty="0" smtClean="0"/>
                    </a:p>
                    <a:p>
                      <a:pPr marL="0" algn="ctr" defTabSz="914400" rtl="0" eaLnBrk="1" latinLnBrk="0" hangingPunct="1"/>
                      <a:endParaRPr lang="es-PE" sz="3200" b="1" kern="1200" dirty="0" smtClean="0"/>
                    </a:p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latin typeface="Cambria" panose="02040503050406030204" pitchFamily="18" charset="0"/>
                        </a:rPr>
                        <a:t>NOT</a:t>
                      </a:r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PE" sz="3200" b="1" kern="1200" dirty="0" smtClean="0"/>
                    </a:p>
                    <a:p>
                      <a:pPr marL="0" algn="ctr" defTabSz="914400" rtl="0" eaLnBrk="1" latinLnBrk="0" hangingPunct="1"/>
                      <a:endParaRPr lang="es-PE" sz="3200" b="1" kern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3200" b="1" kern="1200" dirty="0" err="1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</a:rPr>
                        <a:t>teach</a:t>
                      </a:r>
                      <a:r>
                        <a:rPr lang="es-PE" sz="4000" b="1" kern="1200" dirty="0" err="1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ing</a:t>
                      </a:r>
                      <a:endParaRPr lang="es-PE" sz="4000" b="1" kern="1200" dirty="0" smtClean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marL="0" algn="ctr" defTabSz="914400" rtl="0" eaLnBrk="1" latinLnBrk="0" hangingPunct="1"/>
                      <a:endParaRPr lang="es-PE" sz="3200" b="1" kern="1200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3200" b="1" kern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3600" b="1" kern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3200" b="1" kern="1200" dirty="0" err="1" smtClean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now</a:t>
                      </a:r>
                      <a:r>
                        <a:rPr lang="es-PE" sz="3200" b="1" kern="1200" dirty="0" smtClean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endParaRPr lang="es-PE" sz="3200" b="1" kern="120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601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He</a:t>
                      </a:r>
                      <a:endParaRPr lang="es-PE" sz="3200" b="1" kern="1200" dirty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3200" b="1" kern="1200" dirty="0" err="1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is</a:t>
                      </a:r>
                      <a:endParaRPr lang="es-PE" sz="3200" b="1" kern="1200" dirty="0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5381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PE" sz="3200" b="1" kern="1200" dirty="0" err="1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We</a:t>
                      </a:r>
                      <a:endParaRPr lang="es-PE" sz="3200" b="1" kern="1200" dirty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are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8198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54845068"/>
              </p:ext>
            </p:extLst>
          </p:nvPr>
        </p:nvGraphicFramePr>
        <p:xfrm>
          <a:off x="564776" y="833717"/>
          <a:ext cx="8875060" cy="281959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218765"/>
                <a:gridCol w="2218765"/>
                <a:gridCol w="2533234"/>
                <a:gridCol w="1904296"/>
              </a:tblGrid>
              <a:tr h="612646">
                <a:tc gridSpan="4">
                  <a:txBody>
                    <a:bodyPr/>
                    <a:lstStyle/>
                    <a:p>
                      <a:pPr algn="ctr"/>
                      <a:r>
                        <a:rPr lang="es-PE" sz="36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YES</a:t>
                      </a:r>
                      <a:r>
                        <a:rPr lang="es-PE" sz="3600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 / NO QUESTIONS</a:t>
                      </a:r>
                      <a:endParaRPr lang="es-PE" sz="3600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PE" sz="2800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672026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    </a:t>
                      </a:r>
                      <a:endParaRPr lang="es-P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s-P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s-PE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</a:t>
                      </a:r>
                      <a:r>
                        <a:rPr lang="es-PE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FORM</a:t>
                      </a:r>
                    </a:p>
                    <a:p>
                      <a:pPr algn="ctr"/>
                      <a:r>
                        <a:rPr lang="es-PE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VERB + ING</a:t>
                      </a:r>
                      <a:endParaRPr lang="es-PE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1265118">
                <a:tc>
                  <a:txBody>
                    <a:bodyPr/>
                    <a:lstStyle/>
                    <a:p>
                      <a:pPr algn="ctr"/>
                      <a:r>
                        <a:rPr lang="es-PE" sz="4000" b="1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es-PE" sz="40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endParaRPr lang="es-PE" sz="44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36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3600" b="1" kern="1200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teach</a:t>
                      </a:r>
                      <a:r>
                        <a:rPr lang="es-PE" sz="4400" b="1" kern="1200" dirty="0" err="1" smtClean="0">
                          <a:solidFill>
                            <a:srgbClr val="FF330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ing</a:t>
                      </a:r>
                      <a:endParaRPr lang="es-PE" sz="4400" b="1" kern="1200" dirty="0" smtClean="0">
                        <a:solidFill>
                          <a:srgbClr val="FF33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3600" b="1" kern="1200" dirty="0" err="1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now</a:t>
                      </a:r>
                      <a:r>
                        <a:rPr lang="es-PE" sz="4400" b="1" kern="1200" dirty="0" smtClean="0">
                          <a:solidFill>
                            <a:srgbClr val="FF330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Marcador de contenido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99677919"/>
              </p:ext>
            </p:extLst>
          </p:nvPr>
        </p:nvGraphicFramePr>
        <p:xfrm>
          <a:off x="4545106" y="3867678"/>
          <a:ext cx="6602506" cy="24688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101550"/>
                <a:gridCol w="2101550"/>
                <a:gridCol w="2399406"/>
              </a:tblGrid>
              <a:tr h="506286">
                <a:tc gridSpan="3">
                  <a:txBody>
                    <a:bodyPr/>
                    <a:lstStyle/>
                    <a:p>
                      <a:pPr algn="ctr"/>
                      <a:r>
                        <a:rPr lang="es-PE" sz="36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SHORT</a:t>
                      </a:r>
                      <a:r>
                        <a:rPr lang="es-PE" sz="3600" baseline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 ANSWERS</a:t>
                      </a:r>
                      <a:endParaRPr lang="es-PE" sz="36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245">
                <a:tc>
                  <a:txBody>
                    <a:bodyPr/>
                    <a:lstStyle/>
                    <a:p>
                      <a:pPr algn="ctr"/>
                      <a:r>
                        <a:rPr lang="es-PE" sz="36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YES,</a:t>
                      </a:r>
                      <a:endParaRPr lang="es-PE" sz="3600" b="1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PE" sz="3200" b="1" kern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HE</a:t>
                      </a:r>
                      <a:endParaRPr lang="es-PE" sz="3200" b="1" kern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sz="3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s-PE" sz="36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IS</a:t>
                      </a:r>
                    </a:p>
                  </a:txBody>
                  <a:tcPr/>
                </a:tc>
              </a:tr>
              <a:tr h="506286">
                <a:tc>
                  <a:txBody>
                    <a:bodyPr/>
                    <a:lstStyle/>
                    <a:p>
                      <a:pPr algn="ctr"/>
                      <a:r>
                        <a:rPr lang="es-PE" sz="3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</a:rPr>
                        <a:t>NO,</a:t>
                      </a:r>
                      <a:endParaRPr lang="es-PE" sz="40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PE" sz="3200" b="1" kern="1200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3600" b="1" kern="120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ISN’T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1428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312</TotalTime>
  <Words>277</Words>
  <Application>Microsoft Office PowerPoint</Application>
  <PresentationFormat>Custom</PresentationFormat>
  <Paragraphs>144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Estela de condensación</vt:lpstr>
      <vt:lpstr>Present CONTINUOUS</vt:lpstr>
      <vt:lpstr>Grammar notes</vt:lpstr>
      <vt:lpstr>Slide 3</vt:lpstr>
      <vt:lpstr>Slide 4</vt:lpstr>
      <vt:lpstr>SPELLING RULES</vt:lpstr>
      <vt:lpstr>SPELLING RULES</vt:lpstr>
      <vt:lpstr>GRAMMAR PRESENTATION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progressive</dc:title>
  <dc:creator>pc</dc:creator>
  <cp:lastModifiedBy>User</cp:lastModifiedBy>
  <cp:revision>32</cp:revision>
  <dcterms:created xsi:type="dcterms:W3CDTF">2018-01-28T17:00:57Z</dcterms:created>
  <dcterms:modified xsi:type="dcterms:W3CDTF">2020-10-13T21:58:21Z</dcterms:modified>
</cp:coreProperties>
</file>