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6" r:id="rId2"/>
    <p:sldId id="257" r:id="rId3"/>
    <p:sldId id="260" r:id="rId4"/>
    <p:sldId id="261" r:id="rId5"/>
    <p:sldId id="264" r:id="rId6"/>
    <p:sldId id="267" r:id="rId7"/>
    <p:sldId id="258" r:id="rId8"/>
    <p:sldId id="262" r:id="rId9"/>
    <p:sldId id="263" r:id="rId10"/>
    <p:sldId id="268" r:id="rId11"/>
    <p:sldId id="259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14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41E6-1A37-4FA9-B658-B70197ECC7C9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20E6-355D-486F-9850-BC7F2038C2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41E6-1A37-4FA9-B658-B70197ECC7C9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20E6-355D-486F-9850-BC7F2038C2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41E6-1A37-4FA9-B658-B70197ECC7C9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20E6-355D-486F-9850-BC7F2038C2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41E6-1A37-4FA9-B658-B70197ECC7C9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20E6-355D-486F-9850-BC7F2038C2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41E6-1A37-4FA9-B658-B70197ECC7C9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20E6-355D-486F-9850-BC7F2038C2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41E6-1A37-4FA9-B658-B70197ECC7C9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20E6-355D-486F-9850-BC7F2038C2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41E6-1A37-4FA9-B658-B70197ECC7C9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20E6-355D-486F-9850-BC7F2038C2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41E6-1A37-4FA9-B658-B70197ECC7C9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5620E6-355D-486F-9850-BC7F2038C26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41E6-1A37-4FA9-B658-B70197ECC7C9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20E6-355D-486F-9850-BC7F2038C2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41E6-1A37-4FA9-B658-B70197ECC7C9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F5620E6-355D-486F-9850-BC7F2038C2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D3241E6-1A37-4FA9-B658-B70197ECC7C9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20E6-355D-486F-9850-BC7F2038C2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D3241E6-1A37-4FA9-B658-B70197ECC7C9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F5620E6-355D-486F-9850-BC7F2038C26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980728"/>
            <a:ext cx="7632848" cy="4392488"/>
          </a:xfrm>
          <a:prstGeom prst="trapezoid">
            <a:avLst/>
          </a:prstGeo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tr-TR" sz="3200" i="1" dirty="0" err="1" smtClean="0">
                <a:ln w="18415" cmpd="sng">
                  <a:solidFill>
                    <a:schemeClr val="tx1"/>
                  </a:solidFill>
                  <a:prstDash val="solid"/>
                </a:ln>
                <a:effectLst/>
                <a:hlinkClick r:id="rId2" action="ppaction://hlinksldjump"/>
              </a:rPr>
              <a:t>Present</a:t>
            </a:r>
            <a:r>
              <a:rPr lang="tr-TR" sz="3200" i="1" dirty="0" smtClean="0">
                <a:ln w="18415" cmpd="sng">
                  <a:solidFill>
                    <a:schemeClr val="tx1"/>
                  </a:solidFill>
                  <a:prstDash val="solid"/>
                </a:ln>
                <a:effectLst/>
                <a:hlinkClick r:id="rId2" action="ppaction://hlinksldjump"/>
              </a:rPr>
              <a:t> </a:t>
            </a:r>
            <a:r>
              <a:rPr lang="tr-TR" sz="3200" i="1" dirty="0" err="1" smtClean="0">
                <a:ln w="18415" cmpd="sng">
                  <a:solidFill>
                    <a:schemeClr val="tx1"/>
                  </a:solidFill>
                  <a:prstDash val="solid"/>
                </a:ln>
                <a:effectLst/>
                <a:hlinkClick r:id="rId2" action="ppaction://hlinksldjump"/>
              </a:rPr>
              <a:t>Simple</a:t>
            </a:r>
            <a:r>
              <a:rPr lang="tr-TR" sz="3200" i="1" dirty="0" smtClean="0">
                <a:ln w="18415" cmpd="sng">
                  <a:solidFill>
                    <a:schemeClr val="tx1"/>
                  </a:solidFill>
                  <a:prstDash val="solid"/>
                </a:ln>
                <a:effectLst/>
                <a:hlinkClick r:id="rId2" action="ppaction://hlinksldjump"/>
              </a:rPr>
              <a:t> Tense </a:t>
            </a:r>
          </a:p>
          <a:p>
            <a:pPr algn="ctr">
              <a:buNone/>
            </a:pPr>
            <a:endParaRPr lang="tr-TR" sz="3200" i="1" dirty="0" smtClean="0">
              <a:ln w="18415" cmpd="sng">
                <a:solidFill>
                  <a:schemeClr val="tx1"/>
                </a:solidFill>
                <a:prstDash val="solid"/>
              </a:ln>
              <a:effectLst/>
              <a:hlinkClick r:id="rId2" action="ppaction://hlinksldjump"/>
            </a:endParaRPr>
          </a:p>
          <a:p>
            <a:pPr algn="ctr">
              <a:buNone/>
            </a:pPr>
            <a:r>
              <a:rPr lang="tr-TR" sz="3200" i="1" dirty="0" smtClean="0">
                <a:ln w="18415" cmpd="sng">
                  <a:solidFill>
                    <a:schemeClr val="tx1"/>
                  </a:solidFill>
                  <a:prstDash val="solid"/>
                </a:ln>
                <a:effectLst/>
                <a:hlinkClick r:id="rId2" action="ppaction://hlinksldjump"/>
              </a:rPr>
              <a:t>vs  </a:t>
            </a:r>
          </a:p>
          <a:p>
            <a:pPr algn="ctr">
              <a:buNone/>
            </a:pPr>
            <a:endParaRPr lang="tr-TR" sz="3200" i="1" dirty="0" smtClean="0">
              <a:ln w="18415" cmpd="sng">
                <a:solidFill>
                  <a:schemeClr val="tx1"/>
                </a:solidFill>
                <a:prstDash val="solid"/>
              </a:ln>
              <a:effectLst/>
              <a:hlinkClick r:id="rId2" action="ppaction://hlinksldjump"/>
            </a:endParaRPr>
          </a:p>
          <a:p>
            <a:pPr algn="ctr">
              <a:buNone/>
            </a:pPr>
            <a:r>
              <a:rPr lang="tr-TR" sz="3200" i="1" dirty="0" err="1" smtClean="0">
                <a:ln w="18415" cmpd="sng">
                  <a:solidFill>
                    <a:schemeClr val="tx1"/>
                  </a:solidFill>
                  <a:prstDash val="solid"/>
                </a:ln>
                <a:effectLst/>
                <a:hlinkClick r:id="rId2" action="ppaction://hlinksldjump"/>
              </a:rPr>
              <a:t>Present</a:t>
            </a:r>
            <a:r>
              <a:rPr lang="tr-TR" sz="3200" i="1" dirty="0" smtClean="0">
                <a:ln w="18415" cmpd="sng">
                  <a:solidFill>
                    <a:schemeClr val="tx1"/>
                  </a:solidFill>
                  <a:prstDash val="solid"/>
                </a:ln>
                <a:effectLst/>
                <a:hlinkClick r:id="rId2" action="ppaction://hlinksldjump"/>
              </a:rPr>
              <a:t> </a:t>
            </a:r>
            <a:r>
              <a:rPr lang="tr-TR" sz="3200" i="1" dirty="0" err="1" smtClean="0">
                <a:ln w="18415" cmpd="sng">
                  <a:solidFill>
                    <a:schemeClr val="tx1"/>
                  </a:solidFill>
                  <a:prstDash val="solid"/>
                </a:ln>
                <a:effectLst/>
                <a:hlinkClick r:id="rId2" action="ppaction://hlinksldjump"/>
              </a:rPr>
              <a:t>Continuous</a:t>
            </a:r>
            <a:r>
              <a:rPr lang="tr-TR" sz="3200" i="1" dirty="0" smtClean="0">
                <a:ln w="18415" cmpd="sng">
                  <a:solidFill>
                    <a:schemeClr val="tx1"/>
                  </a:solidFill>
                  <a:prstDash val="solid"/>
                </a:ln>
                <a:effectLst/>
                <a:hlinkClick r:id="rId2" action="ppaction://hlinksldjump"/>
              </a:rPr>
              <a:t> Tense</a:t>
            </a:r>
            <a:endParaRPr lang="tr-TR" sz="3200" dirty="0">
              <a:ln w="18415" cmpd="sng">
                <a:solidFill>
                  <a:schemeClr val="tx1"/>
                </a:solidFill>
                <a:prstDash val="solid"/>
              </a:ln>
              <a:effectLst/>
              <a:hlinkClick r:id="rId2" action="ppaction://hlinksldjump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6732240" y="6211669"/>
            <a:ext cx="2195736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i="1" dirty="0" smtClean="0">
                <a:solidFill>
                  <a:schemeClr val="bg1"/>
                </a:solidFill>
                <a:latin typeface="Beatific Margella" pitchFamily="2" charset="0"/>
              </a:rPr>
              <a:t>R.Murat ŞENSOY</a:t>
            </a:r>
          </a:p>
          <a:p>
            <a:pPr algn="ctr"/>
            <a:r>
              <a:rPr lang="tr-TR" i="1" dirty="0" err="1" smtClean="0">
                <a:solidFill>
                  <a:schemeClr val="bg1"/>
                </a:solidFill>
                <a:latin typeface="Beatific Margella" pitchFamily="2" charset="0"/>
              </a:rPr>
              <a:t>Teacher</a:t>
            </a:r>
            <a:r>
              <a:rPr lang="tr-TR" i="1" dirty="0" smtClean="0">
                <a:solidFill>
                  <a:schemeClr val="bg1"/>
                </a:solidFill>
                <a:latin typeface="Beatific Margella" pitchFamily="2" charset="0"/>
              </a:rPr>
              <a:t> of </a:t>
            </a:r>
            <a:r>
              <a:rPr lang="tr-TR" i="1" dirty="0" err="1" smtClean="0">
                <a:solidFill>
                  <a:schemeClr val="bg1"/>
                </a:solidFill>
                <a:latin typeface="Beatific Margella" pitchFamily="2" charset="0"/>
              </a:rPr>
              <a:t>English</a:t>
            </a:r>
            <a:endParaRPr lang="tr-TR" i="1" dirty="0">
              <a:solidFill>
                <a:schemeClr val="bg1"/>
              </a:solidFill>
              <a:latin typeface="Beatific Margell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fontScale="62500" lnSpcReduction="20000"/>
          </a:bodyPr>
          <a:lstStyle/>
          <a:p>
            <a:pPr marL="550926" indent="-514350">
              <a:buNone/>
            </a:pPr>
            <a:r>
              <a:rPr lang="tr-TR" b="1" dirty="0" err="1" smtClean="0"/>
              <a:t>Exercise</a:t>
            </a:r>
            <a:r>
              <a:rPr lang="tr-TR" b="1" dirty="0" smtClean="0"/>
              <a:t> A.    </a:t>
            </a:r>
            <a:r>
              <a:rPr lang="tr-TR" b="1" dirty="0" err="1" smtClean="0"/>
              <a:t>Rewrite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sentences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change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tense. </a:t>
            </a:r>
          </a:p>
          <a:p>
            <a:pPr marL="550926" indent="-514350">
              <a:buNone/>
            </a:pPr>
            <a:r>
              <a:rPr lang="tr-TR" b="1" dirty="0" smtClean="0"/>
              <a:t>                       </a:t>
            </a:r>
            <a:r>
              <a:rPr lang="tr-TR" b="1" dirty="0" err="1" smtClean="0"/>
              <a:t>Use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words</a:t>
            </a:r>
            <a:r>
              <a:rPr lang="tr-TR" b="1" dirty="0" smtClean="0"/>
              <a:t> in </a:t>
            </a:r>
            <a:r>
              <a:rPr lang="tr-TR" b="1" dirty="0" err="1" smtClean="0"/>
              <a:t>brackets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make</a:t>
            </a:r>
            <a:r>
              <a:rPr lang="tr-TR" b="1" dirty="0" smtClean="0"/>
              <a:t> </a:t>
            </a:r>
            <a:r>
              <a:rPr lang="tr-TR" b="1" dirty="0" err="1" smtClean="0"/>
              <a:t>necessary</a:t>
            </a:r>
            <a:r>
              <a:rPr lang="tr-TR" b="1" dirty="0" smtClean="0"/>
              <a:t> </a:t>
            </a:r>
            <a:r>
              <a:rPr lang="tr-TR" b="1" dirty="0" err="1" smtClean="0"/>
              <a:t>changes</a:t>
            </a:r>
            <a:r>
              <a:rPr lang="tr-TR" b="1" dirty="0" smtClean="0"/>
              <a:t>.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sz="3200" dirty="0" smtClean="0"/>
              <a:t>1. The Johnsons </a:t>
            </a:r>
            <a:r>
              <a:rPr lang="en-US" sz="3200" dirty="0" smtClean="0"/>
              <a:t> </a:t>
            </a:r>
            <a:r>
              <a:rPr lang="tr-TR" sz="3200" dirty="0" smtClean="0"/>
              <a:t>always </a:t>
            </a:r>
            <a:r>
              <a:rPr lang="tr-TR" sz="3200" dirty="0" smtClean="0"/>
              <a:t>drink coffee at breakfast. (</a:t>
            </a:r>
            <a:r>
              <a:rPr lang="tr-TR" sz="3200" dirty="0" err="1" smtClean="0">
                <a:ln>
                  <a:solidFill>
                    <a:srgbClr val="00FFFF"/>
                  </a:solidFill>
                </a:ln>
              </a:rPr>
              <a:t>now</a:t>
            </a:r>
            <a:r>
              <a:rPr lang="tr-TR" sz="3200" dirty="0" smtClean="0"/>
              <a:t>)</a:t>
            </a:r>
          </a:p>
          <a:p>
            <a:pPr>
              <a:buNone/>
            </a:pPr>
            <a:endParaRPr lang="tr-TR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r>
              <a:rPr lang="tr-TR" sz="3200" dirty="0" smtClean="0"/>
              <a:t>2. Gomez </a:t>
            </a:r>
            <a:r>
              <a:rPr lang="en-US" sz="3200" dirty="0" smtClean="0"/>
              <a:t> </a:t>
            </a:r>
            <a:r>
              <a:rPr lang="tr-TR" sz="3200" dirty="0" smtClean="0"/>
              <a:t>checks </a:t>
            </a:r>
            <a:r>
              <a:rPr lang="tr-TR" sz="3200" dirty="0" smtClean="0"/>
              <a:t>his e-mails in </a:t>
            </a:r>
            <a:r>
              <a:rPr lang="tr-TR" sz="3200" dirty="0" smtClean="0"/>
              <a:t>the</a:t>
            </a:r>
            <a:r>
              <a:rPr lang="en-US" sz="3200" dirty="0" smtClean="0"/>
              <a:t> </a:t>
            </a:r>
            <a:r>
              <a:rPr lang="tr-TR" sz="3200" dirty="0" smtClean="0"/>
              <a:t> </a:t>
            </a:r>
            <a:r>
              <a:rPr lang="tr-TR" sz="3200" dirty="0" smtClean="0"/>
              <a:t>afternoon. </a:t>
            </a:r>
            <a:r>
              <a:rPr lang="tr-TR" sz="3200" dirty="0" smtClean="0"/>
              <a:t>(</a:t>
            </a:r>
            <a:r>
              <a:rPr lang="tr-TR" sz="3200" dirty="0" smtClean="0">
                <a:ln>
                  <a:solidFill>
                    <a:srgbClr val="00FFFF"/>
                  </a:solidFill>
                </a:ln>
              </a:rPr>
              <a:t>tonight</a:t>
            </a:r>
            <a:r>
              <a:rPr lang="tr-TR" sz="3200" dirty="0" smtClean="0"/>
              <a:t>)</a:t>
            </a:r>
          </a:p>
          <a:p>
            <a:pPr>
              <a:buNone/>
            </a:pPr>
            <a:endParaRPr lang="tr-TR" sz="3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r>
              <a:rPr lang="tr-TR" sz="3200" dirty="0" smtClean="0"/>
              <a:t>3. </a:t>
            </a:r>
            <a:r>
              <a:rPr lang="tr-TR" sz="3200" dirty="0" smtClean="0"/>
              <a:t>My</a:t>
            </a:r>
            <a:r>
              <a:rPr lang="en-US" sz="3200" dirty="0" smtClean="0"/>
              <a:t> </a:t>
            </a:r>
            <a:r>
              <a:rPr lang="tr-TR" sz="3200" dirty="0" smtClean="0"/>
              <a:t> </a:t>
            </a:r>
            <a:r>
              <a:rPr lang="tr-TR" sz="3200" dirty="0" smtClean="0"/>
              <a:t>father </a:t>
            </a:r>
            <a:r>
              <a:rPr lang="en-US" sz="3200" dirty="0" smtClean="0"/>
              <a:t> </a:t>
            </a:r>
            <a:r>
              <a:rPr lang="tr-TR" sz="3200" dirty="0" smtClean="0"/>
              <a:t>isn’t </a:t>
            </a:r>
            <a:r>
              <a:rPr lang="tr-TR" sz="3200" dirty="0" smtClean="0"/>
              <a:t>listening </a:t>
            </a:r>
            <a:r>
              <a:rPr lang="en-US" sz="3200" dirty="0" smtClean="0"/>
              <a:t> </a:t>
            </a:r>
            <a:r>
              <a:rPr lang="tr-TR" sz="3200" dirty="0" smtClean="0"/>
              <a:t>to music</a:t>
            </a:r>
            <a:r>
              <a:rPr lang="en-US" sz="3200" dirty="0" smtClean="0"/>
              <a:t> </a:t>
            </a:r>
            <a:r>
              <a:rPr lang="tr-TR" sz="3200" dirty="0" smtClean="0"/>
              <a:t> </a:t>
            </a:r>
            <a:r>
              <a:rPr lang="tr-TR" sz="3200" dirty="0" smtClean="0"/>
              <a:t>at his office today. (</a:t>
            </a:r>
            <a:r>
              <a:rPr lang="tr-TR" sz="3200" dirty="0" err="1" smtClean="0">
                <a:ln>
                  <a:solidFill>
                    <a:srgbClr val="00FFFF"/>
                  </a:solidFill>
                </a:ln>
              </a:rPr>
              <a:t>never</a:t>
            </a:r>
            <a:r>
              <a:rPr lang="tr-TR" sz="3200" dirty="0" smtClean="0"/>
              <a:t>)</a:t>
            </a:r>
          </a:p>
          <a:p>
            <a:pPr>
              <a:buNone/>
            </a:pPr>
            <a:endParaRPr lang="tr-TR" sz="3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r>
              <a:rPr lang="tr-TR" sz="3200" dirty="0" smtClean="0"/>
              <a:t>4. Perla is wearing her sister’s trainers at today’s </a:t>
            </a:r>
            <a:r>
              <a:rPr lang="tr-TR" sz="3200" dirty="0" smtClean="0"/>
              <a:t>match</a:t>
            </a:r>
            <a:r>
              <a:rPr lang="tr-TR" sz="3200" dirty="0" smtClean="0"/>
              <a:t>. (</a:t>
            </a:r>
            <a:r>
              <a:rPr lang="tr-TR" sz="3200" dirty="0" smtClean="0">
                <a:ln>
                  <a:solidFill>
                    <a:srgbClr val="00FFFF"/>
                  </a:solidFill>
                </a:ln>
              </a:rPr>
              <a:t>at weekends</a:t>
            </a:r>
            <a:r>
              <a:rPr lang="tr-TR" sz="3200" dirty="0" smtClean="0"/>
              <a:t>)</a:t>
            </a:r>
            <a:endParaRPr lang="en-US" sz="3200" dirty="0" smtClean="0"/>
          </a:p>
          <a:p>
            <a:pPr>
              <a:buNone/>
            </a:pPr>
            <a:endParaRPr lang="tr-TR" sz="3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r>
              <a:rPr lang="tr-TR" sz="3200" dirty="0" smtClean="0"/>
              <a:t>5. We </a:t>
            </a:r>
            <a:r>
              <a:rPr lang="en-US" sz="3200" dirty="0" smtClean="0"/>
              <a:t> </a:t>
            </a:r>
            <a:r>
              <a:rPr lang="tr-TR" sz="3200" dirty="0" smtClean="0"/>
              <a:t>never </a:t>
            </a:r>
            <a:r>
              <a:rPr lang="en-US" sz="3200" dirty="0" smtClean="0"/>
              <a:t> </a:t>
            </a:r>
            <a:r>
              <a:rPr lang="tr-TR" sz="3200" dirty="0" smtClean="0"/>
              <a:t>take </a:t>
            </a:r>
            <a:r>
              <a:rPr lang="tr-TR" sz="3200" dirty="0" smtClean="0"/>
              <a:t>tram to school. (</a:t>
            </a:r>
            <a:r>
              <a:rPr lang="tr-TR" sz="3200" dirty="0" err="1" smtClean="0">
                <a:ln>
                  <a:solidFill>
                    <a:srgbClr val="00FFFF"/>
                  </a:solidFill>
                </a:ln>
              </a:rPr>
              <a:t>today</a:t>
            </a:r>
            <a:r>
              <a:rPr lang="tr-TR" sz="3200" dirty="0" smtClean="0"/>
              <a:t>)</a:t>
            </a:r>
          </a:p>
          <a:p>
            <a:pPr>
              <a:buNone/>
            </a:pPr>
            <a:endParaRPr lang="tr-TR" sz="3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r>
              <a:rPr lang="tr-TR" dirty="0" smtClean="0"/>
              <a:t>6. Jennifer </a:t>
            </a:r>
            <a:r>
              <a:rPr lang="tr-TR" dirty="0" smtClean="0"/>
              <a:t>sometimes</a:t>
            </a:r>
            <a:r>
              <a:rPr lang="en-US" dirty="0" smtClean="0"/>
              <a:t> </a:t>
            </a:r>
            <a:r>
              <a:rPr lang="tr-TR" dirty="0" smtClean="0"/>
              <a:t> </a:t>
            </a:r>
            <a:r>
              <a:rPr lang="tr-TR" dirty="0" smtClean="0"/>
              <a:t>does her homework on the school </a:t>
            </a:r>
            <a:r>
              <a:rPr lang="tr-TR" dirty="0" smtClean="0"/>
              <a:t>bus</a:t>
            </a:r>
            <a:r>
              <a:rPr lang="tr-TR" dirty="0" smtClean="0"/>
              <a:t>. (</a:t>
            </a:r>
            <a:r>
              <a:rPr lang="tr-TR" dirty="0" smtClean="0">
                <a:ln>
                  <a:solidFill>
                    <a:srgbClr val="00FFFF"/>
                  </a:solidFill>
                </a:ln>
              </a:rPr>
              <a:t>at </a:t>
            </a:r>
            <a:r>
              <a:rPr lang="tr-TR" dirty="0" err="1" smtClean="0">
                <a:ln>
                  <a:solidFill>
                    <a:srgbClr val="00FFFF"/>
                  </a:solidFill>
                </a:ln>
              </a:rPr>
              <a:t>the</a:t>
            </a:r>
            <a:r>
              <a:rPr lang="tr-TR" dirty="0" smtClean="0">
                <a:ln>
                  <a:solidFill>
                    <a:srgbClr val="00FFFF"/>
                  </a:solidFill>
                </a:ln>
              </a:rPr>
              <a:t> moment</a:t>
            </a:r>
            <a:r>
              <a:rPr lang="tr-TR" dirty="0" smtClean="0"/>
              <a:t>)</a:t>
            </a:r>
          </a:p>
          <a:p>
            <a:pPr>
              <a:buNone/>
            </a:pPr>
            <a:endParaRPr lang="tr-TR" sz="3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Metin kutusu">
            <a:hlinkClick r:id="rId2" action="ppaction://hlinksldjump"/>
          </p:cNvPr>
          <p:cNvSpPr txBox="1"/>
          <p:nvPr/>
        </p:nvSpPr>
        <p:spPr>
          <a:xfrm>
            <a:off x="8388424" y="645333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FF00"/>
                </a:solidFill>
              </a:rPr>
              <a:t>☻</a:t>
            </a:r>
            <a:endParaRPr lang="tr-T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19268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b="1" dirty="0" smtClean="0"/>
              <a:t>Exercise    B. </a:t>
            </a:r>
            <a:r>
              <a:rPr lang="tr-TR" b="1" dirty="0" smtClean="0"/>
              <a:t>Complete</a:t>
            </a:r>
            <a:r>
              <a:rPr lang="en-US" b="1" smtClean="0"/>
              <a:t> </a:t>
            </a:r>
            <a:r>
              <a:rPr lang="tr-TR" b="1" smtClean="0"/>
              <a:t> </a:t>
            </a:r>
            <a:r>
              <a:rPr lang="tr-TR" b="1" dirty="0" smtClean="0"/>
              <a:t>the sentences </a:t>
            </a:r>
            <a:r>
              <a:rPr lang="tr-TR" b="1" dirty="0" smtClean="0"/>
              <a:t>with</a:t>
            </a:r>
            <a:r>
              <a:rPr lang="en-US" b="1" dirty="0" smtClean="0"/>
              <a:t> </a:t>
            </a:r>
            <a:r>
              <a:rPr lang="tr-TR" b="1" dirty="0" smtClean="0"/>
              <a:t> </a:t>
            </a:r>
            <a:r>
              <a:rPr lang="tr-TR" b="1" dirty="0" smtClean="0"/>
              <a:t>the correct </a:t>
            </a:r>
            <a:r>
              <a:rPr lang="en-US" b="1" dirty="0" smtClean="0"/>
              <a:t> </a:t>
            </a:r>
            <a:r>
              <a:rPr lang="tr-TR" b="1" dirty="0" smtClean="0"/>
              <a:t>form </a:t>
            </a:r>
            <a:r>
              <a:rPr lang="tr-TR" b="1" dirty="0" smtClean="0"/>
              <a:t>of the verbs in brackets.</a:t>
            </a:r>
          </a:p>
          <a:p>
            <a:pPr marL="550926" indent="-514350">
              <a:buNone/>
            </a:pPr>
            <a:endParaRPr lang="tr-TR" dirty="0" smtClean="0"/>
          </a:p>
          <a:p>
            <a:pPr marL="550926" indent="-514350">
              <a:buNone/>
            </a:pPr>
            <a:r>
              <a:rPr lang="tr-TR" sz="3300" dirty="0" smtClean="0"/>
              <a:t>1. Sue never             </a:t>
            </a:r>
            <a:r>
              <a:rPr lang="tr-TR" sz="3300" dirty="0" smtClean="0"/>
              <a:t>       </a:t>
            </a:r>
            <a:r>
              <a:rPr lang="tr-TR" sz="3300" dirty="0" smtClean="0"/>
              <a:t>coke. (</a:t>
            </a:r>
            <a:r>
              <a:rPr lang="tr-TR" sz="3300" dirty="0" err="1" smtClean="0"/>
              <a:t>drink</a:t>
            </a:r>
            <a:r>
              <a:rPr lang="tr-TR" sz="3300" dirty="0" smtClean="0"/>
              <a:t>) </a:t>
            </a:r>
          </a:p>
          <a:p>
            <a:pPr marL="550926" indent="-514350">
              <a:buNone/>
            </a:pPr>
            <a:endParaRPr lang="tr-TR" sz="3300" dirty="0" smtClean="0"/>
          </a:p>
          <a:p>
            <a:pPr marL="550926" indent="-514350">
              <a:buNone/>
            </a:pPr>
            <a:r>
              <a:rPr lang="tr-TR" sz="3300" dirty="0" smtClean="0"/>
              <a:t>2. I                          on a </a:t>
            </a:r>
            <a:r>
              <a:rPr lang="tr-TR" sz="3300" dirty="0" err="1" smtClean="0"/>
              <a:t>project</a:t>
            </a:r>
            <a:r>
              <a:rPr lang="tr-TR" sz="3300" dirty="0" smtClean="0"/>
              <a:t> </a:t>
            </a:r>
            <a:r>
              <a:rPr lang="tr-TR" sz="3300" dirty="0" err="1" smtClean="0"/>
              <a:t>nowadays</a:t>
            </a:r>
            <a:r>
              <a:rPr lang="tr-TR" sz="3300" dirty="0" smtClean="0"/>
              <a:t>. (</a:t>
            </a:r>
            <a:r>
              <a:rPr lang="tr-TR" sz="3300" dirty="0" err="1" smtClean="0"/>
              <a:t>study</a:t>
            </a:r>
            <a:r>
              <a:rPr lang="tr-TR" sz="3300" dirty="0" smtClean="0"/>
              <a:t>)</a:t>
            </a:r>
          </a:p>
          <a:p>
            <a:pPr>
              <a:buNone/>
            </a:pPr>
            <a:endParaRPr lang="tr-TR" sz="3300" dirty="0" smtClean="0"/>
          </a:p>
          <a:p>
            <a:pPr>
              <a:buNone/>
            </a:pPr>
            <a:r>
              <a:rPr lang="tr-TR" sz="3300" dirty="0" smtClean="0"/>
              <a:t>3. </a:t>
            </a:r>
            <a:r>
              <a:rPr lang="tr-TR" sz="3300" dirty="0" err="1" smtClean="0"/>
              <a:t>They</a:t>
            </a:r>
            <a:r>
              <a:rPr lang="tr-TR" sz="3300" dirty="0" smtClean="0"/>
              <a:t>                    a </a:t>
            </a:r>
            <a:r>
              <a:rPr lang="tr-TR" sz="3300" dirty="0" err="1" smtClean="0"/>
              <a:t>museum</a:t>
            </a:r>
            <a:r>
              <a:rPr lang="tr-TR" sz="3300" dirty="0" smtClean="0"/>
              <a:t> </a:t>
            </a:r>
            <a:r>
              <a:rPr lang="tr-TR" sz="3300" dirty="0" err="1" smtClean="0"/>
              <a:t>once</a:t>
            </a:r>
            <a:r>
              <a:rPr lang="tr-TR" sz="3300" dirty="0" smtClean="0"/>
              <a:t> a </a:t>
            </a:r>
            <a:r>
              <a:rPr lang="tr-TR" sz="3300" dirty="0" err="1" smtClean="0"/>
              <a:t>month</a:t>
            </a:r>
            <a:r>
              <a:rPr lang="tr-TR" sz="3300" dirty="0" smtClean="0"/>
              <a:t>. (</a:t>
            </a:r>
            <a:r>
              <a:rPr lang="tr-TR" sz="3300" dirty="0" err="1" smtClean="0"/>
              <a:t>visit</a:t>
            </a:r>
            <a:r>
              <a:rPr lang="tr-TR" sz="3300" dirty="0" smtClean="0"/>
              <a:t>)</a:t>
            </a:r>
          </a:p>
          <a:p>
            <a:pPr>
              <a:buNone/>
            </a:pPr>
            <a:r>
              <a:rPr lang="tr-TR" sz="3300" b="1" dirty="0" smtClean="0"/>
              <a:t>                 </a:t>
            </a:r>
            <a:endParaRPr lang="tr-TR" sz="3300" dirty="0" smtClean="0">
              <a:ln>
                <a:solidFill>
                  <a:srgbClr val="FF0000"/>
                </a:solidFill>
              </a:ln>
            </a:endParaRPr>
          </a:p>
          <a:p>
            <a:pPr>
              <a:buNone/>
            </a:pPr>
            <a:r>
              <a:rPr lang="tr-TR" sz="3300" dirty="0" smtClean="0"/>
              <a:t>4. I              </a:t>
            </a:r>
            <a:r>
              <a:rPr lang="tr-TR" sz="3300" dirty="0" smtClean="0"/>
              <a:t>          </a:t>
            </a:r>
            <a:r>
              <a:rPr lang="en-US" sz="3300" dirty="0" smtClean="0"/>
              <a:t>   </a:t>
            </a:r>
            <a:r>
              <a:rPr lang="tr-TR" sz="3300" dirty="0" smtClean="0"/>
              <a:t>  </a:t>
            </a:r>
            <a:r>
              <a:rPr lang="tr-TR" sz="3300" dirty="0" smtClean="0"/>
              <a:t>her mother’s name. (not </a:t>
            </a:r>
            <a:r>
              <a:rPr lang="tr-TR" sz="3300" dirty="0" err="1" smtClean="0"/>
              <a:t>remember</a:t>
            </a:r>
            <a:r>
              <a:rPr lang="tr-TR" sz="3300" dirty="0" smtClean="0"/>
              <a:t>)</a:t>
            </a:r>
          </a:p>
          <a:p>
            <a:pPr>
              <a:buNone/>
            </a:pPr>
            <a:endParaRPr lang="tr-TR" sz="3300" dirty="0" smtClean="0"/>
          </a:p>
          <a:p>
            <a:pPr>
              <a:buNone/>
            </a:pPr>
            <a:r>
              <a:rPr lang="tr-TR" sz="3300" dirty="0" smtClean="0"/>
              <a:t>5. </a:t>
            </a:r>
            <a:r>
              <a:rPr lang="tr-TR" sz="3300" dirty="0" err="1" smtClean="0"/>
              <a:t>Jessica</a:t>
            </a:r>
            <a:r>
              <a:rPr lang="tr-TR" sz="3300" dirty="0" smtClean="0"/>
              <a:t>                            </a:t>
            </a:r>
            <a:r>
              <a:rPr lang="tr-TR" sz="3300" dirty="0" err="1" smtClean="0"/>
              <a:t>to</a:t>
            </a:r>
            <a:r>
              <a:rPr lang="tr-TR" sz="3300" dirty="0" smtClean="0"/>
              <a:t> </a:t>
            </a:r>
            <a:r>
              <a:rPr lang="tr-TR" sz="3300" dirty="0" err="1" smtClean="0"/>
              <a:t>music</a:t>
            </a:r>
            <a:r>
              <a:rPr lang="tr-TR" sz="3300" dirty="0" smtClean="0"/>
              <a:t> in her </a:t>
            </a:r>
            <a:r>
              <a:rPr lang="tr-TR" sz="3300" dirty="0" err="1" smtClean="0"/>
              <a:t>room</a:t>
            </a:r>
            <a:r>
              <a:rPr lang="tr-TR" sz="3300" dirty="0" smtClean="0"/>
              <a:t>. (listen)</a:t>
            </a:r>
          </a:p>
          <a:p>
            <a:pPr>
              <a:buNone/>
            </a:pPr>
            <a:r>
              <a:rPr lang="tr-TR" sz="3300" b="1" dirty="0" smtClean="0"/>
              <a:t>                        </a:t>
            </a:r>
            <a:endParaRPr lang="tr-TR" sz="3300" dirty="0" smtClean="0">
              <a:ln>
                <a:solidFill>
                  <a:srgbClr val="FF0000"/>
                </a:solidFill>
              </a:ln>
            </a:endParaRPr>
          </a:p>
          <a:p>
            <a:pPr>
              <a:buNone/>
            </a:pPr>
            <a:r>
              <a:rPr lang="tr-TR" sz="3300" dirty="0" smtClean="0"/>
              <a:t>6. Carla                       </a:t>
            </a:r>
            <a:r>
              <a:rPr lang="tr-TR" sz="3300" dirty="0" err="1" smtClean="0"/>
              <a:t>late</a:t>
            </a:r>
            <a:r>
              <a:rPr lang="tr-TR" sz="3300" dirty="0" smtClean="0"/>
              <a:t> at </a:t>
            </a:r>
            <a:r>
              <a:rPr lang="tr-TR" sz="3300" dirty="0" err="1" smtClean="0"/>
              <a:t>weekends</a:t>
            </a:r>
            <a:r>
              <a:rPr lang="tr-TR" sz="3300" dirty="0" smtClean="0"/>
              <a:t>. (</a:t>
            </a:r>
            <a:r>
              <a:rPr lang="tr-TR" sz="3300" dirty="0" err="1" smtClean="0"/>
              <a:t>get</a:t>
            </a:r>
            <a:r>
              <a:rPr lang="tr-TR" sz="3300" dirty="0" smtClean="0"/>
              <a:t> </a:t>
            </a:r>
            <a:r>
              <a:rPr lang="tr-TR" sz="3300" dirty="0" err="1" smtClean="0"/>
              <a:t>up</a:t>
            </a:r>
            <a:r>
              <a:rPr lang="tr-TR" sz="3300" dirty="0" smtClean="0"/>
              <a:t>)</a:t>
            </a:r>
          </a:p>
          <a:p>
            <a:pPr>
              <a:buNone/>
            </a:pPr>
            <a:endParaRPr lang="tr-TR" sz="3300" dirty="0" smtClean="0"/>
          </a:p>
          <a:p>
            <a:pPr>
              <a:buNone/>
            </a:pPr>
            <a:r>
              <a:rPr lang="tr-TR" sz="3300" dirty="0" smtClean="0"/>
              <a:t>7. </a:t>
            </a:r>
            <a:r>
              <a:rPr lang="tr-TR" sz="3300" dirty="0" smtClean="0"/>
              <a:t>                    her </a:t>
            </a:r>
            <a:r>
              <a:rPr lang="tr-TR" sz="3300" dirty="0" smtClean="0"/>
              <a:t>new address? </a:t>
            </a:r>
            <a:r>
              <a:rPr lang="tr-TR" sz="3300" dirty="0" smtClean="0"/>
              <a:t>(</a:t>
            </a:r>
            <a:r>
              <a:rPr lang="en-US" sz="3300" dirty="0" smtClean="0"/>
              <a:t>you / </a:t>
            </a:r>
            <a:r>
              <a:rPr lang="tr-TR" sz="3300" dirty="0" smtClean="0"/>
              <a:t>know</a:t>
            </a:r>
            <a:r>
              <a:rPr lang="tr-TR" sz="3300" dirty="0" smtClean="0"/>
              <a:t>) </a:t>
            </a:r>
          </a:p>
          <a:p>
            <a:pPr>
              <a:buNone/>
            </a:pPr>
            <a:endParaRPr lang="tr-TR" sz="3300" dirty="0" smtClean="0"/>
          </a:p>
          <a:p>
            <a:pPr>
              <a:buNone/>
            </a:pPr>
            <a:r>
              <a:rPr lang="tr-TR" sz="3300" dirty="0" smtClean="0"/>
              <a:t>8. </a:t>
            </a:r>
            <a:r>
              <a:rPr lang="tr-TR" sz="3300" dirty="0" err="1" smtClean="0"/>
              <a:t>The</a:t>
            </a:r>
            <a:r>
              <a:rPr lang="tr-TR" sz="3300" dirty="0" smtClean="0"/>
              <a:t> </a:t>
            </a:r>
            <a:r>
              <a:rPr lang="tr-TR" sz="3300" dirty="0" err="1" smtClean="0"/>
              <a:t>dog</a:t>
            </a:r>
            <a:r>
              <a:rPr lang="tr-TR" sz="3300" dirty="0" smtClean="0"/>
              <a:t>                           a </a:t>
            </a:r>
            <a:r>
              <a:rPr lang="tr-TR" sz="3300" dirty="0" err="1" smtClean="0"/>
              <a:t>cat</a:t>
            </a:r>
            <a:r>
              <a:rPr lang="tr-TR" sz="3300" dirty="0" smtClean="0"/>
              <a:t> </a:t>
            </a:r>
            <a:r>
              <a:rPr lang="tr-TR" sz="3300" dirty="0" err="1" smtClean="0"/>
              <a:t>now</a:t>
            </a:r>
            <a:r>
              <a:rPr lang="tr-TR" sz="3300" dirty="0" smtClean="0"/>
              <a:t>. (</a:t>
            </a:r>
            <a:r>
              <a:rPr lang="tr-TR" sz="3300" dirty="0" err="1" smtClean="0"/>
              <a:t>chase</a:t>
            </a:r>
            <a:r>
              <a:rPr lang="tr-TR" sz="3300" dirty="0" smtClean="0"/>
              <a:t>)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2555776" y="10527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n>
                  <a:solidFill>
                    <a:srgbClr val="FF0000"/>
                  </a:solidFill>
                </a:ln>
              </a:rPr>
              <a:t> </a:t>
            </a:r>
            <a:endParaRPr lang="tr-TR" sz="2000" dirty="0"/>
          </a:p>
        </p:txBody>
      </p:sp>
      <p:sp>
        <p:nvSpPr>
          <p:cNvPr id="5" name="4 Metin kutusu"/>
          <p:cNvSpPr txBox="1"/>
          <p:nvPr/>
        </p:nvSpPr>
        <p:spPr>
          <a:xfrm>
            <a:off x="755576" y="1732746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n>
                  <a:solidFill>
                    <a:srgbClr val="FF0000"/>
                  </a:solidFill>
                </a:ln>
              </a:rPr>
              <a:t>  </a:t>
            </a:r>
            <a:endParaRPr lang="tr-TR" sz="2000" dirty="0"/>
          </a:p>
        </p:txBody>
      </p:sp>
      <p:sp>
        <p:nvSpPr>
          <p:cNvPr id="6" name="5 Metin kutusu"/>
          <p:cNvSpPr txBox="1"/>
          <p:nvPr/>
        </p:nvSpPr>
        <p:spPr>
          <a:xfrm>
            <a:off x="1763688" y="2483604"/>
            <a:ext cx="1395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n>
                  <a:solidFill>
                    <a:srgbClr val="FF0000"/>
                  </a:solidFill>
                </a:ln>
              </a:rPr>
              <a:t> </a:t>
            </a:r>
            <a:endParaRPr lang="tr-TR" sz="2000" dirty="0"/>
          </a:p>
        </p:txBody>
      </p:sp>
      <p:sp>
        <p:nvSpPr>
          <p:cNvPr id="7" name="6 Metin kutusu"/>
          <p:cNvSpPr txBox="1"/>
          <p:nvPr/>
        </p:nvSpPr>
        <p:spPr>
          <a:xfrm>
            <a:off x="1143744" y="3172906"/>
            <a:ext cx="2564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dirty="0"/>
          </a:p>
        </p:txBody>
      </p:sp>
      <p:sp>
        <p:nvSpPr>
          <p:cNvPr id="8" name="7 Metin kutusu"/>
          <p:cNvSpPr txBox="1"/>
          <p:nvPr/>
        </p:nvSpPr>
        <p:spPr>
          <a:xfrm>
            <a:off x="1719808" y="3861454"/>
            <a:ext cx="2564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n>
                  <a:solidFill>
                    <a:srgbClr val="FF0000"/>
                  </a:solidFill>
                </a:ln>
              </a:rPr>
              <a:t>       </a:t>
            </a:r>
            <a:endParaRPr lang="tr-TR" sz="2000" dirty="0"/>
          </a:p>
        </p:txBody>
      </p:sp>
      <p:sp>
        <p:nvSpPr>
          <p:cNvPr id="9" name="8 Metin kutusu"/>
          <p:cNvSpPr txBox="1"/>
          <p:nvPr/>
        </p:nvSpPr>
        <p:spPr>
          <a:xfrm>
            <a:off x="1043608" y="4541058"/>
            <a:ext cx="2564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          </a:t>
            </a:r>
            <a:endParaRPr lang="tr-TR" sz="2000" dirty="0"/>
          </a:p>
        </p:txBody>
      </p:sp>
      <p:sp>
        <p:nvSpPr>
          <p:cNvPr id="10" name="9 Metin kutusu"/>
          <p:cNvSpPr txBox="1"/>
          <p:nvPr/>
        </p:nvSpPr>
        <p:spPr>
          <a:xfrm>
            <a:off x="711696" y="5229200"/>
            <a:ext cx="2564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n>
                  <a:solidFill>
                    <a:srgbClr val="FF0000"/>
                  </a:solidFill>
                </a:ln>
              </a:rPr>
              <a:t> </a:t>
            </a:r>
            <a:endParaRPr lang="tr-TR" sz="2000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2007840" y="5949280"/>
            <a:ext cx="2564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n>
                  <a:solidFill>
                    <a:srgbClr val="FF0000"/>
                  </a:solidFill>
                </a:ln>
              </a:rPr>
              <a:t> </a:t>
            </a:r>
            <a:r>
              <a:rPr lang="tr-TR" sz="2000" b="1" dirty="0" smtClean="0">
                <a:ln>
                  <a:solidFill>
                    <a:srgbClr val="FF0000"/>
                  </a:solidFill>
                </a:ln>
              </a:rPr>
              <a:t>is</a:t>
            </a:r>
            <a:endParaRPr lang="tr-TR" sz="2000" dirty="0"/>
          </a:p>
        </p:txBody>
      </p:sp>
      <p:sp>
        <p:nvSpPr>
          <p:cNvPr id="13" name="12 Metin kutusu">
            <a:hlinkClick r:id="rId2" action="ppaction://hlinksldjump"/>
          </p:cNvPr>
          <p:cNvSpPr txBox="1"/>
          <p:nvPr/>
        </p:nvSpPr>
        <p:spPr>
          <a:xfrm>
            <a:off x="6444208" y="6557282"/>
            <a:ext cx="2699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FF00"/>
                </a:solidFill>
              </a:rPr>
              <a:t>GO TO HOME PAGE</a:t>
            </a:r>
            <a:endParaRPr lang="tr-T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Düz Ok Bağlayıcısı"/>
          <p:cNvCxnSpPr/>
          <p:nvPr/>
        </p:nvCxnSpPr>
        <p:spPr>
          <a:xfrm>
            <a:off x="251520" y="3284984"/>
            <a:ext cx="8568952" cy="0"/>
          </a:xfrm>
          <a:prstGeom prst="straightConnector1">
            <a:avLst/>
          </a:prstGeom>
          <a:ln w="69850">
            <a:solidFill>
              <a:srgbClr val="92D050"/>
            </a:solidFill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6 Metin kutusu"/>
          <p:cNvSpPr txBox="1"/>
          <p:nvPr/>
        </p:nvSpPr>
        <p:spPr>
          <a:xfrm>
            <a:off x="611560" y="27716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Past</a:t>
            </a:r>
            <a:r>
              <a:rPr lang="tr-T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Time</a:t>
            </a:r>
            <a:endParaRPr lang="tr-TR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7020272" y="277163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rgbClr val="00B0F0"/>
                </a:solidFill>
              </a:rPr>
              <a:t>Future</a:t>
            </a:r>
            <a:r>
              <a:rPr lang="tr-TR" b="1" dirty="0" smtClean="0">
                <a:solidFill>
                  <a:srgbClr val="00B0F0"/>
                </a:solidFill>
              </a:rPr>
              <a:t> Time</a:t>
            </a:r>
            <a:endParaRPr lang="tr-TR" b="1" dirty="0">
              <a:solidFill>
                <a:srgbClr val="00B0F0"/>
              </a:solidFill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3707904" y="26276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rgbClr val="FF0000"/>
                </a:solidFill>
              </a:rPr>
              <a:t>Present</a:t>
            </a:r>
            <a:r>
              <a:rPr lang="tr-TR" b="1" dirty="0" smtClean="0">
                <a:solidFill>
                  <a:srgbClr val="FF0000"/>
                </a:solidFill>
              </a:rPr>
              <a:t> Time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0" name="9 Oval"/>
          <p:cNvSpPr/>
          <p:nvPr/>
        </p:nvSpPr>
        <p:spPr>
          <a:xfrm>
            <a:off x="2555776" y="2564904"/>
            <a:ext cx="3888432" cy="1512168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Oval"/>
          <p:cNvSpPr/>
          <p:nvPr/>
        </p:nvSpPr>
        <p:spPr>
          <a:xfrm>
            <a:off x="0" y="2636912"/>
            <a:ext cx="2483768" cy="1296144"/>
          </a:xfrm>
          <a:prstGeom prst="ellipse">
            <a:avLst/>
          </a:prstGeom>
          <a:noFill/>
          <a:ln w="50800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Oval"/>
          <p:cNvSpPr/>
          <p:nvPr/>
        </p:nvSpPr>
        <p:spPr>
          <a:xfrm>
            <a:off x="6444208" y="2636912"/>
            <a:ext cx="2483768" cy="1296144"/>
          </a:xfrm>
          <a:prstGeom prst="ellipse">
            <a:avLst/>
          </a:prstGeom>
          <a:noFill/>
          <a:ln w="508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18 Metin kutusu"/>
          <p:cNvSpPr txBox="1"/>
          <p:nvPr/>
        </p:nvSpPr>
        <p:spPr>
          <a:xfrm>
            <a:off x="2699792" y="620688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rgbClr val="00FFFF"/>
                </a:solidFill>
                <a:latin typeface="Bookman Old Style" pitchFamily="18" charset="0"/>
              </a:rPr>
              <a:t>Look</a:t>
            </a:r>
            <a:r>
              <a:rPr lang="tr-TR" sz="2400" b="1" dirty="0" smtClean="0">
                <a:solidFill>
                  <a:srgbClr val="00FFFF"/>
                </a:solidFill>
                <a:latin typeface="Bookman Old Style" pitchFamily="18" charset="0"/>
              </a:rPr>
              <a:t> at </a:t>
            </a:r>
            <a:r>
              <a:rPr lang="tr-TR" sz="2400" b="1" dirty="0" err="1" smtClean="0">
                <a:solidFill>
                  <a:srgbClr val="00FFFF"/>
                </a:solidFill>
                <a:latin typeface="Bookman Old Style" pitchFamily="18" charset="0"/>
              </a:rPr>
              <a:t>the</a:t>
            </a:r>
            <a:r>
              <a:rPr lang="tr-TR" sz="2400" b="1" dirty="0" smtClean="0">
                <a:solidFill>
                  <a:srgbClr val="00FFFF"/>
                </a:solidFill>
                <a:latin typeface="Bookman Old Style" pitchFamily="18" charset="0"/>
              </a:rPr>
              <a:t> </a:t>
            </a:r>
            <a:r>
              <a:rPr lang="tr-TR" sz="2400" b="1" dirty="0" err="1" smtClean="0">
                <a:solidFill>
                  <a:srgbClr val="00FFFF"/>
                </a:solidFill>
                <a:latin typeface="Bookman Old Style" pitchFamily="18" charset="0"/>
              </a:rPr>
              <a:t>Timeline</a:t>
            </a:r>
            <a:endParaRPr lang="tr-TR" sz="2400" b="1" dirty="0">
              <a:solidFill>
                <a:srgbClr val="00FFFF"/>
              </a:solidFill>
              <a:latin typeface="Bookman Old Style" pitchFamily="18" charset="0"/>
            </a:endParaRPr>
          </a:p>
        </p:txBody>
      </p:sp>
      <p:sp>
        <p:nvSpPr>
          <p:cNvPr id="20" name="19 Oval"/>
          <p:cNvSpPr/>
          <p:nvPr/>
        </p:nvSpPr>
        <p:spPr>
          <a:xfrm>
            <a:off x="3995936" y="2996952"/>
            <a:ext cx="936104" cy="792088"/>
          </a:xfrm>
          <a:prstGeom prst="ellipse">
            <a:avLst/>
          </a:prstGeom>
          <a:noFill/>
          <a:ln w="38100">
            <a:solidFill>
              <a:schemeClr val="tx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 smtClean="0"/>
              <a:t>now</a:t>
            </a:r>
            <a:endParaRPr lang="tr-TR" b="1" dirty="0"/>
          </a:p>
        </p:txBody>
      </p:sp>
      <p:sp>
        <p:nvSpPr>
          <p:cNvPr id="21" name="20 Şeritli Sağ Ok"/>
          <p:cNvSpPr/>
          <p:nvPr/>
        </p:nvSpPr>
        <p:spPr>
          <a:xfrm rot="5400000">
            <a:off x="4031940" y="4185084"/>
            <a:ext cx="864096" cy="360040"/>
          </a:xfrm>
          <a:prstGeom prst="stripedRightArrow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2" name="21 Metin kutusu"/>
          <p:cNvSpPr txBox="1"/>
          <p:nvPr/>
        </p:nvSpPr>
        <p:spPr>
          <a:xfrm>
            <a:off x="611560" y="5013176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i="1" dirty="0" err="1" smtClean="0">
                <a:ln>
                  <a:solidFill>
                    <a:srgbClr val="FF0000"/>
                  </a:solidFill>
                </a:ln>
              </a:rPr>
              <a:t>Present</a:t>
            </a:r>
            <a:r>
              <a:rPr lang="tr-TR" sz="3600" b="1" i="1" dirty="0" smtClean="0">
                <a:ln>
                  <a:solidFill>
                    <a:srgbClr val="FF0000"/>
                  </a:solidFill>
                </a:ln>
              </a:rPr>
              <a:t> </a:t>
            </a:r>
            <a:r>
              <a:rPr lang="tr-TR" sz="3600" b="1" i="1" dirty="0" err="1" smtClean="0">
                <a:ln>
                  <a:solidFill>
                    <a:srgbClr val="FF0000"/>
                  </a:solidFill>
                </a:ln>
              </a:rPr>
              <a:t>Continuous</a:t>
            </a:r>
            <a:r>
              <a:rPr lang="tr-TR" sz="3600" b="1" i="1" dirty="0" smtClean="0">
                <a:ln>
                  <a:solidFill>
                    <a:srgbClr val="FF0000"/>
                  </a:solidFill>
                </a:ln>
              </a:rPr>
              <a:t> Tense</a:t>
            </a:r>
            <a:endParaRPr lang="tr-TR" sz="3600" b="1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3" name="12 Metin kutusu">
            <a:hlinkClick r:id="rId2" action="ppaction://hlinksldjump"/>
          </p:cNvPr>
          <p:cNvSpPr txBox="1"/>
          <p:nvPr/>
        </p:nvSpPr>
        <p:spPr>
          <a:xfrm>
            <a:off x="8388424" y="645333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FF00"/>
                </a:solidFill>
              </a:rPr>
              <a:t>☻</a:t>
            </a:r>
            <a:endParaRPr lang="tr-T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 animBg="1"/>
      <p:bldP spid="12" grpId="0" animBg="1"/>
      <p:bldP spid="19" grpId="0"/>
      <p:bldP spid="20" grpId="0" animBg="1"/>
      <p:bldP spid="21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1143000"/>
          </a:xfrm>
        </p:spPr>
        <p:txBody>
          <a:bodyPr>
            <a:normAutofit/>
          </a:bodyPr>
          <a:lstStyle/>
          <a:p>
            <a:r>
              <a:rPr lang="tr-TR" b="1" dirty="0" err="1" smtClean="0"/>
              <a:t>Present</a:t>
            </a:r>
            <a:r>
              <a:rPr lang="tr-TR" b="1" dirty="0" smtClean="0"/>
              <a:t> </a:t>
            </a:r>
            <a:r>
              <a:rPr lang="tr-TR" b="1" dirty="0" err="1" smtClean="0"/>
              <a:t>Continuous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1</a:t>
            </a:r>
          </a:p>
          <a:p>
            <a:pPr>
              <a:buNone/>
            </a:pPr>
            <a:r>
              <a:rPr lang="en-US" dirty="0" smtClean="0"/>
              <a:t>• We use present continuous to talk about </a:t>
            </a:r>
            <a:r>
              <a:rPr lang="en-US" dirty="0" smtClean="0">
                <a:ln>
                  <a:solidFill>
                    <a:srgbClr val="FF0000"/>
                  </a:solidFill>
                </a:ln>
              </a:rPr>
              <a:t>things</a:t>
            </a:r>
            <a:r>
              <a:rPr lang="tr-TR" dirty="0" smtClean="0">
                <a:ln>
                  <a:solidFill>
                    <a:srgbClr val="FF0000"/>
                  </a:solidFill>
                </a:ln>
              </a:rPr>
              <a:t> </a:t>
            </a:r>
            <a:r>
              <a:rPr lang="en-US" dirty="0" smtClean="0">
                <a:ln>
                  <a:solidFill>
                    <a:srgbClr val="FF0000"/>
                  </a:solidFill>
                </a:ln>
              </a:rPr>
              <a:t>happening now </a:t>
            </a:r>
            <a:r>
              <a:rPr lang="en-US" dirty="0" smtClean="0">
                <a:ln>
                  <a:solidFill>
                    <a:schemeClr val="tx1"/>
                  </a:solidFill>
                </a:ln>
              </a:rPr>
              <a:t>and</a:t>
            </a:r>
            <a:r>
              <a:rPr lang="en-US" dirty="0" smtClean="0">
                <a:ln>
                  <a:solidFill>
                    <a:srgbClr val="FF0000"/>
                  </a:solidFill>
                </a:ln>
              </a:rPr>
              <a:t> temporary situations.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en-US" i="1" dirty="0" smtClean="0"/>
              <a:t>- She’s listening to the announcement now.</a:t>
            </a:r>
          </a:p>
          <a:p>
            <a:pPr>
              <a:buNone/>
            </a:pPr>
            <a:r>
              <a:rPr lang="en-US" i="1" dirty="0" smtClean="0"/>
              <a:t>- I’m staying at a nice hotel.</a:t>
            </a:r>
            <a:endParaRPr lang="tr-TR" i="1" dirty="0"/>
          </a:p>
        </p:txBody>
      </p:sp>
      <p:sp>
        <p:nvSpPr>
          <p:cNvPr id="4" name="3 Metin kutusu">
            <a:hlinkClick r:id="rId2" action="ppaction://hlinksldjump"/>
          </p:cNvPr>
          <p:cNvSpPr txBox="1"/>
          <p:nvPr/>
        </p:nvSpPr>
        <p:spPr>
          <a:xfrm>
            <a:off x="8388424" y="645333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FF00"/>
                </a:solidFill>
              </a:rPr>
              <a:t>☻</a:t>
            </a:r>
            <a:endParaRPr lang="tr-T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1143000"/>
          </a:xfrm>
        </p:spPr>
        <p:txBody>
          <a:bodyPr>
            <a:normAutofit/>
          </a:bodyPr>
          <a:lstStyle/>
          <a:p>
            <a:r>
              <a:rPr lang="tr-TR" b="1" dirty="0" err="1" smtClean="0"/>
              <a:t>Present</a:t>
            </a:r>
            <a:r>
              <a:rPr lang="tr-TR" b="1" dirty="0" smtClean="0"/>
              <a:t> </a:t>
            </a:r>
            <a:r>
              <a:rPr lang="tr-TR" b="1" dirty="0" err="1" smtClean="0"/>
              <a:t>Continuous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2</a:t>
            </a:r>
          </a:p>
          <a:p>
            <a:pPr>
              <a:buNone/>
            </a:pPr>
            <a:r>
              <a:rPr lang="en-US" dirty="0" smtClean="0"/>
              <a:t>• We use </a:t>
            </a:r>
            <a:r>
              <a:rPr lang="tr-TR" b="1" dirty="0" smtClean="0">
                <a:ln>
                  <a:solidFill>
                    <a:srgbClr val="FF0000"/>
                  </a:solidFill>
                </a:ln>
              </a:rPr>
              <a:t>“ </a:t>
            </a:r>
            <a:r>
              <a:rPr lang="en-US" b="1" dirty="0" smtClean="0">
                <a:ln>
                  <a:solidFill>
                    <a:srgbClr val="FF0000"/>
                  </a:solidFill>
                </a:ln>
              </a:rPr>
              <a:t>be </a:t>
            </a:r>
            <a:r>
              <a:rPr lang="tr-TR" b="1" dirty="0" smtClean="0">
                <a:ln>
                  <a:solidFill>
                    <a:srgbClr val="FF0000"/>
                  </a:solidFill>
                </a:ln>
              </a:rPr>
              <a:t>+ </a:t>
            </a:r>
            <a:r>
              <a:rPr lang="tr-TR" b="1" i="1" dirty="0" smtClean="0">
                <a:ln>
                  <a:solidFill>
                    <a:srgbClr val="FF0000"/>
                  </a:solidFill>
                </a:ln>
              </a:rPr>
              <a:t>V – </a:t>
            </a:r>
            <a:r>
              <a:rPr lang="en-US" b="1" i="1" dirty="0" err="1" smtClean="0">
                <a:ln>
                  <a:solidFill>
                    <a:srgbClr val="FF0000"/>
                  </a:solidFill>
                </a:ln>
              </a:rPr>
              <a:t>ing</a:t>
            </a:r>
            <a:r>
              <a:rPr lang="tr-TR" b="1" i="1" dirty="0" smtClean="0">
                <a:ln>
                  <a:solidFill>
                    <a:srgbClr val="FF0000"/>
                  </a:solidFill>
                </a:ln>
              </a:rPr>
              <a:t> ”</a:t>
            </a:r>
            <a:endParaRPr lang="en-US" b="1" i="1" dirty="0" smtClean="0">
              <a:ln>
                <a:solidFill>
                  <a:srgbClr val="FF0000"/>
                </a:solidFill>
              </a:ln>
            </a:endParaRP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i="1" dirty="0" smtClean="0"/>
              <a:t>- I </a:t>
            </a:r>
            <a:r>
              <a:rPr lang="tr-TR" i="1" dirty="0" err="1" smtClean="0"/>
              <a:t>am</a:t>
            </a:r>
            <a:r>
              <a:rPr lang="tr-TR" i="1" dirty="0" smtClean="0"/>
              <a:t> </a:t>
            </a:r>
            <a:r>
              <a:rPr lang="tr-TR" i="1" dirty="0" err="1" smtClean="0"/>
              <a:t>having</a:t>
            </a:r>
            <a:r>
              <a:rPr lang="tr-TR" i="1" dirty="0" smtClean="0"/>
              <a:t> </a:t>
            </a:r>
            <a:r>
              <a:rPr lang="tr-TR" i="1" dirty="0" err="1" smtClean="0"/>
              <a:t>lunch</a:t>
            </a:r>
            <a:r>
              <a:rPr lang="tr-TR" i="1" dirty="0" smtClean="0"/>
              <a:t>.</a:t>
            </a:r>
          </a:p>
          <a:p>
            <a:pPr>
              <a:buNone/>
            </a:pPr>
            <a:r>
              <a:rPr lang="en-US" i="1" dirty="0" smtClean="0"/>
              <a:t>- He / She / It is having lunch.</a:t>
            </a:r>
          </a:p>
          <a:p>
            <a:pPr>
              <a:buNone/>
            </a:pPr>
            <a:r>
              <a:rPr lang="en-US" i="1" dirty="0" smtClean="0"/>
              <a:t>You / We / They are having lunch.</a:t>
            </a:r>
            <a:endParaRPr lang="tr-TR" i="1" dirty="0"/>
          </a:p>
        </p:txBody>
      </p:sp>
      <p:sp>
        <p:nvSpPr>
          <p:cNvPr id="4" name="3 Metin kutusu">
            <a:hlinkClick r:id="rId2" action="ppaction://hlinksldjump"/>
          </p:cNvPr>
          <p:cNvSpPr txBox="1"/>
          <p:nvPr/>
        </p:nvSpPr>
        <p:spPr>
          <a:xfrm>
            <a:off x="8388424" y="645333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FF00"/>
                </a:solidFill>
              </a:rPr>
              <a:t>☻</a:t>
            </a:r>
            <a:endParaRPr lang="tr-T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1143000"/>
          </a:xfrm>
        </p:spPr>
        <p:txBody>
          <a:bodyPr>
            <a:normAutofit/>
          </a:bodyPr>
          <a:lstStyle/>
          <a:p>
            <a:r>
              <a:rPr lang="tr-TR" b="1" dirty="0" err="1" smtClean="0"/>
              <a:t>Present</a:t>
            </a:r>
            <a:r>
              <a:rPr lang="tr-TR" b="1" dirty="0" smtClean="0"/>
              <a:t> </a:t>
            </a:r>
            <a:r>
              <a:rPr lang="tr-TR" b="1" dirty="0" err="1" smtClean="0"/>
              <a:t>Continuous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3</a:t>
            </a:r>
          </a:p>
          <a:p>
            <a:pPr>
              <a:buNone/>
            </a:pPr>
            <a:r>
              <a:rPr lang="en-US" dirty="0" smtClean="0"/>
              <a:t>• We often use present continuous with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en-US" dirty="0" smtClean="0"/>
              <a:t>time</a:t>
            </a:r>
            <a:r>
              <a:rPr lang="tr-TR" dirty="0" smtClean="0"/>
              <a:t> </a:t>
            </a:r>
            <a:r>
              <a:rPr lang="en-US" dirty="0" smtClean="0"/>
              <a:t>expressions like </a:t>
            </a:r>
            <a:r>
              <a:rPr lang="tr-TR" dirty="0" smtClean="0"/>
              <a:t>: </a:t>
            </a:r>
          </a:p>
          <a:p>
            <a:pPr>
              <a:buNone/>
            </a:pPr>
            <a:r>
              <a:rPr lang="en-US" dirty="0" smtClean="0">
                <a:ln>
                  <a:solidFill>
                    <a:srgbClr val="FF0000"/>
                  </a:solidFill>
                </a:ln>
              </a:rPr>
              <a:t>now, at present, at the moment,</a:t>
            </a:r>
            <a:r>
              <a:rPr lang="tr-TR" dirty="0" smtClean="0">
                <a:ln>
                  <a:solidFill>
                    <a:srgbClr val="FF0000"/>
                  </a:solidFill>
                </a:ln>
              </a:rPr>
              <a:t> </a:t>
            </a:r>
            <a:r>
              <a:rPr lang="en-US" dirty="0" smtClean="0">
                <a:ln>
                  <a:solidFill>
                    <a:srgbClr val="FF0000"/>
                  </a:solidFill>
                </a:ln>
              </a:rPr>
              <a:t>nowadays, </a:t>
            </a:r>
            <a:endParaRPr lang="tr-TR" dirty="0" smtClean="0">
              <a:ln>
                <a:solidFill>
                  <a:srgbClr val="FF0000"/>
                </a:solidFill>
              </a:ln>
            </a:endParaRPr>
          </a:p>
          <a:p>
            <a:pPr>
              <a:buNone/>
            </a:pPr>
            <a:r>
              <a:rPr lang="en-US" dirty="0" smtClean="0">
                <a:ln>
                  <a:solidFill>
                    <a:srgbClr val="FF0000"/>
                  </a:solidFill>
                </a:ln>
              </a:rPr>
              <a:t>these days, today,</a:t>
            </a:r>
            <a:r>
              <a:rPr lang="tr-TR" dirty="0" smtClean="0">
                <a:ln>
                  <a:solidFill>
                    <a:srgbClr val="FF0000"/>
                  </a:solidFill>
                </a:ln>
              </a:rPr>
              <a:t> </a:t>
            </a:r>
            <a:r>
              <a:rPr lang="en-US" dirty="0" smtClean="0">
                <a:ln>
                  <a:solidFill>
                    <a:srgbClr val="FF0000"/>
                  </a:solidFill>
                </a:ln>
              </a:rPr>
              <a:t>this week, etc.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en-US" dirty="0" smtClean="0"/>
              <a:t>- She’</a:t>
            </a:r>
            <a:r>
              <a:rPr lang="en-US" i="1" dirty="0" smtClean="0"/>
              <a:t>s sending a text message at the moment.</a:t>
            </a:r>
          </a:p>
          <a:p>
            <a:pPr>
              <a:buNone/>
            </a:pPr>
            <a:r>
              <a:rPr lang="en-US" dirty="0" smtClean="0"/>
              <a:t>- What </a:t>
            </a:r>
            <a:r>
              <a:rPr lang="en-US" i="1" dirty="0" smtClean="0"/>
              <a:t>are you doing nowadays?</a:t>
            </a:r>
            <a:endParaRPr lang="tr-TR" dirty="0"/>
          </a:p>
        </p:txBody>
      </p:sp>
      <p:sp>
        <p:nvSpPr>
          <p:cNvPr id="4" name="3 Metin kutusu">
            <a:hlinkClick r:id="rId2" action="ppaction://hlinksldjump"/>
          </p:cNvPr>
          <p:cNvSpPr txBox="1"/>
          <p:nvPr/>
        </p:nvSpPr>
        <p:spPr>
          <a:xfrm>
            <a:off x="8388424" y="645333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FF00"/>
                </a:solidFill>
              </a:rPr>
              <a:t>☻</a:t>
            </a:r>
            <a:endParaRPr lang="tr-T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Düz Ok Bağlayıcısı"/>
          <p:cNvCxnSpPr/>
          <p:nvPr/>
        </p:nvCxnSpPr>
        <p:spPr>
          <a:xfrm>
            <a:off x="251520" y="3284984"/>
            <a:ext cx="8568952" cy="0"/>
          </a:xfrm>
          <a:prstGeom prst="straightConnector1">
            <a:avLst/>
          </a:prstGeom>
          <a:ln w="69850">
            <a:solidFill>
              <a:srgbClr val="92D050"/>
            </a:solidFill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6 Metin kutusu"/>
          <p:cNvSpPr txBox="1"/>
          <p:nvPr/>
        </p:nvSpPr>
        <p:spPr>
          <a:xfrm>
            <a:off x="611560" y="27716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Past</a:t>
            </a:r>
            <a:r>
              <a:rPr lang="tr-T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Time</a:t>
            </a:r>
            <a:endParaRPr lang="tr-TR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7020272" y="277163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rgbClr val="00B0F0"/>
                </a:solidFill>
              </a:rPr>
              <a:t>Future</a:t>
            </a:r>
            <a:r>
              <a:rPr lang="tr-TR" b="1" dirty="0" smtClean="0">
                <a:solidFill>
                  <a:srgbClr val="00B0F0"/>
                </a:solidFill>
              </a:rPr>
              <a:t> Time</a:t>
            </a:r>
            <a:endParaRPr lang="tr-TR" b="1" dirty="0">
              <a:solidFill>
                <a:srgbClr val="00B0F0"/>
              </a:solidFill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3707904" y="256490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rgbClr val="FF0000"/>
                </a:solidFill>
              </a:rPr>
              <a:t>Present</a:t>
            </a:r>
            <a:r>
              <a:rPr lang="tr-TR" b="1" dirty="0" smtClean="0">
                <a:solidFill>
                  <a:srgbClr val="FF0000"/>
                </a:solidFill>
              </a:rPr>
              <a:t> Time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0" name="9 Oval"/>
          <p:cNvSpPr/>
          <p:nvPr/>
        </p:nvSpPr>
        <p:spPr>
          <a:xfrm>
            <a:off x="2555776" y="2492896"/>
            <a:ext cx="3888432" cy="1224136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Oval"/>
          <p:cNvSpPr/>
          <p:nvPr/>
        </p:nvSpPr>
        <p:spPr>
          <a:xfrm>
            <a:off x="0" y="2636912"/>
            <a:ext cx="2483768" cy="1296144"/>
          </a:xfrm>
          <a:prstGeom prst="ellipse">
            <a:avLst/>
          </a:prstGeom>
          <a:noFill/>
          <a:ln w="50800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Oval"/>
          <p:cNvSpPr/>
          <p:nvPr/>
        </p:nvSpPr>
        <p:spPr>
          <a:xfrm>
            <a:off x="6444208" y="2636912"/>
            <a:ext cx="2483768" cy="1296144"/>
          </a:xfrm>
          <a:prstGeom prst="ellipse">
            <a:avLst/>
          </a:prstGeom>
          <a:noFill/>
          <a:ln w="508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18 Metin kutusu"/>
          <p:cNvSpPr txBox="1"/>
          <p:nvPr/>
        </p:nvSpPr>
        <p:spPr>
          <a:xfrm>
            <a:off x="2699792" y="620688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rgbClr val="00FFFF"/>
                </a:solidFill>
                <a:latin typeface="Bookman Old Style" pitchFamily="18" charset="0"/>
              </a:rPr>
              <a:t>Look</a:t>
            </a:r>
            <a:r>
              <a:rPr lang="tr-TR" sz="2400" b="1" dirty="0" smtClean="0">
                <a:solidFill>
                  <a:srgbClr val="00FFFF"/>
                </a:solidFill>
                <a:latin typeface="Bookman Old Style" pitchFamily="18" charset="0"/>
              </a:rPr>
              <a:t> at </a:t>
            </a:r>
            <a:r>
              <a:rPr lang="tr-TR" sz="2400" b="1" dirty="0" err="1" smtClean="0">
                <a:solidFill>
                  <a:srgbClr val="00FFFF"/>
                </a:solidFill>
                <a:latin typeface="Bookman Old Style" pitchFamily="18" charset="0"/>
              </a:rPr>
              <a:t>the</a:t>
            </a:r>
            <a:r>
              <a:rPr lang="tr-TR" sz="2400" b="1" dirty="0" smtClean="0">
                <a:solidFill>
                  <a:srgbClr val="00FFFF"/>
                </a:solidFill>
                <a:latin typeface="Bookman Old Style" pitchFamily="18" charset="0"/>
              </a:rPr>
              <a:t> </a:t>
            </a:r>
            <a:r>
              <a:rPr lang="tr-TR" sz="2400" b="1" dirty="0" err="1" smtClean="0">
                <a:solidFill>
                  <a:srgbClr val="00FFFF"/>
                </a:solidFill>
                <a:latin typeface="Bookman Old Style" pitchFamily="18" charset="0"/>
              </a:rPr>
              <a:t>Timeline</a:t>
            </a:r>
            <a:endParaRPr lang="tr-TR" sz="2400" b="1" dirty="0">
              <a:solidFill>
                <a:srgbClr val="00FFFF"/>
              </a:solidFill>
              <a:latin typeface="Bookman Old Style" pitchFamily="18" charset="0"/>
            </a:endParaRPr>
          </a:p>
        </p:txBody>
      </p:sp>
      <p:sp>
        <p:nvSpPr>
          <p:cNvPr id="14" name="13 Şeritli Sağ Ok"/>
          <p:cNvSpPr/>
          <p:nvPr/>
        </p:nvSpPr>
        <p:spPr>
          <a:xfrm rot="5400000">
            <a:off x="4031940" y="4545124"/>
            <a:ext cx="864096" cy="360040"/>
          </a:xfrm>
          <a:prstGeom prst="stripedRightArrow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5" name="14 Metin kutusu"/>
          <p:cNvSpPr txBox="1"/>
          <p:nvPr/>
        </p:nvSpPr>
        <p:spPr>
          <a:xfrm>
            <a:off x="611560" y="5230941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i="1" dirty="0" err="1" smtClean="0">
                <a:ln>
                  <a:solidFill>
                    <a:srgbClr val="FF0000"/>
                  </a:solidFill>
                </a:ln>
              </a:rPr>
              <a:t>Present</a:t>
            </a:r>
            <a:r>
              <a:rPr lang="tr-TR" sz="3600" b="1" i="1" dirty="0" smtClean="0">
                <a:ln>
                  <a:solidFill>
                    <a:srgbClr val="FF0000"/>
                  </a:solidFill>
                </a:ln>
              </a:rPr>
              <a:t> </a:t>
            </a:r>
            <a:r>
              <a:rPr lang="tr-TR" sz="3600" b="1" i="1" dirty="0" err="1" smtClean="0">
                <a:ln>
                  <a:solidFill>
                    <a:srgbClr val="FF0000"/>
                  </a:solidFill>
                </a:ln>
              </a:rPr>
              <a:t>Simple</a:t>
            </a:r>
            <a:r>
              <a:rPr lang="tr-TR" sz="3600" b="1" i="1" dirty="0" smtClean="0">
                <a:ln>
                  <a:solidFill>
                    <a:srgbClr val="FF0000"/>
                  </a:solidFill>
                </a:ln>
              </a:rPr>
              <a:t> Tense</a:t>
            </a:r>
            <a:endParaRPr lang="tr-TR" sz="3600" b="1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6" name="15 Yay"/>
          <p:cNvSpPr/>
          <p:nvPr/>
        </p:nvSpPr>
        <p:spPr>
          <a:xfrm rot="10800000">
            <a:off x="2555776" y="3573016"/>
            <a:ext cx="3960440" cy="648069"/>
          </a:xfrm>
          <a:prstGeom prst="arc">
            <a:avLst>
              <a:gd name="adj1" fmla="val 10816859"/>
              <a:gd name="adj2" fmla="val 21574339"/>
            </a:avLst>
          </a:prstGeom>
          <a:solidFill>
            <a:schemeClr val="tx1"/>
          </a:solidFill>
          <a:ln w="762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Metin kutusu">
            <a:hlinkClick r:id="rId2" action="ppaction://hlinksldjump"/>
          </p:cNvPr>
          <p:cNvSpPr txBox="1"/>
          <p:nvPr/>
        </p:nvSpPr>
        <p:spPr>
          <a:xfrm>
            <a:off x="8388424" y="645333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FF00"/>
                </a:solidFill>
              </a:rPr>
              <a:t>☻</a:t>
            </a:r>
            <a:endParaRPr lang="tr-T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2792" cy="1143000"/>
          </a:xfrm>
        </p:spPr>
        <p:txBody>
          <a:bodyPr>
            <a:normAutofit/>
          </a:bodyPr>
          <a:lstStyle/>
          <a:p>
            <a:r>
              <a:rPr lang="tr-TR" b="1" dirty="0" err="1" smtClean="0"/>
              <a:t>Present</a:t>
            </a:r>
            <a:r>
              <a:rPr lang="tr-TR" b="1" dirty="0" smtClean="0"/>
              <a:t> </a:t>
            </a:r>
            <a:r>
              <a:rPr lang="tr-TR" b="1" dirty="0" err="1" smtClean="0"/>
              <a:t>Simple</a:t>
            </a:r>
            <a:r>
              <a:rPr lang="tr-TR" b="1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1</a:t>
            </a:r>
          </a:p>
          <a:p>
            <a:pPr>
              <a:buNone/>
            </a:pPr>
            <a:r>
              <a:rPr lang="en-US" dirty="0" smtClean="0"/>
              <a:t>• We use present simple to talk about </a:t>
            </a:r>
            <a:r>
              <a:rPr lang="en-US" dirty="0" smtClean="0">
                <a:ln>
                  <a:solidFill>
                    <a:srgbClr val="FF0000"/>
                  </a:solidFill>
                </a:ln>
              </a:rPr>
              <a:t>habits,</a:t>
            </a:r>
            <a:r>
              <a:rPr lang="tr-TR" dirty="0" err="1" smtClean="0">
                <a:ln>
                  <a:solidFill>
                    <a:srgbClr val="FF0000"/>
                  </a:solidFill>
                </a:ln>
              </a:rPr>
              <a:t>routines</a:t>
            </a:r>
            <a:r>
              <a:rPr lang="tr-TR" dirty="0" smtClean="0">
                <a:ln>
                  <a:solidFill>
                    <a:srgbClr val="FF0000"/>
                  </a:solidFill>
                </a:ln>
              </a:rPr>
              <a:t>, </a:t>
            </a:r>
            <a:r>
              <a:rPr lang="tr-TR" dirty="0" err="1" smtClean="0">
                <a:ln>
                  <a:solidFill>
                    <a:srgbClr val="FF0000"/>
                  </a:solidFill>
                </a:ln>
              </a:rPr>
              <a:t>facts</a:t>
            </a:r>
            <a:r>
              <a:rPr lang="tr-TR" dirty="0" smtClean="0">
                <a:ln>
                  <a:solidFill>
                    <a:srgbClr val="FF0000"/>
                  </a:solidFill>
                </a:ln>
              </a:rPr>
              <a:t> </a:t>
            </a:r>
            <a:r>
              <a:rPr lang="tr-TR" dirty="0" err="1" smtClean="0">
                <a:ln>
                  <a:solidFill>
                    <a:srgbClr val="FF0000"/>
                  </a:solidFill>
                </a:ln>
              </a:rPr>
              <a:t>and</a:t>
            </a:r>
            <a:r>
              <a:rPr lang="tr-TR" dirty="0" smtClean="0">
                <a:ln>
                  <a:solidFill>
                    <a:srgbClr val="FF0000"/>
                  </a:solidFill>
                </a:ln>
              </a:rPr>
              <a:t> </a:t>
            </a:r>
            <a:r>
              <a:rPr lang="tr-TR" dirty="0" err="1" smtClean="0">
                <a:ln>
                  <a:solidFill>
                    <a:srgbClr val="FF0000"/>
                  </a:solidFill>
                </a:ln>
              </a:rPr>
              <a:t>truths</a:t>
            </a:r>
            <a:r>
              <a:rPr lang="tr-TR" dirty="0" smtClean="0">
                <a:ln>
                  <a:solidFill>
                    <a:srgbClr val="FF0000"/>
                  </a:solidFill>
                </a:ln>
              </a:rPr>
              <a:t>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en-US" i="1" dirty="0" smtClean="0"/>
              <a:t>- We usually have dinner </a:t>
            </a:r>
            <a:r>
              <a:rPr lang="tr-TR" i="1" dirty="0" err="1" smtClean="0"/>
              <a:t>late</a:t>
            </a:r>
            <a:r>
              <a:rPr lang="tr-TR" i="1" dirty="0" smtClean="0"/>
              <a:t>.</a:t>
            </a:r>
          </a:p>
          <a:p>
            <a:pPr>
              <a:buNone/>
            </a:pPr>
            <a:r>
              <a:rPr lang="en-US" i="1" dirty="0" smtClean="0"/>
              <a:t>- I don’t enjoy Indian food.</a:t>
            </a:r>
            <a:endParaRPr lang="tr-TR" i="1" dirty="0"/>
          </a:p>
        </p:txBody>
      </p:sp>
      <p:sp>
        <p:nvSpPr>
          <p:cNvPr id="4" name="3 Metin kutusu">
            <a:hlinkClick r:id="rId2" action="ppaction://hlinksldjump"/>
          </p:cNvPr>
          <p:cNvSpPr txBox="1"/>
          <p:nvPr/>
        </p:nvSpPr>
        <p:spPr>
          <a:xfrm>
            <a:off x="8388424" y="641326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FF00"/>
                </a:solidFill>
              </a:rPr>
              <a:t>☻</a:t>
            </a:r>
            <a:endParaRPr lang="tr-T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2792" cy="1143000"/>
          </a:xfrm>
        </p:spPr>
        <p:txBody>
          <a:bodyPr>
            <a:normAutofit/>
          </a:bodyPr>
          <a:lstStyle/>
          <a:p>
            <a:r>
              <a:rPr lang="tr-TR" b="1" dirty="0" err="1" smtClean="0"/>
              <a:t>Present</a:t>
            </a:r>
            <a:r>
              <a:rPr lang="tr-TR" b="1" dirty="0" smtClean="0"/>
              <a:t> </a:t>
            </a:r>
            <a:r>
              <a:rPr lang="tr-TR" b="1" dirty="0" err="1" smtClean="0"/>
              <a:t>Simple</a:t>
            </a:r>
            <a:r>
              <a:rPr lang="tr-TR" b="1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2</a:t>
            </a:r>
          </a:p>
          <a:p>
            <a:pPr>
              <a:buNone/>
            </a:pPr>
            <a:r>
              <a:rPr lang="en-US" dirty="0" smtClean="0"/>
              <a:t>• We use </a:t>
            </a:r>
            <a:r>
              <a:rPr lang="en-US" b="1" i="1" dirty="0" smtClean="0">
                <a:ln>
                  <a:solidFill>
                    <a:srgbClr val="FF0000"/>
                  </a:solidFill>
                </a:ln>
              </a:rPr>
              <a:t>’ s’</a:t>
            </a:r>
            <a:r>
              <a:rPr lang="en-US" b="1" i="1" dirty="0" smtClean="0"/>
              <a:t> with </a:t>
            </a:r>
            <a:r>
              <a:rPr lang="en-US" b="1" i="1" dirty="0" smtClean="0">
                <a:ln>
                  <a:solidFill>
                    <a:srgbClr val="FF0000"/>
                  </a:solidFill>
                </a:ln>
              </a:rPr>
              <a:t>3rd person singular </a:t>
            </a:r>
            <a:r>
              <a:rPr lang="en-US" b="1" i="1" dirty="0" smtClean="0"/>
              <a:t>in positive</a:t>
            </a:r>
            <a:r>
              <a:rPr lang="tr-TR" b="1" i="1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en-US" i="1" dirty="0" smtClean="0"/>
              <a:t>- I / You / We / They work hard.</a:t>
            </a:r>
          </a:p>
          <a:p>
            <a:pPr>
              <a:buNone/>
            </a:pPr>
            <a:r>
              <a:rPr lang="en-US" i="1" dirty="0" smtClean="0"/>
              <a:t>- He / She / It works hard.</a:t>
            </a:r>
            <a:endParaRPr lang="tr-TR" i="1" dirty="0"/>
          </a:p>
        </p:txBody>
      </p:sp>
      <p:sp>
        <p:nvSpPr>
          <p:cNvPr id="4" name="3 Metin kutusu">
            <a:hlinkClick r:id="rId2" action="ppaction://hlinksldjump"/>
          </p:cNvPr>
          <p:cNvSpPr txBox="1"/>
          <p:nvPr/>
        </p:nvSpPr>
        <p:spPr>
          <a:xfrm>
            <a:off x="8388424" y="645333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FF00"/>
                </a:solidFill>
              </a:rPr>
              <a:t>☻</a:t>
            </a:r>
            <a:endParaRPr lang="tr-T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2792" cy="1143000"/>
          </a:xfrm>
        </p:spPr>
        <p:txBody>
          <a:bodyPr>
            <a:normAutofit/>
          </a:bodyPr>
          <a:lstStyle/>
          <a:p>
            <a:r>
              <a:rPr lang="tr-TR" b="1" dirty="0" err="1" smtClean="0"/>
              <a:t>Present</a:t>
            </a:r>
            <a:r>
              <a:rPr lang="tr-TR" b="1" dirty="0" smtClean="0"/>
              <a:t> </a:t>
            </a:r>
            <a:r>
              <a:rPr lang="tr-TR" b="1" dirty="0" err="1" smtClean="0"/>
              <a:t>Simple</a:t>
            </a:r>
            <a:r>
              <a:rPr lang="tr-TR" b="1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91264" cy="47811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3</a:t>
            </a:r>
          </a:p>
          <a:p>
            <a:pPr>
              <a:buNone/>
            </a:pPr>
            <a:r>
              <a:rPr lang="en-US" dirty="0" smtClean="0"/>
              <a:t>• We often use present simple with adverbs of</a:t>
            </a:r>
          </a:p>
          <a:p>
            <a:pPr>
              <a:buNone/>
            </a:pPr>
            <a:r>
              <a:rPr lang="en-US" dirty="0" smtClean="0"/>
              <a:t>frequency </a:t>
            </a:r>
            <a:r>
              <a:rPr lang="tr-TR" dirty="0" smtClean="0"/>
              <a:t>: </a:t>
            </a:r>
          </a:p>
          <a:p>
            <a:pPr>
              <a:buNone/>
            </a:pPr>
            <a:r>
              <a:rPr lang="en-US" dirty="0" smtClean="0">
                <a:ln>
                  <a:solidFill>
                    <a:srgbClr val="FF0000"/>
                  </a:solidFill>
                </a:ln>
              </a:rPr>
              <a:t>always, often, sometimes, usually,</a:t>
            </a:r>
            <a:r>
              <a:rPr lang="tr-TR" dirty="0" smtClean="0">
                <a:ln>
                  <a:solidFill>
                    <a:srgbClr val="FF0000"/>
                  </a:solidFill>
                </a:ln>
              </a:rPr>
              <a:t> n</a:t>
            </a:r>
            <a:r>
              <a:rPr lang="en-US" dirty="0" smtClean="0">
                <a:ln>
                  <a:solidFill>
                    <a:srgbClr val="FF0000"/>
                  </a:solidFill>
                </a:ln>
              </a:rPr>
              <a:t>ever</a:t>
            </a:r>
            <a:r>
              <a:rPr lang="tr-TR" dirty="0" smtClean="0"/>
              <a:t> </a:t>
            </a:r>
            <a:r>
              <a:rPr lang="en-US" dirty="0" smtClean="0"/>
              <a:t> and 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time expressions </a:t>
            </a:r>
            <a:r>
              <a:rPr lang="tr-TR" dirty="0" smtClean="0"/>
              <a:t>: </a:t>
            </a:r>
            <a:r>
              <a:rPr lang="en-US" dirty="0" smtClean="0">
                <a:ln>
                  <a:solidFill>
                    <a:srgbClr val="FF0000"/>
                  </a:solidFill>
                </a:ln>
              </a:rPr>
              <a:t>every </a:t>
            </a:r>
            <a:r>
              <a:rPr lang="en-US" dirty="0" err="1" smtClean="0">
                <a:ln>
                  <a:solidFill>
                    <a:srgbClr val="FF0000"/>
                  </a:solidFill>
                </a:ln>
              </a:rPr>
              <a:t>day,once</a:t>
            </a:r>
            <a:r>
              <a:rPr lang="en-US" dirty="0" smtClean="0">
                <a:ln>
                  <a:solidFill>
                    <a:srgbClr val="FF0000"/>
                  </a:solidFill>
                </a:ln>
              </a:rPr>
              <a:t> a</a:t>
            </a:r>
            <a:r>
              <a:rPr lang="tr-TR" dirty="0" smtClean="0">
                <a:ln>
                  <a:solidFill>
                    <a:srgbClr val="FF0000"/>
                  </a:solidFill>
                </a:ln>
              </a:rPr>
              <a:t> </a:t>
            </a:r>
            <a:r>
              <a:rPr lang="tr-TR" dirty="0" err="1" smtClean="0">
                <a:ln>
                  <a:solidFill>
                    <a:srgbClr val="FF0000"/>
                  </a:solidFill>
                </a:ln>
              </a:rPr>
              <a:t>month</a:t>
            </a:r>
            <a:r>
              <a:rPr lang="tr-TR" dirty="0" smtClean="0">
                <a:ln>
                  <a:solidFill>
                    <a:srgbClr val="FF0000"/>
                  </a:solidFill>
                </a:ln>
              </a:rPr>
              <a:t>, </a:t>
            </a:r>
          </a:p>
          <a:p>
            <a:pPr>
              <a:buNone/>
            </a:pPr>
            <a:r>
              <a:rPr lang="tr-TR" dirty="0" smtClean="0">
                <a:ln>
                  <a:solidFill>
                    <a:srgbClr val="FF0000"/>
                  </a:solidFill>
                </a:ln>
              </a:rPr>
              <a:t>on </a:t>
            </a:r>
            <a:r>
              <a:rPr lang="tr-TR" dirty="0" err="1" smtClean="0">
                <a:ln>
                  <a:solidFill>
                    <a:srgbClr val="FF0000"/>
                  </a:solidFill>
                </a:ln>
              </a:rPr>
              <a:t>Fridays</a:t>
            </a:r>
            <a:r>
              <a:rPr lang="tr-TR" dirty="0" smtClean="0">
                <a:ln>
                  <a:solidFill>
                    <a:srgbClr val="FF0000"/>
                  </a:solidFill>
                </a:ln>
              </a:rPr>
              <a:t>, </a:t>
            </a:r>
            <a:r>
              <a:rPr lang="tr-TR" dirty="0" err="1" smtClean="0">
                <a:ln>
                  <a:solidFill>
                    <a:srgbClr val="FF0000"/>
                  </a:solidFill>
                </a:ln>
              </a:rPr>
              <a:t>etc</a:t>
            </a:r>
            <a:r>
              <a:rPr lang="tr-TR" dirty="0" smtClean="0">
                <a:ln>
                  <a:solidFill>
                    <a:srgbClr val="FF0000"/>
                  </a:solidFill>
                </a:ln>
              </a:rPr>
              <a:t>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en-US" i="1" dirty="0" smtClean="0"/>
              <a:t>- I usually watch a movie on Saturday.</a:t>
            </a:r>
          </a:p>
          <a:p>
            <a:pPr>
              <a:buNone/>
            </a:pPr>
            <a:r>
              <a:rPr lang="en-US" i="1" dirty="0" smtClean="0"/>
              <a:t>- Sam plays tennis twice a week.</a:t>
            </a:r>
            <a:endParaRPr lang="tr-TR" i="1" dirty="0"/>
          </a:p>
        </p:txBody>
      </p:sp>
      <p:sp>
        <p:nvSpPr>
          <p:cNvPr id="4" name="3 Metin kutusu">
            <a:hlinkClick r:id="rId2" action="ppaction://hlinksldjump"/>
          </p:cNvPr>
          <p:cNvSpPr txBox="1"/>
          <p:nvPr/>
        </p:nvSpPr>
        <p:spPr>
          <a:xfrm>
            <a:off x="8388424" y="645333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FF00"/>
                </a:solidFill>
              </a:rPr>
              <a:t>☻</a:t>
            </a:r>
            <a:endParaRPr lang="tr-T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knik">
  <a:themeElements>
    <a:clrScheme name="Teknik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knik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k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297</TotalTime>
  <Words>523</Words>
  <Application>Microsoft Office PowerPoint</Application>
  <PresentationFormat>Προβολή στην οθόνη (4:3)</PresentationFormat>
  <Paragraphs>115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Teknik</vt:lpstr>
      <vt:lpstr>Διαφάνεια 1</vt:lpstr>
      <vt:lpstr>Διαφάνεια 2</vt:lpstr>
      <vt:lpstr>Present Continuous</vt:lpstr>
      <vt:lpstr>Present Continuous</vt:lpstr>
      <vt:lpstr>Present Continuous</vt:lpstr>
      <vt:lpstr>Διαφάνεια 6</vt:lpstr>
      <vt:lpstr>Present Simple </vt:lpstr>
      <vt:lpstr>Present Simple </vt:lpstr>
      <vt:lpstr>Present Simple 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 6              GRAMMAR TOPICS  • The Present Simple vs The Present Continuous  • Question Tags  • Conjunctions :  and, but , so , because</dc:title>
  <dc:creator>Windows Kullanıcısı</dc:creator>
  <cp:lastModifiedBy>Anastasia</cp:lastModifiedBy>
  <cp:revision>51</cp:revision>
  <dcterms:created xsi:type="dcterms:W3CDTF">2019-02-23T18:55:56Z</dcterms:created>
  <dcterms:modified xsi:type="dcterms:W3CDTF">2020-07-10T08:36:27Z</dcterms:modified>
</cp:coreProperties>
</file>