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</p:sldIdLst>
  <p:sldSz cx="9144000" cy="5143500" type="screen16x9"/>
  <p:notesSz cx="6858000" cy="9144000"/>
  <p:embeddedFontLst>
    <p:embeddedFont>
      <p:font typeface="PT Sans Narrow" charset="0"/>
      <p:regular r:id="rId46"/>
      <p:bold r:id="rId47"/>
    </p:embeddedFont>
    <p:embeddedFont>
      <p:font typeface="Open Sans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2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0bca508b4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0bca508b4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0bca508b4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0bca508b4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0bca508b4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0bca508b4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0bca508b4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0bca508b4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0bca508b4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0bca508b4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0bca508b4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0bca508b4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0bca508b4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0bca508b4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0bca508b4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0bca508b4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0bca508b4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0bca508b4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0bca508b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0bca508b4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cea82878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cea82878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0bca508b4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0bca508b4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0d67452d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0d67452d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a0d67452d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a0d67452d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0d67452d5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a0d67452d5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a0d67452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a0d67452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0d67452d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a0d67452d5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0d67452d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0d67452d5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0d67452d5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a0d67452d5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0d67452d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a0d67452d5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a0d67452d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a0d67452d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0bca508b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0bca508b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a0d67452d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a0d67452d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0d67452d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a0d67452d5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0d67452d5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a0d67452d5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a0d67452d5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a0d67452d5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a0d67452d5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a0d67452d5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0d67452d5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0d67452d5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a0d67452d5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a0d67452d5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a0d67452d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a0d67452d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a0d67452d5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a0d67452d5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a0d67452d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a0d67452d5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0bca508b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0bca508b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a0d67452d5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a0d67452d5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a0d67452d5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a0d67452d5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0d67452d5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0d67452d5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0d67452d5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0d67452d5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0bca508b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0bca508b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0bca508b4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0bca508b4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0bca508b4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0bca508b4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0bca508b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0bca508b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0bca508b4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0bca508b4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s://www.ldoceonline.com/dictionary/temperature" TargetMode="External"/><Relationship Id="rId7" Type="http://schemas.openxmlformats.org/officeDocument/2006/relationships/hyperlink" Target="https://www.ldoceonline.com/dictionary/win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doceonline.com/dictionary/rain" TargetMode="External"/><Relationship Id="rId5" Type="http://schemas.openxmlformats.org/officeDocument/2006/relationships/hyperlink" Target="https://www.ldoceonline.com/dictionary/sun" TargetMode="External"/><Relationship Id="rId4" Type="http://schemas.openxmlformats.org/officeDocument/2006/relationships/hyperlink" Target="https://www.ldoceonline.com/dictionary/condition" TargetMode="Externa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oceonline.com/dictionary/sid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oceonline.com/dictionary/low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doceonline.com/dictionary/pleasant" TargetMode="External"/><Relationship Id="rId5" Type="http://schemas.openxmlformats.org/officeDocument/2006/relationships/hyperlink" Target="https://www.ldoceonline.com/dictionary/cold" TargetMode="External"/><Relationship Id="rId4" Type="http://schemas.openxmlformats.org/officeDocument/2006/relationships/hyperlink" Target="https://www.ldoceonline.com/dictionary/temperatur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oceonline.com/dictionary/roa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hyperlink" Target="https://www.ldoceonline.com/dictionary/edg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ldoceonline.com/dictionary/electricity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hyperlink" Target="https://www.ldoceonline.com/dictionary/intend" TargetMode="External"/><Relationship Id="rId4" Type="http://schemas.openxmlformats.org/officeDocument/2006/relationships/hyperlink" Target="https://www.ldoceonline.com/dictionary/injur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oceonline.com/dictionary/earth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oceonline.com/dictionary/anxiou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hyperlink" Target="https://www.ldoceonline.com/dictionary/unhapp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oceonline.com/dictionary/degree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hyperlink" Target="https://www.ldoceonline.com/dictionary/available" TargetMode="External"/><Relationship Id="rId4" Type="http://schemas.openxmlformats.org/officeDocument/2006/relationships/hyperlink" Target="https://www.ldoceonline.com/dictionary/necessar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8.xml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oceonline.com/dictionary/prevent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doceonline.com/dictionary/adventure" TargetMode="External"/><Relationship Id="rId5" Type="http://schemas.openxmlformats.org/officeDocument/2006/relationships/hyperlink" Target="https://www.ldoceonline.com/dictionary/enjoy" TargetMode="External"/><Relationship Id="rId4" Type="http://schemas.openxmlformats.org/officeDocument/2006/relationships/hyperlink" Target="https://www.ldoceonline.com/dictionary/lively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doceonline.com/dictionary/confidence" TargetMode="External"/><Relationship Id="rId3" Type="http://schemas.openxmlformats.org/officeDocument/2006/relationships/hyperlink" Target="https://www.ldoceonline.com/dictionary/deal" TargetMode="External"/><Relationship Id="rId7" Type="http://schemas.openxmlformats.org/officeDocument/2006/relationships/hyperlink" Target="https://www.ldoceonline.com/dictionary/courag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doceonline.com/dictionary/difficult" TargetMode="External"/><Relationship Id="rId11" Type="http://schemas.openxmlformats.org/officeDocument/2006/relationships/slide" Target="slide3.xml"/><Relationship Id="rId5" Type="http://schemas.openxmlformats.org/officeDocument/2006/relationships/hyperlink" Target="https://www.ldoceonline.com/dictionary/pain" TargetMode="External"/><Relationship Id="rId10" Type="http://schemas.openxmlformats.org/officeDocument/2006/relationships/hyperlink" Target="https://www.ldoceonline.com/dictionary/cry" TargetMode="External"/><Relationship Id="rId4" Type="http://schemas.openxmlformats.org/officeDocument/2006/relationships/hyperlink" Target="https://www.ldoceonline.com/dictionary/danger" TargetMode="External"/><Relationship Id="rId9" Type="http://schemas.openxmlformats.org/officeDocument/2006/relationships/hyperlink" Target="https://www.ldoceonline.com/dictionary/matte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oceonline.com/dictionary/greek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5.xml"/><Relationship Id="rId4" Type="http://schemas.openxmlformats.org/officeDocument/2006/relationships/hyperlink" Target="https://www.ldoceonline.com/dictionary/vas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oceonline.com/dictionary/black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slide" Target="slide25.xml"/><Relationship Id="rId4" Type="http://schemas.openxmlformats.org/officeDocument/2006/relationships/hyperlink" Target="https://www.ldoceonline.com/dictionary/se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oceonline.com/dictionary/end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slide" Target="slide25.xml"/><Relationship Id="rId4" Type="http://schemas.openxmlformats.org/officeDocument/2006/relationships/hyperlink" Target="https://www.ldoceonline.com/dictionary/perio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oceonline.com/dictionary/measure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5.xml"/><Relationship Id="rId5" Type="http://schemas.openxmlformats.org/officeDocument/2006/relationships/hyperlink" Target="https://www.ldoceonline.com/dictionary/cold" TargetMode="External"/><Relationship Id="rId4" Type="http://schemas.openxmlformats.org/officeDocument/2006/relationships/hyperlink" Target="https://www.ldoceonline.com/dictionary/ho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oceonline.com/dictionary/degre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doceonline.com/dictionary/cause" TargetMode="External"/><Relationship Id="rId13" Type="http://schemas.openxmlformats.org/officeDocument/2006/relationships/hyperlink" Target="https://www.ldoceonline.com/dictionary/surface" TargetMode="External"/><Relationship Id="rId3" Type="http://schemas.openxmlformats.org/officeDocument/2006/relationships/hyperlink" Target="https://www.ldoceonline.com/dictionary/sudden" TargetMode="External"/><Relationship Id="rId7" Type="http://schemas.openxmlformats.org/officeDocument/2006/relationships/hyperlink" Target="https://www.ldoceonline.com/dictionary/accident" TargetMode="External"/><Relationship Id="rId12" Type="http://schemas.openxmlformats.org/officeDocument/2006/relationships/hyperlink" Target="https://www.ldoceonline.com/dictionary/earth" TargetMode="External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doceonline.com/dictionary/storm" TargetMode="External"/><Relationship Id="rId11" Type="http://schemas.openxmlformats.org/officeDocument/2006/relationships/hyperlink" Target="https://www.ldoceonline.com/dictionary/shake" TargetMode="External"/><Relationship Id="rId5" Type="http://schemas.openxmlformats.org/officeDocument/2006/relationships/hyperlink" Target="https://www.ldoceonline.com/dictionary/flood" TargetMode="External"/><Relationship Id="rId15" Type="http://schemas.openxmlformats.org/officeDocument/2006/relationships/image" Target="../media/image20.png"/><Relationship Id="rId10" Type="http://schemas.openxmlformats.org/officeDocument/2006/relationships/hyperlink" Target="https://www.ldoceonline.com/dictionary/suffer" TargetMode="External"/><Relationship Id="rId4" Type="http://schemas.openxmlformats.org/officeDocument/2006/relationships/hyperlink" Target="https://www.ldoceonline.com/dictionary/event" TargetMode="External"/><Relationship Id="rId9" Type="http://schemas.openxmlformats.org/officeDocument/2006/relationships/hyperlink" Target="https://www.ldoceonline.com/dictionary/damage" TargetMode="External"/><Relationship Id="rId1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hyperlink" Target="https://www.ldoceonline.com/dictionary/wave" TargetMode="External"/><Relationship Id="rId7" Type="http://schemas.openxmlformats.org/officeDocument/2006/relationships/hyperlink" Target="https://www.ldoceonline.com/dictionary/damag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doceonline.com/dictionary/earthquake" TargetMode="External"/><Relationship Id="rId5" Type="http://schemas.openxmlformats.org/officeDocument/2006/relationships/hyperlink" Target="https://www.ldoceonline.com/dictionary/condition" TargetMode="External"/><Relationship Id="rId4" Type="http://schemas.openxmlformats.org/officeDocument/2006/relationships/hyperlink" Target="https://www.ldoceonline.com/dictionary/extreme" TargetMode="External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ldoceonline.com/dictionary/member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5.xml"/><Relationship Id="rId5" Type="http://schemas.openxmlformats.org/officeDocument/2006/relationships/hyperlink" Target="https://www.ldoceonline.com/dictionary/convent" TargetMode="External"/><Relationship Id="rId4" Type="http://schemas.openxmlformats.org/officeDocument/2006/relationships/hyperlink" Target="https://www.ldoceonline.com/dictionary/religiou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" Target="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5.xml"/><Relationship Id="rId4" Type="http://schemas.openxmlformats.org/officeDocument/2006/relationships/hyperlink" Target="https://www.ldoceonline.com/dictionary/born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ldoceonline.com/dictionary/woolly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8.xml"/><Relationship Id="rId5" Type="http://schemas.openxmlformats.org/officeDocument/2006/relationships/hyperlink" Target="https://www.ldoceonline.com/dictionary/sheep" TargetMode="External"/><Relationship Id="rId4" Type="http://schemas.openxmlformats.org/officeDocument/2006/relationships/hyperlink" Target="https://www.ldoceonline.com/dictionary/coat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oceonline.com/dictionary/titl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oceonline.com/dictionary/war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oceonline.com/dictionary/mountain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hyperlink" Target="https://www.ldoceonline.com/dictionary/crop" TargetMode="External"/><Relationship Id="rId7" Type="http://schemas.openxmlformats.org/officeDocument/2006/relationships/hyperlink" Target="https://www.ldoceonline.com/dictionary/grap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doceonline.com/dictionary/plant" TargetMode="External"/><Relationship Id="rId5" Type="http://schemas.openxmlformats.org/officeDocument/2006/relationships/hyperlink" Target="https://www.ldoceonline.com/dictionary/flower" TargetMode="External"/><Relationship Id="rId4" Type="http://schemas.openxmlformats.org/officeDocument/2006/relationships/hyperlink" Target="https://www.ldoceonline.com/dictionary/fruit" TargetMode="External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www.ldoceonline.com/dictionary/hole" TargetMode="External"/><Relationship Id="rId7" Type="http://schemas.openxmlformats.org/officeDocument/2006/relationships/slide" Target="slide3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doceonline.com/dictionary/oil" TargetMode="External"/><Relationship Id="rId5" Type="http://schemas.openxmlformats.org/officeDocument/2006/relationships/hyperlink" Target="https://www.ldoceonline.com/dictionary/ground" TargetMode="External"/><Relationship Id="rId4" Type="http://schemas.openxmlformats.org/officeDocument/2006/relationships/hyperlink" Target="https://www.ldoceonline.com/dictionary/dig" TargetMode="External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Unit 1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Lesson 1: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Meeting the newcomers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20124D"/>
                </a:solidFill>
              </a:rPr>
              <a:t>flow</a:t>
            </a:r>
            <a:r>
              <a:rPr lang="el">
                <a:solidFill>
                  <a:srgbClr val="20124D"/>
                </a:solidFill>
              </a:rPr>
              <a:t>: </a:t>
            </a:r>
            <a:r>
              <a:rPr lang="el" sz="1600">
                <a:solidFill>
                  <a:srgbClr val="2012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when a liquid, gas, or electricity flows, it moves in a steady continuous stream/ κυλάω, ρέω</a:t>
            </a:r>
            <a:endParaRPr sz="1600">
              <a:solidFill>
                <a:srgbClr val="20124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2012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river flows across the country.</a:t>
            </a:r>
            <a:endParaRPr sz="1600" i="1">
              <a:solidFill>
                <a:srgbClr val="20124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FF00F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split</a:t>
            </a:r>
            <a:r>
              <a:rPr lang="el">
                <a:solidFill>
                  <a:srgbClr val="FF00FF"/>
                </a:solidFill>
                <a:highlight>
                  <a:schemeClr val="lt1"/>
                </a:highlight>
              </a:rPr>
              <a:t>: </a:t>
            </a:r>
            <a:r>
              <a:rPr lang="el" sz="1500">
                <a:solidFill>
                  <a:srgbClr val="FF00F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l" sz="1600">
                <a:solidFill>
                  <a:srgbClr val="FF00F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 divide or separate something into different parts or groups, or to be divided into different parts or groups/ χωρίζω, διαιρώ</a:t>
            </a:r>
            <a:endParaRPr sz="1700">
              <a:solidFill>
                <a:srgbClr val="FF00FF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FF00F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 book is split into six sections.</a:t>
            </a:r>
            <a:endParaRPr sz="1900" i="1">
              <a:solidFill>
                <a:srgbClr val="FF00FF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37" name="Google Shape;137;p23">
            <a:hlinkClick r:id="rId3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9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the weather</a:t>
            </a:r>
            <a:r>
              <a:rPr lang="el" sz="19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l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rgbClr val="98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l" sz="1600">
                <a:solidFill>
                  <a:srgbClr val="98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temperature</a:t>
            </a:r>
            <a:r>
              <a:rPr lang="el" sz="1600">
                <a:solidFill>
                  <a:srgbClr val="98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other </a:t>
            </a:r>
            <a:r>
              <a:rPr lang="el" sz="1600">
                <a:solidFill>
                  <a:srgbClr val="98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conditions</a:t>
            </a:r>
            <a:r>
              <a:rPr lang="el" sz="1600">
                <a:solidFill>
                  <a:srgbClr val="98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such as </a:t>
            </a:r>
            <a:r>
              <a:rPr lang="el" sz="1600">
                <a:solidFill>
                  <a:srgbClr val="98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sun</a:t>
            </a:r>
            <a:r>
              <a:rPr lang="el" sz="1600">
                <a:solidFill>
                  <a:srgbClr val="98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l" sz="1600">
                <a:solidFill>
                  <a:srgbClr val="98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rain</a:t>
            </a:r>
            <a:r>
              <a:rPr lang="el" sz="1600">
                <a:solidFill>
                  <a:srgbClr val="98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l" sz="1600">
                <a:solidFill>
                  <a:srgbClr val="98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wi</a:t>
            </a:r>
            <a:r>
              <a:rPr lang="el" sz="15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nd/ ο καιρός</a:t>
            </a:r>
            <a:endParaRPr sz="15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In winter the weather gets cold. </a:t>
            </a:r>
            <a:endParaRPr sz="1600" i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>
              <a:solidFill>
                <a:srgbClr val="980000"/>
              </a:solidFill>
            </a:endParaRPr>
          </a:p>
        </p:txBody>
      </p:sp>
      <p:sp>
        <p:nvSpPr>
          <p:cNvPr id="143" name="Google Shape;143;p24">
            <a:hlinkClick r:id="rId8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09975" y="1385888"/>
            <a:ext cx="192405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4C1130"/>
                </a:solidFill>
                <a:latin typeface="Arial"/>
                <a:ea typeface="Arial"/>
                <a:cs typeface="Arial"/>
                <a:sym typeface="Arial"/>
              </a:rPr>
              <a:t>across</a:t>
            </a:r>
            <a:r>
              <a:rPr lang="el" sz="1700">
                <a:solidFill>
                  <a:srgbClr val="4C113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l" sz="2200">
                <a:solidFill>
                  <a:srgbClr val="4C113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rgbClr val="4C11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from one </a:t>
            </a:r>
            <a:r>
              <a:rPr lang="el" sz="1600">
                <a:solidFill>
                  <a:srgbClr val="4C113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side</a:t>
            </a:r>
            <a:r>
              <a:rPr lang="el" sz="1600">
                <a:solidFill>
                  <a:srgbClr val="4C11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of something to the other./ από τη μια πλευρά στην άλλη.</a:t>
            </a:r>
            <a:endParaRPr sz="1500">
              <a:solidFill>
                <a:srgbClr val="4C113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rgbClr val="4C113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rgbClr val="4C113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1600" i="1">
                <a:solidFill>
                  <a:srgbClr val="4C11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She walked across the road.</a:t>
            </a:r>
            <a:endParaRPr sz="1600" i="1">
              <a:solidFill>
                <a:srgbClr val="4C113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5">
            <a:hlinkClick r:id="rId4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4675" y="1149537"/>
            <a:ext cx="2761050" cy="293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cool: </a:t>
            </a:r>
            <a:r>
              <a:rPr lang="el" sz="1600">
                <a:solidFill>
                  <a:srgbClr val="00FF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low</a:t>
            </a:r>
            <a:r>
              <a:rPr lang="el" sz="1600">
                <a:solidFill>
                  <a:srgbClr val="00FF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l" sz="1600">
                <a:solidFill>
                  <a:srgbClr val="00FF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temperature</a:t>
            </a:r>
            <a:r>
              <a:rPr lang="el" sz="1600">
                <a:solidFill>
                  <a:srgbClr val="00FF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but not </a:t>
            </a:r>
            <a:r>
              <a:rPr lang="el" sz="1600">
                <a:solidFill>
                  <a:srgbClr val="00FF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cold</a:t>
            </a:r>
            <a:r>
              <a:rPr lang="el" sz="1600">
                <a:solidFill>
                  <a:srgbClr val="00FF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often in a way that feels </a:t>
            </a:r>
            <a:r>
              <a:rPr lang="el" sz="1600">
                <a:solidFill>
                  <a:srgbClr val="00FF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pleasant</a:t>
            </a:r>
            <a:r>
              <a:rPr lang="el" sz="16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/</a:t>
            </a:r>
            <a:r>
              <a:rPr lang="el" sz="17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δροσερός</a:t>
            </a:r>
            <a:endParaRPr sz="160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00FF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She swam out into the cool water.</a:t>
            </a:r>
            <a:endParaRPr sz="1600" i="1">
              <a:solidFill>
                <a:srgbClr val="00FF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00FF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evening air was cool.</a:t>
            </a:r>
            <a:endParaRPr sz="1600" i="1">
              <a:solidFill>
                <a:srgbClr val="00FF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434343"/>
              </a:solidFill>
            </a:endParaRPr>
          </a:p>
        </p:txBody>
      </p:sp>
      <p:sp>
        <p:nvSpPr>
          <p:cNvPr id="157" name="Google Shape;157;p26">
            <a:hlinkClick r:id="rId7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557900" y="221000"/>
            <a:ext cx="8274300" cy="43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along</a:t>
            </a:r>
            <a:r>
              <a:rPr lang="e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from one place on something such as a line, </a:t>
            </a:r>
            <a:r>
              <a:rPr lang="el" sz="1600">
                <a:solidFill>
                  <a:schemeClr val="accent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road</a:t>
            </a:r>
            <a:r>
              <a:rPr lang="el" sz="160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lang="el" sz="1600">
                <a:solidFill>
                  <a:schemeClr val="accent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edge</a:t>
            </a:r>
            <a:r>
              <a:rPr lang="el" sz="160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towards the other end of it / κατά μήκος</a:t>
            </a:r>
            <a:endParaRPr sz="160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 were driving along Follyfoot Road.</a:t>
            </a:r>
            <a:endParaRPr sz="1600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80808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7">
            <a:hlinkClick r:id="rId5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7700" y="1558175"/>
            <a:ext cx="2250300" cy="28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231325" y="484225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outdoors</a:t>
            </a:r>
            <a:r>
              <a:rPr lang="e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outside</a:t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It’s warm enough to eat outdoors tonight.</a:t>
            </a:r>
            <a:endParaRPr sz="1600" i="1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80808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8">
            <a:hlinkClick r:id="rId3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2800" y="1004600"/>
            <a:ext cx="2571750" cy="21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b="1">
                <a:solidFill>
                  <a:schemeClr val="accent2"/>
                </a:solidFill>
              </a:rPr>
              <a:t>nuclear power plant</a:t>
            </a:r>
            <a:r>
              <a:rPr lang="el" sz="1700">
                <a:solidFill>
                  <a:schemeClr val="accent2"/>
                </a:solidFill>
              </a:rPr>
              <a:t>: </a:t>
            </a:r>
            <a:r>
              <a:rPr lang="el" sz="1600">
                <a:solidFill>
                  <a:schemeClr val="accent2"/>
                </a:solidFill>
                <a:highlight>
                  <a:srgbClr val="FFFFFF"/>
                </a:highlight>
              </a:rPr>
              <a:t>a building where </a:t>
            </a:r>
            <a:r>
              <a:rPr lang="el" sz="1600">
                <a:solidFill>
                  <a:schemeClr val="accent2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electricity</a:t>
            </a:r>
            <a:r>
              <a:rPr lang="el" sz="1600">
                <a:solidFill>
                  <a:schemeClr val="accent2"/>
                </a:solidFill>
                <a:highlight>
                  <a:srgbClr val="FFFFFF"/>
                </a:highlight>
              </a:rPr>
              <a:t> is produced to supply a large area/</a:t>
            </a:r>
            <a:r>
              <a:rPr lang="el" sz="1700">
                <a:solidFill>
                  <a:schemeClr val="accent2"/>
                </a:solidFill>
                <a:highlight>
                  <a:srgbClr val="FFFFFF"/>
                </a:highlight>
              </a:rPr>
              <a:t> </a:t>
            </a:r>
            <a:r>
              <a:rPr lang="el" sz="1600">
                <a:solidFill>
                  <a:schemeClr val="accent2"/>
                </a:solidFill>
                <a:highlight>
                  <a:srgbClr val="FFFFFF"/>
                </a:highlight>
              </a:rPr>
              <a:t>εργοστάσιο παραγωγής ηλεκτρικής ενέργειας</a:t>
            </a:r>
            <a:endParaRPr sz="16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 b="1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 b="1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 b="1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700" b="1">
                <a:solidFill>
                  <a:srgbClr val="0000FF"/>
                </a:solidFill>
                <a:highlight>
                  <a:srgbClr val="FFFFFF"/>
                </a:highlight>
              </a:rPr>
              <a:t>accident</a:t>
            </a:r>
            <a:r>
              <a:rPr lang="el" sz="15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2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rgbClr val="0000FF"/>
                </a:solidFill>
                <a:highlight>
                  <a:srgbClr val="FFFFFF"/>
                </a:highlight>
              </a:rPr>
              <a:t>a situation in which someone is </a:t>
            </a:r>
            <a:r>
              <a:rPr lang="el" sz="160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injured</a:t>
            </a:r>
            <a:r>
              <a:rPr lang="el" sz="1600">
                <a:solidFill>
                  <a:srgbClr val="0000FF"/>
                </a:solidFill>
                <a:highlight>
                  <a:srgbClr val="FFFFFF"/>
                </a:highlight>
              </a:rPr>
              <a:t> or something is damaged without anyone </a:t>
            </a:r>
            <a:r>
              <a:rPr lang="el" sz="160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intending</a:t>
            </a:r>
            <a:r>
              <a:rPr lang="el" sz="1600">
                <a:solidFill>
                  <a:srgbClr val="0000FF"/>
                </a:solidFill>
                <a:highlight>
                  <a:srgbClr val="FFFFFF"/>
                </a:highlight>
              </a:rPr>
              <a:t> them to be/ </a:t>
            </a:r>
            <a:r>
              <a:rPr lang="el" sz="16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ατύχημα</a:t>
            </a:r>
            <a:endParaRPr sz="160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7" name="Google Shape;177;p29">
            <a:hlinkClick r:id="rId6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4923" y="998950"/>
            <a:ext cx="2003775" cy="16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93925" y="3468675"/>
            <a:ext cx="1756150" cy="131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l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to make something happen / προκαλώ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environmental problems</a:t>
            </a:r>
            <a:r>
              <a:rPr lang="el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solidFill>
                  <a:srgbClr val="741B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problems that affect</a:t>
            </a:r>
            <a:r>
              <a:rPr lang="el" sz="1500">
                <a:solidFill>
                  <a:srgbClr val="741B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rgbClr val="741B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air, land, or water on </a:t>
            </a:r>
            <a:r>
              <a:rPr lang="el" sz="1600">
                <a:solidFill>
                  <a:srgbClr val="741B47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Earth</a:t>
            </a:r>
            <a:r>
              <a:rPr lang="el" sz="1600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l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περιβαλλοντικά προβλήματα</a:t>
            </a:r>
            <a:endParaRPr sz="1600">
              <a:solidFill>
                <a:srgbClr val="741B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91" name="Google Shape;191;p31">
            <a:hlinkClick r:id="rId4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192" name="Google Shape;192;p31"/>
          <p:cNvPicPr preferRelativeResize="0"/>
          <p:nvPr/>
        </p:nvPicPr>
        <p:blipFill rotWithShape="1">
          <a:blip r:embed="rId5">
            <a:alphaModFix/>
          </a:blip>
          <a:srcRect t="-1349" b="-2428"/>
          <a:stretch/>
        </p:blipFill>
        <p:spPr>
          <a:xfrm>
            <a:off x="3978175" y="1727825"/>
            <a:ext cx="2963550" cy="31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worry</a:t>
            </a:r>
            <a:r>
              <a:rPr lang="el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solidFill>
                  <a:srgbClr val="274E1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 be </a:t>
            </a:r>
            <a:r>
              <a:rPr lang="el" sz="1600">
                <a:solidFill>
                  <a:srgbClr val="274E13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anxious</a:t>
            </a:r>
            <a:r>
              <a:rPr lang="el" sz="1600">
                <a:solidFill>
                  <a:srgbClr val="274E1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l" sz="1600">
                <a:solidFill>
                  <a:srgbClr val="274E13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unhappy</a:t>
            </a:r>
            <a:r>
              <a:rPr lang="el" sz="1600">
                <a:solidFill>
                  <a:srgbClr val="274E1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about someone or something, so that you think about them a lot</a:t>
            </a:r>
            <a:r>
              <a:rPr lang="el" sz="1300">
                <a:solidFill>
                  <a:srgbClr val="274E1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l" sz="1000">
                <a:solidFill>
                  <a:srgbClr val="274E1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ανησυχώ</a:t>
            </a:r>
            <a:endParaRPr sz="1600">
              <a:solidFill>
                <a:srgbClr val="274E1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1600" i="1">
                <a:solidFill>
                  <a:srgbClr val="274E1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 worry about my daughter.</a:t>
            </a:r>
            <a:endParaRPr sz="2200" i="1">
              <a:solidFill>
                <a:srgbClr val="274E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2">
            <a:hlinkClick r:id="rId5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3775" y="1471613"/>
            <a:ext cx="2076450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enough</a:t>
            </a:r>
            <a:r>
              <a:rPr lang="el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solidFill>
                  <a:srgbClr val="A64D7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l" sz="1600">
                <a:solidFill>
                  <a:srgbClr val="A64D79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degree</a:t>
            </a:r>
            <a:r>
              <a:rPr lang="el" sz="1600">
                <a:solidFill>
                  <a:srgbClr val="A64D7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that is </a:t>
            </a:r>
            <a:r>
              <a:rPr lang="el" sz="1600">
                <a:solidFill>
                  <a:srgbClr val="A64D79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necessary</a:t>
            </a:r>
            <a:r>
              <a:rPr lang="el" sz="1600">
                <a:solidFill>
                  <a:srgbClr val="A64D7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or wanted/ </a:t>
            </a:r>
            <a:r>
              <a:rPr lang="el" sz="1600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αρκετός, -ή, -ό</a:t>
            </a:r>
            <a:endParaRPr sz="1600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A64D7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Are the carrots cooked enough?</a:t>
            </a:r>
            <a:endParaRPr sz="1600" i="1">
              <a:solidFill>
                <a:srgbClr val="A64D79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A64D7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You can go to school when you’re old enough.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drinking water supplies</a:t>
            </a:r>
            <a:r>
              <a:rPr lang="el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200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 amount of drinking that is </a:t>
            </a:r>
            <a:r>
              <a:rPr lang="el" sz="1600">
                <a:solidFill>
                  <a:srgbClr val="1155CC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available</a:t>
            </a:r>
            <a:r>
              <a:rPr lang="el" sz="1600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to be used/ </a:t>
            </a:r>
            <a:r>
              <a:rPr lang="el" sz="16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αποθέματα πόσιμου νερού</a:t>
            </a:r>
            <a:endParaRPr sz="16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5" name="Google Shape;205;p33">
            <a:hlinkClick r:id="rId6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63550" y="2571750"/>
            <a:ext cx="3264900" cy="20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Reading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600" u="sng">
                <a:solidFill>
                  <a:schemeClr val="hlink"/>
                </a:solidFill>
                <a:hlinkClick r:id="rId3" action="ppaction://hlinksldjump"/>
              </a:rPr>
              <a:t>Ukraine</a:t>
            </a:r>
            <a:endParaRPr sz="26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600" u="sng">
                <a:solidFill>
                  <a:schemeClr val="hlink"/>
                </a:solidFill>
                <a:hlinkClick r:id="rId4" action="ppaction://hlinksldjump"/>
              </a:rPr>
              <a:t>Albania</a:t>
            </a:r>
            <a:endParaRPr sz="26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2600" u="sng">
                <a:solidFill>
                  <a:schemeClr val="hlink"/>
                </a:solidFill>
                <a:hlinkClick r:id="rId5" action="ppaction://hlinksldjump"/>
              </a:rPr>
              <a:t>Georgia</a:t>
            </a:r>
            <a:endParaRPr sz="2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despite</a:t>
            </a:r>
            <a:r>
              <a:rPr lang="el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l" sz="19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rgbClr val="FF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used to say that something happens or is true even though something else might have </a:t>
            </a:r>
            <a:r>
              <a:rPr lang="el" sz="1600">
                <a:solidFill>
                  <a:srgbClr val="FF00FF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prevented</a:t>
            </a:r>
            <a:r>
              <a:rPr lang="el" sz="1600">
                <a:solidFill>
                  <a:srgbClr val="FF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it</a:t>
            </a:r>
            <a:r>
              <a:rPr lang="el" sz="1500">
                <a:solidFill>
                  <a:srgbClr val="FF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l" sz="1200">
                <a:solidFill>
                  <a:srgbClr val="FF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παρά, παρόλο</a:t>
            </a:r>
            <a:endParaRPr sz="16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FF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Despite all our efforts to save the school, the authorities decided to close it</a:t>
            </a:r>
            <a:r>
              <a:rPr lang="el" sz="1300" i="1">
                <a:solidFill>
                  <a:srgbClr val="FF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300" i="1">
              <a:solidFill>
                <a:srgbClr val="FF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outgoing</a:t>
            </a:r>
            <a:r>
              <a:rPr lang="el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solidFill>
                  <a:srgbClr val="FF99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someone who is outgoing likes to meet and talk to new people/ </a:t>
            </a:r>
            <a:r>
              <a:rPr lang="el" sz="16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εξωστρεφής</a:t>
            </a:r>
            <a:endParaRPr sz="16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FF99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We’re looking for someone with an outgoing personality.</a:t>
            </a:r>
            <a:endParaRPr sz="1600" i="1">
              <a:solidFill>
                <a:srgbClr val="FF99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FF99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 am an </a:t>
            </a:r>
            <a:r>
              <a:rPr lang="el" sz="1600" b="1" i="1">
                <a:solidFill>
                  <a:srgbClr val="FF99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outgoing</a:t>
            </a:r>
            <a:r>
              <a:rPr lang="el" sz="1600" i="1">
                <a:solidFill>
                  <a:srgbClr val="FF99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l" sz="1600" i="1">
                <a:solidFill>
                  <a:srgbClr val="FF9900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lively</a:t>
            </a:r>
            <a:r>
              <a:rPr lang="el" sz="1600" i="1">
                <a:solidFill>
                  <a:srgbClr val="FF99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person who </a:t>
            </a:r>
            <a:r>
              <a:rPr lang="el" sz="1600" i="1">
                <a:solidFill>
                  <a:srgbClr val="FF9900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enjoys</a:t>
            </a:r>
            <a:r>
              <a:rPr lang="el" sz="1600" i="1">
                <a:solidFill>
                  <a:srgbClr val="FF99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 i="1">
                <a:solidFill>
                  <a:srgbClr val="FF9900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adventures</a:t>
            </a:r>
            <a:r>
              <a:rPr lang="el" sz="1600" i="1">
                <a:solidFill>
                  <a:srgbClr val="FF99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and meeting new people</a:t>
            </a:r>
            <a:r>
              <a:rPr lang="el" sz="1300" i="1">
                <a:solidFill>
                  <a:srgbClr val="FF99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3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4">
            <a:hlinkClick r:id="rId7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>
            <a:spLocks noGrp="1"/>
          </p:cNvSpPr>
          <p:nvPr>
            <p:ph type="body" idx="1"/>
          </p:nvPr>
        </p:nvSpPr>
        <p:spPr>
          <a:xfrm>
            <a:off x="251425" y="54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brave</a:t>
            </a:r>
            <a:r>
              <a:rPr lang="el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300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chemeClr val="accent2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dealing</a:t>
            </a:r>
            <a:r>
              <a:rPr lang="el" sz="1600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lang="el" sz="1600">
                <a:solidFill>
                  <a:schemeClr val="accent2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danger</a:t>
            </a:r>
            <a:r>
              <a:rPr lang="el" sz="1600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l" sz="1600">
                <a:solidFill>
                  <a:schemeClr val="accent2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pain</a:t>
            </a:r>
            <a:r>
              <a:rPr lang="el" sz="1600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lang="el" sz="1600">
                <a:solidFill>
                  <a:schemeClr val="accent2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difficult</a:t>
            </a:r>
            <a:r>
              <a:rPr lang="el" sz="1600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situations with </a:t>
            </a:r>
            <a:r>
              <a:rPr lang="el" sz="1600">
                <a:solidFill>
                  <a:schemeClr val="accent2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courage</a:t>
            </a:r>
            <a:r>
              <a:rPr lang="el" sz="1600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l" sz="1600">
                <a:solidFill>
                  <a:schemeClr val="accent2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confidence</a:t>
            </a:r>
            <a:r>
              <a:rPr lang="el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l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γενναίος, -α, -ο</a:t>
            </a:r>
            <a:endParaRPr sz="1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el" sz="1600" i="1">
                <a:solidFill>
                  <a:schemeClr val="accent2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matter</a:t>
            </a:r>
            <a:r>
              <a:rPr lang="el" sz="1600" i="1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how hard I tried to be </a:t>
            </a:r>
            <a:r>
              <a:rPr lang="el" sz="1600" b="1" i="1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brave</a:t>
            </a:r>
            <a:r>
              <a:rPr lang="el" sz="1600" i="1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and strong, I couldn't stop myself from </a:t>
            </a:r>
            <a:r>
              <a:rPr lang="el" sz="1600" i="1">
                <a:solidFill>
                  <a:schemeClr val="accent2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crying</a:t>
            </a:r>
            <a:r>
              <a:rPr lang="el" sz="1600" i="1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b="1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country</a:t>
            </a:r>
            <a:r>
              <a:rPr lang="el" sz="16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: χώρα</a:t>
            </a:r>
            <a:endParaRPr sz="16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My country is Greece. </a:t>
            </a:r>
            <a:endParaRPr sz="1600" i="1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1600" i="1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I like travelling to a foreign country.</a:t>
            </a:r>
            <a:endParaRPr sz="1600" i="1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5">
            <a:hlinkClick r:id="rId11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endParaRPr b="1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The apple is </a:t>
            </a:r>
            <a:r>
              <a:rPr lang="el" sz="1600" b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between </a:t>
            </a:r>
            <a:r>
              <a:rPr lang="el" sz="16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the two boxes.</a:t>
            </a:r>
            <a:endParaRPr sz="160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The pink rabbit is </a:t>
            </a:r>
            <a:r>
              <a:rPr lang="el" sz="1600" b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between </a:t>
            </a:r>
            <a:r>
              <a:rPr lang="el" sz="16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the blue</a:t>
            </a:r>
            <a:endParaRPr sz="160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and the yellow rabbit.</a:t>
            </a:r>
            <a:endParaRPr sz="160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4" name="Google Shape;224;p36">
            <a:hlinkClick r:id="rId3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225" name="Google Shape;22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1013" y="51433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4363" y="2257425"/>
            <a:ext cx="25527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>
            <a:spLocks noGrp="1"/>
          </p:cNvSpPr>
          <p:nvPr>
            <p:ph type="body" idx="1"/>
          </p:nvPr>
        </p:nvSpPr>
        <p:spPr>
          <a:xfrm>
            <a:off x="201175" y="54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ancient</a:t>
            </a:r>
            <a:r>
              <a:rPr lang="e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belonging to a time long ago in history, especially thousands of years ago/ αρχαίος, -α, -ο.</a:t>
            </a:r>
            <a:endParaRPr sz="2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He's not just old, he's </a:t>
            </a:r>
            <a:r>
              <a:rPr lang="el" sz="1600" b="1" i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ancient</a:t>
            </a:r>
            <a:r>
              <a:rPr lang="el" sz="1600" i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600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is an </a:t>
            </a:r>
            <a:r>
              <a:rPr lang="el" sz="1600" b="1" i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ancient</a:t>
            </a:r>
            <a:r>
              <a:rPr lang="el" sz="1600" i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 i="1">
                <a:solidFill>
                  <a:schemeClr val="accent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Greek</a:t>
            </a:r>
            <a:r>
              <a:rPr lang="el" sz="1600" i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 i="1">
                <a:solidFill>
                  <a:schemeClr val="accent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vase</a:t>
            </a:r>
            <a:r>
              <a:rPr lang="el" sz="1600" i="1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600" i="1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750" b="1">
                <a:solidFill>
                  <a:srgbClr val="741B4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share borders with</a:t>
            </a:r>
            <a:r>
              <a:rPr lang="el">
                <a:solidFill>
                  <a:srgbClr val="741B47"/>
                </a:solidFill>
              </a:rPr>
              <a:t>:</a:t>
            </a:r>
            <a:r>
              <a:rPr lang="el" sz="1700">
                <a:solidFill>
                  <a:srgbClr val="741B47"/>
                </a:solidFill>
              </a:rPr>
              <a:t> </a:t>
            </a:r>
            <a:r>
              <a:rPr lang="el">
                <a:solidFill>
                  <a:srgbClr val="741B47"/>
                </a:solidFill>
              </a:rPr>
              <a:t> </a:t>
            </a:r>
            <a:r>
              <a:rPr lang="el" sz="1600">
                <a:solidFill>
                  <a:srgbClr val="741B4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if one country, state, or area shares borders with another, it is next to it./ συνορεύω</a:t>
            </a:r>
            <a:endParaRPr sz="1700">
              <a:solidFill>
                <a:srgbClr val="741B47"/>
              </a:solidFill>
            </a:endParaRPr>
          </a:p>
          <a:p>
            <a:pPr marL="0" lvl="0" indent="0" algn="l" rtl="0">
              <a:lnSpc>
                <a:spcPct val="104347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50" i="1">
                <a:solidFill>
                  <a:srgbClr val="741B4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Albania shares borders with</a:t>
            </a:r>
            <a:r>
              <a:rPr lang="el" sz="1650" b="1" i="1">
                <a:solidFill>
                  <a:srgbClr val="741B4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50" i="1">
                <a:solidFill>
                  <a:srgbClr val="741B4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Serbia, Montenegro and Greece. </a:t>
            </a:r>
            <a:endParaRPr sz="1700" i="1">
              <a:solidFill>
                <a:srgbClr val="741B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700" i="1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8">
            <a:hlinkClick r:id="rId5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2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border (verb)</a:t>
            </a:r>
            <a:r>
              <a:rPr lang="el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συνορεύω, γειτνιάζω</a:t>
            </a:r>
            <a:endParaRPr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l" sz="1600" i="1">
                <a:solidFill>
                  <a:srgbClr val="1155CC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Black</a:t>
            </a:r>
            <a:r>
              <a:rPr lang="el" sz="1600" i="1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 i="1">
                <a:solidFill>
                  <a:srgbClr val="1155CC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Sea</a:t>
            </a:r>
            <a:r>
              <a:rPr lang="el" sz="1600" i="1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 b="1" i="1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borders</a:t>
            </a:r>
            <a:r>
              <a:rPr lang="el" sz="1600" i="1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 half-dozen countries.</a:t>
            </a:r>
            <a:endParaRPr sz="1600" i="1">
              <a:solidFill>
                <a:srgbClr val="1155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b="1" i="1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Greece is bordering</a:t>
            </a:r>
            <a:r>
              <a:rPr lang="el" sz="1600" i="1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with Albania, North Macedonia, Bulgaria and with the Turkey</a:t>
            </a:r>
            <a:endParaRPr sz="1600" i="1">
              <a:solidFill>
                <a:srgbClr val="1155C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43434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9">
            <a:hlinkClick r:id="rId5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247" name="Google Shape;24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77650" y="2270387"/>
            <a:ext cx="4307674" cy="242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>
            <a:spLocks noGrp="1"/>
          </p:cNvSpPr>
          <p:nvPr>
            <p:ph type="body" idx="1"/>
          </p:nvPr>
        </p:nvSpPr>
        <p:spPr>
          <a:xfrm>
            <a:off x="311700" y="180825"/>
            <a:ext cx="8520600" cy="47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during</a:t>
            </a:r>
            <a:r>
              <a:rPr lang="el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l" sz="1900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rgbClr val="BF9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from the beginning to the </a:t>
            </a:r>
            <a:r>
              <a:rPr lang="el" sz="1600">
                <a:solidFill>
                  <a:srgbClr val="BF9000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end</a:t>
            </a:r>
            <a:r>
              <a:rPr lang="el" sz="1600">
                <a:solidFill>
                  <a:srgbClr val="BF9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of a </a:t>
            </a:r>
            <a:r>
              <a:rPr lang="el" sz="1600">
                <a:solidFill>
                  <a:srgbClr val="BF9000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period</a:t>
            </a:r>
            <a:r>
              <a:rPr lang="el" sz="1600">
                <a:solidFill>
                  <a:srgbClr val="BF9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of time. / κατά τη διάρκεια</a:t>
            </a:r>
            <a:endParaRPr sz="1600">
              <a:solidFill>
                <a:srgbClr val="BF9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905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BF9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During the summer she worked as a lifeguard.</a:t>
            </a:r>
            <a:endParaRPr sz="1600" i="1">
              <a:solidFill>
                <a:srgbClr val="BF9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90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BF9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He slept calmly during the early part of the night.</a:t>
            </a:r>
            <a:endParaRPr sz="1600" i="1">
              <a:solidFill>
                <a:srgbClr val="BF9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beach: </a:t>
            </a:r>
            <a:r>
              <a:rPr lang="el" sz="1600" b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παραλία</a:t>
            </a:r>
            <a:endParaRPr sz="1600" b="1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b="1" i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We have fun at the beach every </a:t>
            </a:r>
            <a:endParaRPr sz="1600" b="1" i="1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b="1" i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summer.</a:t>
            </a:r>
            <a:endParaRPr sz="1600" b="1" i="1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38761D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38761D"/>
                </a:solidFill>
              </a:rPr>
              <a:t>b</a:t>
            </a:r>
            <a:endParaRPr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53" name="Google Shape;253;p40">
            <a:hlinkClick r:id="rId5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254" name="Google Shape;254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6275" y="1840650"/>
            <a:ext cx="5121775" cy="28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the temperature</a:t>
            </a:r>
            <a:r>
              <a:rPr lang="el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solidFill>
                  <a:schemeClr val="accent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l" sz="1600">
                <a:solidFill>
                  <a:schemeClr val="accent3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measure</a:t>
            </a:r>
            <a:r>
              <a:rPr lang="el" sz="1600">
                <a:solidFill>
                  <a:schemeClr val="accent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of how </a:t>
            </a:r>
            <a:r>
              <a:rPr lang="el" sz="1600">
                <a:solidFill>
                  <a:schemeClr val="accent3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hot</a:t>
            </a:r>
            <a:r>
              <a:rPr lang="el" sz="1600">
                <a:solidFill>
                  <a:schemeClr val="accent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l" sz="1600">
                <a:solidFill>
                  <a:schemeClr val="accent3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cold</a:t>
            </a:r>
            <a:r>
              <a:rPr lang="el" sz="1600">
                <a:solidFill>
                  <a:schemeClr val="accent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 place or thing is/ </a:t>
            </a:r>
            <a:r>
              <a:rPr lang="el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θερμοκρασία</a:t>
            </a:r>
            <a:endParaRPr sz="16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drop</a:t>
            </a:r>
            <a:r>
              <a:rPr lang="el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(verb): </a:t>
            </a:r>
            <a:r>
              <a:rPr lang="el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1)</a:t>
            </a:r>
            <a:r>
              <a:rPr lang="el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chemeClr val="accent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 stop holding or carrying something so that it falls/ αφήνω κάτι να πέσει,</a:t>
            </a:r>
            <a:endParaRPr sz="1600">
              <a:solidFill>
                <a:schemeClr val="accent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500">
                <a:solidFill>
                  <a:schemeClr val="accent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			</a:t>
            </a:r>
            <a:r>
              <a:rPr lang="el" sz="1600">
                <a:solidFill>
                  <a:schemeClr val="accent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lang="el" sz="1300">
                <a:solidFill>
                  <a:schemeClr val="accent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chemeClr val="accent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 fall suddenly onto the ground or into something/</a:t>
            </a:r>
            <a:r>
              <a:rPr lang="el" sz="1300">
                <a:solidFill>
                  <a:schemeClr val="accent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πέφτω</a:t>
            </a:r>
            <a:endParaRPr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1600" i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In winter, the temperature usually drops. </a:t>
            </a:r>
            <a:endParaRPr sz="1600" i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1">
            <a:hlinkClick r:id="rId6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261" name="Google Shape;261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09331" y="2162175"/>
            <a:ext cx="2807146" cy="21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50" b="1">
                <a:solidFill>
                  <a:srgbClr val="741B4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It rains heavily</a:t>
            </a:r>
            <a:r>
              <a:rPr lang="el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solidFill>
                  <a:srgbClr val="741B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 large amounts, to a high </a:t>
            </a:r>
            <a:r>
              <a:rPr lang="el" sz="1600">
                <a:solidFill>
                  <a:srgbClr val="741B47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degree</a:t>
            </a:r>
            <a:r>
              <a:rPr lang="el" sz="1600">
                <a:solidFill>
                  <a:srgbClr val="741B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or with great severity/ </a:t>
            </a:r>
            <a:r>
              <a:rPr lang="el" sz="1600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σε μεγάλο βαθμό</a:t>
            </a:r>
            <a:endParaRPr sz="1600">
              <a:solidFill>
                <a:srgbClr val="741B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741B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741B4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1600" i="1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It rained heavily yesterday. </a:t>
            </a:r>
            <a:endParaRPr sz="1600" i="1">
              <a:solidFill>
                <a:srgbClr val="741B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2">
            <a:hlinkClick r:id="rId4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268" name="Google Shape;26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3104" y="1539504"/>
            <a:ext cx="3419125" cy="227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"/>
          <p:cNvSpPr txBox="1">
            <a:spLocks noGrp="1"/>
          </p:cNvSpPr>
          <p:nvPr>
            <p:ph type="body" idx="1"/>
          </p:nvPr>
        </p:nvSpPr>
        <p:spPr>
          <a:xfrm>
            <a:off x="311700" y="180824"/>
            <a:ext cx="8520600" cy="44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</a:rPr>
              <a:t>natural disaster</a:t>
            </a:r>
            <a:r>
              <a:rPr lang="el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solidFill>
                  <a:srgbClr val="85200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l" sz="1600">
                <a:solidFill>
                  <a:srgbClr val="85200C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sudden</a:t>
            </a:r>
            <a:r>
              <a:rPr lang="el" sz="1600">
                <a:solidFill>
                  <a:srgbClr val="85200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rgbClr val="85200C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event</a:t>
            </a:r>
            <a:r>
              <a:rPr lang="el" sz="1600">
                <a:solidFill>
                  <a:srgbClr val="85200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such as a </a:t>
            </a:r>
            <a:r>
              <a:rPr lang="el" sz="1600">
                <a:solidFill>
                  <a:srgbClr val="85200C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flood</a:t>
            </a:r>
            <a:r>
              <a:rPr lang="el" sz="1600">
                <a:solidFill>
                  <a:srgbClr val="85200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l" sz="1600">
                <a:solidFill>
                  <a:srgbClr val="85200C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storm</a:t>
            </a:r>
            <a:r>
              <a:rPr lang="el" sz="1600">
                <a:solidFill>
                  <a:srgbClr val="85200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lang="el" sz="1600">
                <a:solidFill>
                  <a:srgbClr val="85200C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accident</a:t>
            </a:r>
            <a:r>
              <a:rPr lang="el" sz="1600">
                <a:solidFill>
                  <a:srgbClr val="85200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which </a:t>
            </a:r>
            <a:r>
              <a:rPr lang="el" sz="1600">
                <a:solidFill>
                  <a:srgbClr val="85200C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causes</a:t>
            </a:r>
            <a:r>
              <a:rPr lang="el" sz="1600">
                <a:solidFill>
                  <a:srgbClr val="85200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great </a:t>
            </a:r>
            <a:r>
              <a:rPr lang="el" sz="1600">
                <a:solidFill>
                  <a:srgbClr val="85200C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damage</a:t>
            </a:r>
            <a:r>
              <a:rPr lang="el" sz="1600">
                <a:solidFill>
                  <a:srgbClr val="85200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l" sz="1600">
                <a:solidFill>
                  <a:srgbClr val="85200C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suffering</a:t>
            </a:r>
            <a:r>
              <a:rPr lang="el" sz="1600">
                <a:solidFill>
                  <a:srgbClr val="85200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900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l" sz="1600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</a:rPr>
              <a:t>φυσική καταστροφή</a:t>
            </a:r>
            <a:endParaRPr b="1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earthquake</a:t>
            </a:r>
            <a:r>
              <a:rPr lang="el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solidFill>
                  <a:srgbClr val="783F0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l" sz="1600">
                <a:solidFill>
                  <a:srgbClr val="783F04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sudden</a:t>
            </a:r>
            <a:r>
              <a:rPr lang="el" sz="1600">
                <a:solidFill>
                  <a:srgbClr val="783F0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rgbClr val="783F04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shaking</a:t>
            </a:r>
            <a:r>
              <a:rPr lang="el" sz="1600">
                <a:solidFill>
                  <a:srgbClr val="783F0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lang="el" sz="1600">
                <a:solidFill>
                  <a:srgbClr val="783F04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Earth</a:t>
            </a:r>
            <a:r>
              <a:rPr lang="el" sz="1600">
                <a:solidFill>
                  <a:srgbClr val="783F0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’s </a:t>
            </a:r>
            <a:r>
              <a:rPr lang="el" sz="1600">
                <a:solidFill>
                  <a:srgbClr val="783F04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surface</a:t>
            </a:r>
            <a:r>
              <a:rPr lang="el" sz="1600">
                <a:solidFill>
                  <a:srgbClr val="783F0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that often </a:t>
            </a:r>
            <a:r>
              <a:rPr lang="el" sz="1600">
                <a:solidFill>
                  <a:srgbClr val="783F04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causes</a:t>
            </a:r>
            <a:r>
              <a:rPr lang="el" sz="1600">
                <a:solidFill>
                  <a:srgbClr val="783F0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 lot of </a:t>
            </a:r>
            <a:r>
              <a:rPr lang="el" sz="1600">
                <a:solidFill>
                  <a:srgbClr val="783F04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damage</a:t>
            </a:r>
            <a:r>
              <a:rPr lang="el" sz="160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l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σεισμός</a:t>
            </a:r>
            <a:endParaRPr sz="1600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4" name="Google Shape;274;p43">
            <a:hlinkClick r:id="rId14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275" name="Google Shape;275;p4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83677" y="1898675"/>
            <a:ext cx="2516475" cy="24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853263" y="2051300"/>
            <a:ext cx="2657475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50" b="1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tsunami</a:t>
            </a:r>
            <a:r>
              <a:rPr lang="el"/>
              <a:t>: </a:t>
            </a:r>
            <a:r>
              <a:rPr lang="el" sz="1600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very large </a:t>
            </a:r>
            <a:r>
              <a:rPr lang="el" sz="1600">
                <a:solidFill>
                  <a:srgbClr val="434343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wave</a:t>
            </a:r>
            <a:r>
              <a:rPr lang="el" sz="1600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caused by </a:t>
            </a:r>
            <a:r>
              <a:rPr lang="el" sz="1600">
                <a:solidFill>
                  <a:srgbClr val="434343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extreme</a:t>
            </a:r>
            <a:r>
              <a:rPr lang="el" sz="1600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rgbClr val="434343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conditions</a:t>
            </a:r>
            <a:r>
              <a:rPr lang="el" sz="1600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such as an </a:t>
            </a:r>
            <a:r>
              <a:rPr lang="el" sz="1600">
                <a:solidFill>
                  <a:srgbClr val="434343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earthquake</a:t>
            </a:r>
            <a:r>
              <a:rPr lang="el" sz="1600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which can cause a lot of </a:t>
            </a:r>
            <a:r>
              <a:rPr lang="el" sz="1600">
                <a:solidFill>
                  <a:srgbClr val="434343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damage</a:t>
            </a:r>
            <a:r>
              <a:rPr lang="el" sz="1600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when it reaches land/ τσουνάμι</a:t>
            </a:r>
            <a:endParaRPr sz="22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82" name="Google Shape;282;p44">
            <a:hlinkClick r:id="rId8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283" name="Google Shape;283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00400" y="1738313"/>
            <a:ext cx="2743200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351C75"/>
                </a:solidFill>
                <a:highlight>
                  <a:schemeClr val="lt1"/>
                </a:highlight>
              </a:rPr>
              <a:t>I come from</a:t>
            </a:r>
            <a:r>
              <a:rPr lang="el">
                <a:solidFill>
                  <a:srgbClr val="351C75"/>
                </a:solidFill>
                <a:highlight>
                  <a:schemeClr val="lt1"/>
                </a:highlight>
              </a:rPr>
              <a:t>: κατάγομαι από …</a:t>
            </a:r>
            <a:endParaRPr>
              <a:solidFill>
                <a:srgbClr val="351C75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i="1">
                <a:solidFill>
                  <a:srgbClr val="351C75"/>
                </a:solidFill>
                <a:highlight>
                  <a:schemeClr val="lt1"/>
                </a:highlight>
              </a:rPr>
              <a:t>I come from Greece. </a:t>
            </a:r>
            <a:endParaRPr i="1">
              <a:solidFill>
                <a:srgbClr val="351C75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 i="1">
                <a:solidFill>
                  <a:srgbClr val="351C75"/>
                </a:solidFill>
                <a:highlight>
                  <a:schemeClr val="lt1"/>
                </a:highlight>
              </a:rPr>
              <a:t>I come from Italy.</a:t>
            </a:r>
            <a:endParaRPr i="1">
              <a:solidFill>
                <a:srgbClr val="351C75"/>
              </a:solidFill>
              <a:highlight>
                <a:schemeClr val="lt1"/>
              </a:highlight>
            </a:endParaRPr>
          </a:p>
        </p:txBody>
      </p:sp>
      <p:sp>
        <p:nvSpPr>
          <p:cNvPr id="87" name="Google Shape;87;p16">
            <a:hlinkClick r:id="rId3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5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popular</a:t>
            </a:r>
            <a:r>
              <a:rPr lang="el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solidFill>
                  <a:srgbClr val="1C458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liked by a lot of people</a:t>
            </a:r>
            <a:r>
              <a:rPr lang="el" sz="1000">
                <a:solidFill>
                  <a:srgbClr val="1C458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l" sz="16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δημοφιλής</a:t>
            </a:r>
            <a:endParaRPr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1C458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Hilary was popular at school.</a:t>
            </a:r>
            <a:endParaRPr sz="1600" i="1">
              <a:solidFill>
                <a:srgbClr val="1C458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1C458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Coffee is probably the most popular drink in the world.</a:t>
            </a:r>
            <a:endParaRPr sz="1600" i="1">
              <a:solidFill>
                <a:srgbClr val="1C458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1C458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5">
            <a:hlinkClick r:id="rId3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6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nun</a:t>
            </a:r>
            <a:r>
              <a:rPr lang="el">
                <a:solidFill>
                  <a:srgbClr val="134F5C"/>
                </a:solidFill>
              </a:rPr>
              <a:t>: </a:t>
            </a:r>
            <a:r>
              <a:rPr lang="el" sz="1600">
                <a:solidFill>
                  <a:srgbClr val="134F5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someone who is a </a:t>
            </a:r>
            <a:r>
              <a:rPr lang="el" sz="1600">
                <a:solidFill>
                  <a:srgbClr val="134F5C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member</a:t>
            </a:r>
            <a:r>
              <a:rPr lang="el" sz="1600">
                <a:solidFill>
                  <a:srgbClr val="134F5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of a group of </a:t>
            </a:r>
            <a:r>
              <a:rPr lang="el" sz="1600">
                <a:solidFill>
                  <a:srgbClr val="134F5C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religious</a:t>
            </a:r>
            <a:r>
              <a:rPr lang="el" sz="1600">
                <a:solidFill>
                  <a:srgbClr val="134F5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women that live together in a </a:t>
            </a:r>
            <a:r>
              <a:rPr lang="el" sz="1600">
                <a:solidFill>
                  <a:srgbClr val="134F5C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convent</a:t>
            </a:r>
            <a:r>
              <a:rPr lang="el" sz="1600" b="1">
                <a:solidFill>
                  <a:srgbClr val="134F5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l" sz="1200" b="1">
                <a:solidFill>
                  <a:srgbClr val="134F5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rgbClr val="134F5C"/>
                </a:solidFill>
              </a:rPr>
              <a:t>καλόγρια</a:t>
            </a:r>
            <a:r>
              <a:rPr lang="el">
                <a:solidFill>
                  <a:srgbClr val="134F5C"/>
                </a:solidFill>
              </a:rPr>
              <a:t>.</a:t>
            </a:r>
            <a:endParaRPr>
              <a:solidFill>
                <a:srgbClr val="134F5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accent3"/>
                </a:solidFill>
              </a:rPr>
              <a:t>                                                                  </a:t>
            </a:r>
            <a:r>
              <a:rPr lang="el" sz="1600">
                <a:solidFill>
                  <a:schemeClr val="accent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monk (καλόγερος)</a:t>
            </a:r>
            <a:r>
              <a:rPr lang="el">
                <a:solidFill>
                  <a:schemeClr val="accent3"/>
                </a:solidFill>
              </a:rPr>
              <a:t>                  </a:t>
            </a:r>
            <a:endParaRPr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95" name="Google Shape;295;p46">
            <a:hlinkClick r:id="rId6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296" name="Google Shape;296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9675" y="1735925"/>
            <a:ext cx="996880" cy="283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66349" y="1594600"/>
            <a:ext cx="2528975" cy="18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50" b="1">
                <a:solidFill>
                  <a:srgbClr val="FF00FF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humanitarian</a:t>
            </a:r>
            <a:r>
              <a:rPr lang="el" sz="1750" b="1">
                <a:solidFill>
                  <a:srgbClr val="FF00F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someone who cares about people and helps the ones who are suffering</a:t>
            </a:r>
            <a:r>
              <a:rPr lang="el" sz="1400">
                <a:solidFill>
                  <a:srgbClr val="FF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l" sz="16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ανθρωπιστής, φιλάνθρωπος</a:t>
            </a:r>
            <a:endParaRPr sz="16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03" name="Google Shape;303;p47">
            <a:hlinkClick r:id="rId4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304" name="Google Shape;304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263" y="252173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4975" y="1662129"/>
            <a:ext cx="3510361" cy="24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50" b="1">
                <a:solidFill>
                  <a:srgbClr val="434343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Nobel Prize winner</a:t>
            </a:r>
            <a:r>
              <a:rPr lang="el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latin typeface="Arial"/>
                <a:ea typeface="Arial"/>
                <a:cs typeface="Arial"/>
                <a:sym typeface="Arial"/>
              </a:rPr>
              <a:t>someone who has won a Nobel Prize/ κάποιος ή κάποια που κέρδισε βραβείο Νόμπελ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11" name="Google Shape;311;p48">
            <a:hlinkClick r:id="rId4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312" name="Google Shape;312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4650" y="1894275"/>
            <a:ext cx="18669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7600" y="1657350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9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50" b="1">
                <a:solidFill>
                  <a:srgbClr val="38761D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 action="ppaction://hlinksldjump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is of Albanian origin</a:t>
            </a:r>
            <a:r>
              <a:rPr lang="el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κατάγεται από την Αλβανία</a:t>
            </a:r>
            <a:endParaRPr sz="160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She is of Hispanic origin.</a:t>
            </a:r>
            <a:endParaRPr sz="1600" i="1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This word is of Greek origin.</a:t>
            </a:r>
            <a:endParaRPr sz="1600" i="1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homeland</a:t>
            </a:r>
            <a:r>
              <a:rPr lang="el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l" sz="17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rgbClr val="0000F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 country where someone was </a:t>
            </a:r>
            <a:r>
              <a:rPr lang="el" sz="1600">
                <a:solidFill>
                  <a:srgbClr val="0000FF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born</a:t>
            </a:r>
            <a:r>
              <a:rPr lang="el" sz="21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l" sz="1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πατρίδα, γενέτειρα</a:t>
            </a:r>
            <a:endParaRPr sz="16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Greece is his homeland.</a:t>
            </a:r>
            <a:endParaRPr sz="1600" i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9">
            <a:hlinkClick r:id="rId5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1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FF9900"/>
                </a:solidFill>
              </a:rPr>
              <a:t>the Golden Fleece</a:t>
            </a:r>
            <a:endParaRPr b="1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b="1" i="1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fleece</a:t>
            </a:r>
            <a:r>
              <a:rPr lang="el" sz="1600" i="1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the </a:t>
            </a:r>
            <a:r>
              <a:rPr lang="el" sz="1600" i="1">
                <a:solidFill>
                  <a:srgbClr val="FF99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woolly</a:t>
            </a:r>
            <a:r>
              <a:rPr lang="el" sz="1600" i="1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 i="1">
                <a:solidFill>
                  <a:srgbClr val="FF99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coat</a:t>
            </a:r>
            <a:r>
              <a:rPr lang="el" sz="1600" i="1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of a </a:t>
            </a:r>
            <a:r>
              <a:rPr lang="el" sz="1600" i="1">
                <a:solidFill>
                  <a:srgbClr val="FF99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shee</a:t>
            </a:r>
            <a:r>
              <a:rPr lang="el" sz="1600" i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p/ προβιά</a:t>
            </a:r>
            <a:endParaRPr sz="1600" i="1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33" name="Google Shape;333;p51">
            <a:hlinkClick r:id="rId6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334" name="Google Shape;334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01426" y="896526"/>
            <a:ext cx="2887800" cy="192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32625" y="1839500"/>
            <a:ext cx="184785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r>
              <a:rPr lang="el">
                <a:solidFill>
                  <a:srgbClr val="9900FF"/>
                </a:solidFill>
              </a:rPr>
              <a:t>: </a:t>
            </a:r>
            <a:r>
              <a:rPr lang="el" sz="1600">
                <a:solidFill>
                  <a:srgbClr val="99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 use a word or name to describe someone or something in a particular way</a:t>
            </a:r>
            <a:endParaRPr sz="1600">
              <a:solidFill>
                <a:srgbClr val="99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rgbClr val="9900FF"/>
              </a:buClr>
              <a:buSzPts val="1600"/>
              <a:buFont typeface="Arial"/>
              <a:buChar char="-"/>
            </a:pPr>
            <a:r>
              <a:rPr lang="el" sz="1600" b="1">
                <a:solidFill>
                  <a:srgbClr val="99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call somebody something: </a:t>
            </a:r>
            <a:endParaRPr sz="1600" b="1">
              <a:solidFill>
                <a:srgbClr val="99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99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 is calling her a liar.</a:t>
            </a:r>
            <a:endParaRPr sz="1600" i="1">
              <a:solidFill>
                <a:srgbClr val="99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>
                <a:solidFill>
                  <a:srgbClr val="99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l" sz="1600" b="1">
                <a:solidFill>
                  <a:srgbClr val="99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 have a particular name or </a:t>
            </a:r>
            <a:r>
              <a:rPr lang="el" sz="1600" b="1">
                <a:solidFill>
                  <a:srgbClr val="9900FF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title</a:t>
            </a:r>
            <a:r>
              <a:rPr lang="el" sz="1600" b="1">
                <a:solidFill>
                  <a:srgbClr val="99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l" sz="1600">
                <a:solidFill>
                  <a:srgbClr val="99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or use a particular name or title for someone or   something.</a:t>
            </a:r>
            <a:endParaRPr sz="1600">
              <a:solidFill>
                <a:srgbClr val="99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rgbClr val="9900FF"/>
              </a:buClr>
              <a:buSzPts val="1600"/>
              <a:buFont typeface="Arial"/>
              <a:buChar char="-"/>
            </a:pPr>
            <a:r>
              <a:rPr lang="el" sz="1600" i="1">
                <a:solidFill>
                  <a:srgbClr val="99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Our son is called Matthew.</a:t>
            </a:r>
            <a:endParaRPr sz="1600" i="1">
              <a:solidFill>
                <a:srgbClr val="99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9900FF"/>
              </a:solidFill>
            </a:endParaRPr>
          </a:p>
        </p:txBody>
      </p:sp>
      <p:sp>
        <p:nvSpPr>
          <p:cNvPr id="341" name="Google Shape;341;p52">
            <a:hlinkClick r:id="rId4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3"/>
          <p:cNvSpPr txBox="1">
            <a:spLocks noGrp="1"/>
          </p:cNvSpPr>
          <p:nvPr>
            <p:ph type="body" idx="1"/>
          </p:nvPr>
        </p:nvSpPr>
        <p:spPr>
          <a:xfrm>
            <a:off x="311700" y="465163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The temperature is mild</a:t>
            </a:r>
            <a:r>
              <a:rPr lang="e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the temperature is </a:t>
            </a:r>
            <a:r>
              <a:rPr lang="el" sz="1500">
                <a:solidFill>
                  <a:schemeClr val="accent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fairly </a:t>
            </a:r>
            <a:r>
              <a:rPr lang="el" sz="1500">
                <a:solidFill>
                  <a:schemeClr val="accent4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war</a:t>
            </a:r>
            <a:r>
              <a:rPr lang="el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m/ η θερμοκρασία είναι ήπια.</a:t>
            </a:r>
            <a:endParaRPr sz="15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3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47" name="Google Shape;347;p53">
            <a:hlinkClick r:id="rId4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348" name="Google Shape;34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7575" y="1524006"/>
            <a:ext cx="3484050" cy="193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mountainous</a:t>
            </a:r>
            <a:r>
              <a:rPr lang="e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l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mountainous area has a lot of </a:t>
            </a:r>
            <a:r>
              <a:rPr lang="el" sz="1600">
                <a:solidFill>
                  <a:srgbClr val="FF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mountains</a:t>
            </a:r>
            <a:r>
              <a:rPr lang="el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Greece is a mountainous country.</a:t>
            </a:r>
            <a:endParaRPr sz="1600"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354" name="Google Shape;354;p54">
            <a:hlinkClick r:id="rId4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355" name="Google Shape;355;p54"/>
          <p:cNvPicPr preferRelativeResize="0"/>
          <p:nvPr/>
        </p:nvPicPr>
        <p:blipFill rotWithShape="1">
          <a:blip r:embed="rId5">
            <a:alphaModFix/>
          </a:blip>
          <a:srcRect r="20413" b="20413"/>
          <a:stretch/>
        </p:blipFill>
        <p:spPr>
          <a:xfrm>
            <a:off x="4572000" y="1560900"/>
            <a:ext cx="3363550" cy="20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5"/>
          <p:cNvSpPr txBox="1">
            <a:spLocks noGrp="1"/>
          </p:cNvSpPr>
          <p:nvPr>
            <p:ph type="body" idx="1"/>
          </p:nvPr>
        </p:nvSpPr>
        <p:spPr>
          <a:xfrm>
            <a:off x="261475" y="54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grow vines</a:t>
            </a:r>
            <a:r>
              <a:rPr lang="el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200">
                <a:solidFill>
                  <a:srgbClr val="3876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38761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b="1">
                <a:solidFill>
                  <a:srgbClr val="3876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grow</a:t>
            </a:r>
            <a:r>
              <a:rPr lang="el" sz="1200">
                <a:solidFill>
                  <a:srgbClr val="3876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solidFill>
                  <a:srgbClr val="3876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 make plants or </a:t>
            </a:r>
            <a:r>
              <a:rPr lang="el" sz="1600">
                <a:solidFill>
                  <a:srgbClr val="38761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crops</a:t>
            </a:r>
            <a:r>
              <a:rPr lang="el" sz="1600">
                <a:solidFill>
                  <a:srgbClr val="3876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develop and produce </a:t>
            </a:r>
            <a:r>
              <a:rPr lang="el" sz="1600">
                <a:solidFill>
                  <a:srgbClr val="38761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fruit</a:t>
            </a:r>
            <a:r>
              <a:rPr lang="el" sz="1600">
                <a:solidFill>
                  <a:srgbClr val="3876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l" sz="1600">
                <a:solidFill>
                  <a:srgbClr val="38761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flowers</a:t>
            </a:r>
            <a:r>
              <a:rPr lang="el" sz="1600">
                <a:solidFill>
                  <a:srgbClr val="3876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/ καλλιεργώ</a:t>
            </a:r>
            <a:endParaRPr sz="1600">
              <a:solidFill>
                <a:srgbClr val="38761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b="1">
                <a:solidFill>
                  <a:srgbClr val="3876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vines</a:t>
            </a:r>
            <a:r>
              <a:rPr lang="el" sz="1200">
                <a:solidFill>
                  <a:srgbClr val="3876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solidFill>
                  <a:srgbClr val="3876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l" sz="1600">
                <a:solidFill>
                  <a:srgbClr val="38761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plant</a:t>
            </a:r>
            <a:r>
              <a:rPr lang="el" sz="1600">
                <a:solidFill>
                  <a:srgbClr val="3876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that produces </a:t>
            </a:r>
            <a:r>
              <a:rPr lang="el" sz="1600">
                <a:solidFill>
                  <a:srgbClr val="38761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grape</a:t>
            </a:r>
            <a:r>
              <a:rPr lang="el" sz="1600">
                <a:solidFill>
                  <a:srgbClr val="3876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s/ κληματαριά</a:t>
            </a:r>
            <a:endParaRPr sz="1600">
              <a:solidFill>
                <a:srgbClr val="38761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50" b="1">
                <a:solidFill>
                  <a:srgbClr val="808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80808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61" name="Google Shape;361;p55">
            <a:hlinkClick r:id="rId8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362" name="Google Shape;362;p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22025" y="2002625"/>
            <a:ext cx="3096400" cy="19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"/>
              <a:t>                                                                                  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9625" y="981050"/>
            <a:ext cx="2800350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3971925" y="514350"/>
            <a:ext cx="7536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North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3971925" y="2619350"/>
            <a:ext cx="7536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South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5639975" y="1591250"/>
            <a:ext cx="7536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East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086025" y="1591250"/>
            <a:ext cx="7536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West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52" y="2672125"/>
            <a:ext cx="1975225" cy="21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>
            <a:hlinkClick r:id="rId5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6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citrus fruit</a:t>
            </a:r>
            <a:r>
              <a:rPr lang="el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l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εσπεριδοειδη φρούτα</a:t>
            </a:r>
            <a:endParaRPr sz="25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68" name="Google Shape;368;p56">
            <a:hlinkClick r:id="rId3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369" name="Google Shape;36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3863" y="134658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7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0000FF"/>
                </a:solidFill>
              </a:rPr>
              <a:t>t</a:t>
            </a:r>
            <a:r>
              <a:rPr lang="el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he temperature rarely drops below zero</a:t>
            </a:r>
            <a:endParaRPr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rarely: not often/ σπάνια</a:t>
            </a:r>
            <a:endParaRPr sz="16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drop below zero: πέφτει κάτω από το μηδέν</a:t>
            </a:r>
            <a:endParaRPr sz="16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leave their hometown</a:t>
            </a:r>
            <a:r>
              <a:rPr lang="el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1600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go away from the place where you were born and spent your childhood.</a:t>
            </a:r>
            <a:endParaRPr sz="1600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leave: go away from a place: φεύγω</a:t>
            </a:r>
            <a:endParaRPr sz="1600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75" name="Google Shape;375;p57">
            <a:hlinkClick r:id="rId3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376" name="Google Shape;37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6788" y="430325"/>
            <a:ext cx="3248025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8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copper and coal mines</a:t>
            </a:r>
            <a:endParaRPr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l" sz="1600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copper                                          coal                                          mine</a:t>
            </a:r>
            <a:endParaRPr sz="1600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l" sz="1600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χαλκός					κάρβουνο						ορυχείο</a:t>
            </a:r>
            <a:r>
              <a:rPr lang="el" sz="1300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l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</a:t>
            </a:r>
            <a:endParaRPr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82" name="Google Shape;382;p58">
            <a:hlinkClick r:id="rId3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383" name="Google Shape;38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013" y="1460900"/>
            <a:ext cx="261937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6850" y="1413275"/>
            <a:ext cx="2246700" cy="16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7550" y="1451363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9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oil wells:</a:t>
            </a:r>
            <a:r>
              <a:rPr lang="el" sz="2000" b="1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600">
                <a:solidFill>
                  <a:srgbClr val="134F5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l" sz="1600">
                <a:solidFill>
                  <a:srgbClr val="134F5C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hole</a:t>
            </a:r>
            <a:r>
              <a:rPr lang="el" sz="1600">
                <a:solidFill>
                  <a:srgbClr val="134F5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that is </a:t>
            </a:r>
            <a:r>
              <a:rPr lang="el" sz="1600">
                <a:solidFill>
                  <a:srgbClr val="134F5C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dug</a:t>
            </a:r>
            <a:r>
              <a:rPr lang="el" sz="1600">
                <a:solidFill>
                  <a:srgbClr val="134F5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el" sz="1600">
                <a:solidFill>
                  <a:srgbClr val="134F5C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ground</a:t>
            </a:r>
            <a:r>
              <a:rPr lang="el" sz="1600">
                <a:solidFill>
                  <a:srgbClr val="134F5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so that </a:t>
            </a:r>
            <a:r>
              <a:rPr lang="el" sz="1600">
                <a:solidFill>
                  <a:srgbClr val="134F5C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oil</a:t>
            </a:r>
            <a:r>
              <a:rPr lang="el" sz="1600">
                <a:solidFill>
                  <a:srgbClr val="134F5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can be taken out / </a:t>
            </a:r>
            <a:r>
              <a:rPr lang="el" sz="1600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πετρελαιοπηγή</a:t>
            </a:r>
            <a:endParaRPr sz="2300">
              <a:solidFill>
                <a:srgbClr val="134F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91" name="Google Shape;391;p59">
            <a:hlinkClick r:id="rId7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392" name="Google Shape;392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21900" y="2053813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3413" y="183237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0000FF"/>
                </a:solidFill>
              </a:rPr>
              <a:t>the capital</a:t>
            </a:r>
            <a:r>
              <a:rPr lang="el">
                <a:solidFill>
                  <a:srgbClr val="0000FF"/>
                </a:solidFill>
              </a:rPr>
              <a:t>: </a:t>
            </a:r>
            <a:r>
              <a:rPr lang="el" sz="1700">
                <a:solidFill>
                  <a:srgbClr val="0000FF"/>
                </a:solidFill>
                <a:highlight>
                  <a:srgbClr val="FFFFFF"/>
                </a:highlight>
              </a:rPr>
              <a:t>an important city where the main government of a country, state etc is/</a:t>
            </a:r>
            <a:r>
              <a:rPr lang="el" sz="130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700">
                <a:solidFill>
                  <a:srgbClr val="0000FF"/>
                </a:solidFill>
              </a:rPr>
              <a:t>πρωτεύουσα</a:t>
            </a:r>
            <a:endParaRPr sz="17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700" i="1">
                <a:solidFill>
                  <a:srgbClr val="0000FF"/>
                </a:solidFill>
              </a:rPr>
              <a:t>The capital city of Greece is Athens.</a:t>
            </a:r>
            <a:endParaRPr sz="1700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700" i="1">
                <a:solidFill>
                  <a:srgbClr val="0000FF"/>
                </a:solidFill>
              </a:rPr>
              <a:t>The capital city of the United Kingdom is London.</a:t>
            </a:r>
            <a:endParaRPr sz="1700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chemeClr val="accent2"/>
                </a:solidFill>
              </a:rPr>
              <a:t>my hometown</a:t>
            </a:r>
            <a:r>
              <a:rPr lang="el" sz="2000">
                <a:solidFill>
                  <a:schemeClr val="accent2"/>
                </a:solidFill>
              </a:rPr>
              <a:t>: </a:t>
            </a:r>
            <a:r>
              <a:rPr lang="el" sz="1700">
                <a:solidFill>
                  <a:schemeClr val="accent2"/>
                </a:solidFill>
                <a:highlight>
                  <a:schemeClr val="lt1"/>
                </a:highlight>
              </a:rPr>
              <a:t>the place where you were born and spent your childhood./ </a:t>
            </a:r>
            <a:r>
              <a:rPr lang="el" sz="1600">
                <a:solidFill>
                  <a:schemeClr val="accent2"/>
                </a:solidFill>
              </a:rPr>
              <a:t>η πόλη που γεννήθηκα </a:t>
            </a:r>
            <a:endParaRPr sz="16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700" i="1">
                <a:solidFill>
                  <a:schemeClr val="accent2"/>
                </a:solidFill>
              </a:rPr>
              <a:t>My hometown is Thessaloniki.</a:t>
            </a:r>
            <a:endParaRPr sz="1700" i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5" name="Google Shape;105;p18">
            <a:hlinkClick r:id="rId3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FF9900"/>
                </a:solidFill>
              </a:rPr>
              <a:t>coast</a:t>
            </a:r>
            <a:r>
              <a:rPr lang="el" sz="1700" b="1">
                <a:solidFill>
                  <a:srgbClr val="FF9900"/>
                </a:solidFill>
              </a:rPr>
              <a:t>: </a:t>
            </a:r>
            <a:endParaRPr sz="1700" b="1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700">
                <a:solidFill>
                  <a:srgbClr val="FF9900"/>
                </a:solidFill>
                <a:highlight>
                  <a:srgbClr val="FFFFFF"/>
                </a:highlight>
              </a:rPr>
              <a:t>the area where the land meets the sea./ ακτή, </a:t>
            </a:r>
            <a:endParaRPr sz="2300" b="1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38761D"/>
                </a:solidFill>
              </a:rPr>
              <a:t>on the coast of</a:t>
            </a:r>
            <a:endParaRPr sz="21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1700" b="1" i="1">
                <a:solidFill>
                  <a:srgbClr val="38761D"/>
                </a:solidFill>
                <a:highlight>
                  <a:srgbClr val="FFFFFF"/>
                </a:highlight>
              </a:rPr>
              <a:t>Peraia</a:t>
            </a:r>
            <a:r>
              <a:rPr lang="el" sz="1700" i="1">
                <a:solidFill>
                  <a:srgbClr val="38761D"/>
                </a:solidFill>
                <a:highlight>
                  <a:srgbClr val="FFFFFF"/>
                </a:highlight>
              </a:rPr>
              <a:t> is located </a:t>
            </a:r>
            <a:r>
              <a:rPr lang="el" sz="1700" i="1" u="sng">
                <a:solidFill>
                  <a:srgbClr val="38761D"/>
                </a:solidFill>
                <a:highlight>
                  <a:srgbClr val="FFFFFF"/>
                </a:highlight>
              </a:rPr>
              <a:t>on the </a:t>
            </a:r>
            <a:r>
              <a:rPr lang="el" sz="1700" i="1">
                <a:solidFill>
                  <a:srgbClr val="38761D"/>
                </a:solidFill>
                <a:highlight>
                  <a:srgbClr val="FFFFFF"/>
                </a:highlight>
              </a:rPr>
              <a:t>south </a:t>
            </a:r>
            <a:r>
              <a:rPr lang="el" sz="1700" b="1" i="1" u="sng">
                <a:solidFill>
                  <a:srgbClr val="38761D"/>
                </a:solidFill>
                <a:highlight>
                  <a:srgbClr val="FFFFFF"/>
                </a:highlight>
              </a:rPr>
              <a:t>coast</a:t>
            </a:r>
            <a:r>
              <a:rPr lang="el" sz="1700" i="1" u="sng">
                <a:solidFill>
                  <a:srgbClr val="38761D"/>
                </a:solidFill>
                <a:highlight>
                  <a:srgbClr val="FFFFFF"/>
                </a:highlight>
              </a:rPr>
              <a:t> of</a:t>
            </a:r>
            <a:r>
              <a:rPr lang="el" sz="1700" i="1">
                <a:solidFill>
                  <a:srgbClr val="38761D"/>
                </a:solidFill>
                <a:highlight>
                  <a:srgbClr val="FFFFFF"/>
                </a:highlight>
              </a:rPr>
              <a:t> the </a:t>
            </a:r>
            <a:r>
              <a:rPr lang="el" sz="1700" b="1" i="1">
                <a:solidFill>
                  <a:srgbClr val="38761D"/>
                </a:solidFill>
                <a:highlight>
                  <a:srgbClr val="FFFFFF"/>
                </a:highlight>
              </a:rPr>
              <a:t>Thermaic Gulf.</a:t>
            </a:r>
            <a:endParaRPr sz="2600" i="1">
              <a:solidFill>
                <a:srgbClr val="38761D"/>
              </a:solidFill>
            </a:endParaRPr>
          </a:p>
        </p:txBody>
      </p:sp>
      <p:sp>
        <p:nvSpPr>
          <p:cNvPr id="111" name="Google Shape;111;p19">
            <a:hlinkClick r:id="rId3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C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 b="1">
                <a:solidFill>
                  <a:srgbClr val="CC0000"/>
                </a:solidFill>
              </a:rPr>
              <a:t>plain</a:t>
            </a:r>
            <a:r>
              <a:rPr lang="el">
                <a:solidFill>
                  <a:srgbClr val="CC0000"/>
                </a:solidFill>
              </a:rPr>
              <a:t>: </a:t>
            </a:r>
            <a:r>
              <a:rPr lang="el" sz="1500">
                <a:solidFill>
                  <a:srgbClr val="CC0000"/>
                </a:solidFill>
                <a:highlight>
                  <a:srgbClr val="FFFFFF"/>
                </a:highlight>
              </a:rPr>
              <a:t>a large area of flat land/ πεδιάδα</a:t>
            </a:r>
            <a:br>
              <a:rPr lang="el" sz="1500">
                <a:solidFill>
                  <a:srgbClr val="CC0000"/>
                </a:solidFill>
                <a:highlight>
                  <a:srgbClr val="FFFFFF"/>
                </a:highlight>
              </a:rPr>
            </a:br>
            <a:endParaRPr sz="2100">
              <a:solidFill>
                <a:srgbClr val="CC0000"/>
              </a:solidFill>
            </a:endParaRPr>
          </a:p>
        </p:txBody>
      </p:sp>
      <p:sp>
        <p:nvSpPr>
          <p:cNvPr id="117" name="Google Shape;117;p20">
            <a:hlinkClick r:id="rId3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3031" y="1623025"/>
            <a:ext cx="4473200" cy="221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700" b="1">
                <a:solidFill>
                  <a:srgbClr val="741B47"/>
                </a:solidFill>
              </a:rPr>
              <a:t>such as</a:t>
            </a:r>
            <a:r>
              <a:rPr lang="el" sz="1700">
                <a:solidFill>
                  <a:srgbClr val="741B47"/>
                </a:solidFill>
              </a:rPr>
              <a:t>:</a:t>
            </a:r>
            <a:r>
              <a:rPr lang="el">
                <a:solidFill>
                  <a:srgbClr val="741B47"/>
                </a:solidFill>
              </a:rPr>
              <a:t> </a:t>
            </a:r>
            <a:r>
              <a:rPr lang="el" sz="1600">
                <a:solidFill>
                  <a:srgbClr val="741B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used when giving an example of something</a:t>
            </a:r>
            <a:endParaRPr sz="1400">
              <a:solidFill>
                <a:srgbClr val="741B47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741B47"/>
                </a:solidFill>
                <a:highlight>
                  <a:srgbClr val="FFFFFF"/>
                </a:highlight>
              </a:rPr>
              <a:t>Cartoon characters such as Mickey Mouse and Snoopy are still popular.</a:t>
            </a:r>
            <a:endParaRPr sz="1600" i="1">
              <a:solidFill>
                <a:srgbClr val="741B47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600" i="1">
                <a:solidFill>
                  <a:srgbClr val="741B47"/>
                </a:solidFill>
                <a:highlight>
                  <a:srgbClr val="FFFFFF"/>
                </a:highlight>
              </a:rPr>
              <a:t>High mountains, such as the Carpathians. </a:t>
            </a:r>
            <a:endParaRPr sz="1600" i="1">
              <a:solidFill>
                <a:srgbClr val="741B47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808080"/>
              </a:solidFill>
              <a:highlight>
                <a:srgbClr val="FFFFFF"/>
              </a:highlight>
            </a:endParaRPr>
          </a:p>
        </p:txBody>
      </p:sp>
      <p:sp>
        <p:nvSpPr>
          <p:cNvPr id="124" name="Google Shape;124;p21">
            <a:hlinkClick r:id="rId3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11700" y="514350"/>
            <a:ext cx="85206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b="1"/>
              <a:t>river = ποτάμι</a:t>
            </a:r>
            <a:endParaRPr sz="17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0" name="Google Shape;130;p22">
            <a:hlinkClick r:id="rId3" action="ppaction://hlinksldjump"/>
          </p:cNvPr>
          <p:cNvSpPr/>
          <p:nvPr/>
        </p:nvSpPr>
        <p:spPr>
          <a:xfrm>
            <a:off x="7211625" y="4264825"/>
            <a:ext cx="1620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 to text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400" y="1378050"/>
            <a:ext cx="4281475" cy="25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1416</Words>
  <PresentationFormat>Προβολή στην οθόνη (16:9)</PresentationFormat>
  <Paragraphs>220</Paragraphs>
  <Slides>43</Slides>
  <Notes>43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7" baseType="lpstr">
      <vt:lpstr>Arial</vt:lpstr>
      <vt:lpstr>PT Sans Narrow</vt:lpstr>
      <vt:lpstr>Open Sans</vt:lpstr>
      <vt:lpstr>Tropic</vt:lpstr>
      <vt:lpstr>Unit 1</vt:lpstr>
      <vt:lpstr>Reading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creator>Christo</dc:creator>
  <cp:lastModifiedBy>Χρήστης των Windows</cp:lastModifiedBy>
  <cp:revision>2</cp:revision>
  <dcterms:modified xsi:type="dcterms:W3CDTF">2021-11-07T10:27:22Z</dcterms:modified>
</cp:coreProperties>
</file>