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9" roundtripDataSignature="AMtx7mjMGqsIvKk0t07RPoRaabbtZXd2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499e5216b_15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d499e5216b_1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d499e5216b_15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1fdd1290e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1fdd1290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11fdd1290e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3bf195b1d_5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3bf195b1d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13bf195b1d_5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d5ba7261e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d5ba726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d5ba7261e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5ba7261ed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d5ba7261e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d5ba7261ed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d5ba7261ed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d5ba7261e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d5ba7261ed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52b57dd84_1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d52b57dd84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2d52b57dd84_1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Φτιάχνουμε άξονα λέξεων</a:t>
            </a:r>
            <a:r>
              <a:rPr lang="el-GR"/>
              <a:t>. Προτεινόμενες λέξεις: αστερίας αχινός, άμμος, ασθενοφόρο, αγγούρι, αγκινάρα, αρκούδα , ακτινίδιο , αεροπλάνο, αερόστατο, αχλάδι, αστέρι, ανανάς , αυτοκίνητο, αλεύρι, αναψυκτικό , ανεμιστ*ήρας, ακορντεόν, άρπα, αετός, αλάτι, αυτί, αγελάδα, αστροναύτης, αλεπού, άλογο , αλιγάτορας, αυγά, ακρίδα , αλουμινόχαρτο, αρακάς, αμύγδαλα, άβακας, αλεξίπτωτο, άγκυρα</a:t>
            </a:r>
            <a:endParaRPr/>
          </a:p>
        </p:txBody>
      </p:sp>
      <p:sp>
        <p:nvSpPr>
          <p:cNvPr id="292" name="Google Shape;292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Ακούμε τον «αχινό» από τα Λάχανα και Χάχανα </a:t>
            </a:r>
            <a:endParaRPr/>
          </a:p>
        </p:txBody>
      </p:sp>
      <p:sp>
        <p:nvSpPr>
          <p:cNvPr id="307" name="Google Shape;307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Παρακολουθούμε την «Αχτένιστη αγελάδα».</a:t>
            </a:r>
            <a:endParaRPr/>
          </a:p>
        </p:txBody>
      </p:sp>
      <p:sp>
        <p:nvSpPr>
          <p:cNvPr id="315" name="Google Shape;315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131b8bdf55_8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131b8bdf55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131b8bdf55_8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11fdd1290e_2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11fdd1290e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311fdd1290e_2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d499e5216b_29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d499e5216b_2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2d499e5216b_29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3bf195b1d_5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3bf195b1d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13bf195b1d_5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0f00d0fdb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0f00d0fd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10f00d0fdb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1b187c18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1b187c1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11b187c18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Περιεχόμενο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Relationship Id="rId4" Type="http://schemas.openxmlformats.org/officeDocument/2006/relationships/image" Target="../media/image1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Relationship Id="rId4" Type="http://schemas.openxmlformats.org/officeDocument/2006/relationships/image" Target="../media/image13.jpg"/><Relationship Id="rId5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5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778444" y="2398693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rPr lang="el-GR" sz="5688"/>
              <a:t>Α α</a:t>
            </a:r>
            <a:r>
              <a:rPr lang="el-GR" sz="3300"/>
              <a:t> </a:t>
            </a:r>
            <a:endParaRPr sz="2300"/>
          </a:p>
          <a:p>
            <a:pPr indent="0" lvl="0" marL="0" rtl="0" algn="ctr">
              <a:lnSpc>
                <a:spcPct val="80000"/>
              </a:lnSpc>
              <a:spcBef>
                <a:spcPts val="744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 sz="3300"/>
          </a:p>
          <a:p>
            <a:pPr indent="0" lvl="0" marL="0" rtl="0" algn="ctr">
              <a:lnSpc>
                <a:spcPct val="80000"/>
              </a:lnSpc>
              <a:spcBef>
                <a:spcPts val="744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rPr lang="el-GR" sz="3300"/>
              <a:t> </a:t>
            </a:r>
            <a:endParaRPr sz="3300"/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685802" y="250531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l-GR" sz="6000">
                <a:latin typeface="Arial"/>
                <a:ea typeface="Arial"/>
                <a:cs typeface="Arial"/>
                <a:sym typeface="Arial"/>
              </a:rPr>
            </a:br>
            <a:r>
              <a:rPr lang="el-GR" sz="6000">
                <a:latin typeface="Arial"/>
                <a:ea typeface="Arial"/>
                <a:cs typeface="Arial"/>
                <a:sym typeface="Arial"/>
              </a:rPr>
              <a:t>Αντίο θάλασσα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-1317675" y="1116175"/>
            <a:ext cx="4959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-2457900" y="2752200"/>
            <a:ext cx="8725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9036" y="-112932"/>
            <a:ext cx="8749110" cy="6912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>
            <a:off x="2149864" y="6"/>
            <a:ext cx="60951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87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παπαγάλο</a:t>
            </a:r>
            <a:r>
              <a:rPr b="1" i="0" lang="el-GR" sz="96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ς</a:t>
            </a:r>
            <a:endParaRPr b="1" i="0" sz="96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3001300" y="2137194"/>
            <a:ext cx="4104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9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αράχνη</a:t>
            </a:r>
            <a:endParaRPr b="1" i="0" sz="96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431949" y="1255475"/>
            <a:ext cx="62721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96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σαλιγκάρ</a:t>
            </a:r>
            <a:r>
              <a:rPr b="1" lang="el-GR" sz="96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ι</a:t>
            </a:r>
            <a:endParaRPr b="1" i="0" sz="9600" u="none" cap="none" strike="noStrike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179512" y="3112057"/>
            <a:ext cx="354417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αχινός</a:t>
            </a:r>
            <a:endParaRPr b="1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3921900" y="3933056"/>
            <a:ext cx="486819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60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αστερίας</a:t>
            </a:r>
            <a:endParaRPr b="1" i="0" sz="6000" u="none" cap="none" strike="noStrike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762697" y="3359868"/>
            <a:ext cx="2826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600" u="none" cap="none" strike="noStrike">
              <a:solidFill>
                <a:srgbClr val="00206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2898" y="2954321"/>
            <a:ext cx="2334103" cy="31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/>
          <p:nvPr/>
        </p:nvSpPr>
        <p:spPr>
          <a:xfrm>
            <a:off x="3779899" y="5228226"/>
            <a:ext cx="3681300" cy="1296900"/>
          </a:xfrm>
          <a:prstGeom prst="wedgeRoundRectCallout">
            <a:avLst>
              <a:gd fmla="val 65330" name="adj1"/>
              <a:gd fmla="val 432" name="adj2"/>
              <a:gd fmla="val 16667" name="adj3"/>
            </a:avLst>
          </a:prstGeom>
          <a:solidFill>
            <a:schemeClr val="accent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Ποια ξεκινούν με α;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3105675" y="3140755"/>
            <a:ext cx="9627300" cy="20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179462" y="3169282"/>
            <a:ext cx="35442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179500" y="2330274"/>
            <a:ext cx="5703000" cy="3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8495725" y="282507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4" y="-59495"/>
            <a:ext cx="8749110" cy="691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4248" y="3536146"/>
            <a:ext cx="2334103" cy="31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2771800" y="5373216"/>
            <a:ext cx="4320480" cy="1152128"/>
          </a:xfrm>
          <a:prstGeom prst="wedgeRoundRectCallout">
            <a:avLst>
              <a:gd fmla="val 65330" name="adj1"/>
              <a:gd fmla="val 432" name="adj2"/>
              <a:gd fmla="val 16667" name="adj3"/>
            </a:avLst>
          </a:prstGeom>
          <a:solidFill>
            <a:srgbClr val="0070C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Πού βρίσκονται όλοι;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/>
          <p:nvPr/>
        </p:nvSpPr>
        <p:spPr>
          <a:xfrm>
            <a:off x="347577" y="410938"/>
            <a:ext cx="84489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9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θάλασσα</a:t>
            </a:r>
            <a:endParaRPr b="1" i="0" sz="9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347577" y="2048754"/>
            <a:ext cx="79407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9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παραλία</a:t>
            </a:r>
            <a:endParaRPr b="1" i="0" sz="9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1225" y="4695649"/>
            <a:ext cx="1487125" cy="20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161375" y="4489391"/>
            <a:ext cx="6930900" cy="2035800"/>
          </a:xfrm>
          <a:prstGeom prst="wedgeRoundRectCallout">
            <a:avLst>
              <a:gd fmla="val 65330" name="adj1"/>
              <a:gd fmla="val 432" name="adj2"/>
              <a:gd fmla="val 16667" name="adj3"/>
            </a:avLst>
          </a:prstGeom>
          <a:solidFill>
            <a:srgbClr val="5F497A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Ακούμε </a:t>
            </a:r>
            <a:r>
              <a:rPr b="1" i="0" lang="el-GR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 </a:t>
            </a:r>
            <a:r>
              <a:rPr b="1" i="0" lang="el-G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σε αυτές τις  λέξεις;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9197" y="-27387"/>
            <a:ext cx="10058125" cy="691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4248" y="3536146"/>
            <a:ext cx="2334103" cy="31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/>
          <p:nvPr/>
        </p:nvSpPr>
        <p:spPr>
          <a:xfrm>
            <a:off x="2397375" y="4719930"/>
            <a:ext cx="4695000" cy="1805400"/>
          </a:xfrm>
          <a:prstGeom prst="wedgeRoundRectCallout">
            <a:avLst>
              <a:gd fmla="val 65330" name="adj1"/>
              <a:gd fmla="val 432" name="adj2"/>
              <a:gd fmla="val 16667" name="adj3"/>
            </a:avLst>
          </a:prstGeom>
          <a:solidFill>
            <a:srgbClr val="C0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Πότε νομίζετε ότι είναι; Ποια εποχή;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>
            <a:off x="-29392" y="692696"/>
            <a:ext cx="9130192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4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καλοκαί</a:t>
            </a:r>
            <a:r>
              <a:rPr b="1" i="0" lang="el-GR" sz="16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ρι</a:t>
            </a:r>
            <a:endParaRPr b="1" i="0" sz="9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280801" y="3679366"/>
            <a:ext cx="88200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38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φ</a:t>
            </a:r>
            <a:r>
              <a:rPr b="1" i="0" lang="el-GR" sz="125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θινόπωρο</a:t>
            </a:r>
            <a:endParaRPr b="1" i="0" sz="8300" u="none" cap="none" strike="noStrike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4" y="-59495"/>
            <a:ext cx="8749110" cy="6912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600" y="386325"/>
            <a:ext cx="7103726" cy="6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8630" y="1831325"/>
            <a:ext cx="2334103" cy="31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/>
          <p:nvPr/>
        </p:nvSpPr>
        <p:spPr>
          <a:xfrm>
            <a:off x="5081575" y="200700"/>
            <a:ext cx="2993700" cy="1281900"/>
          </a:xfrm>
          <a:prstGeom prst="wedgeRoundRectCallout">
            <a:avLst>
              <a:gd fmla="val 55313" name="adj1"/>
              <a:gd fmla="val 58430" name="adj2"/>
              <a:gd fmla="val 16667" name="adj3"/>
            </a:avLst>
          </a:prstGeom>
          <a:solidFill>
            <a:srgbClr val="4F612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Ποιος μιλάει πρώτα; Από πού το καταλάβατε;</a:t>
            </a:r>
            <a:endParaRPr b="1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3bf195b1d_5_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13bf195b1d_5_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/>
          <p:nvPr/>
        </p:nvSpPr>
        <p:spPr>
          <a:xfrm>
            <a:off x="1187450" y="1043133"/>
            <a:ext cx="30008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2" y="965049"/>
            <a:ext cx="763588" cy="78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862" y="1803545"/>
            <a:ext cx="784225" cy="82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/>
          <p:nvPr/>
        </p:nvSpPr>
        <p:spPr>
          <a:xfrm>
            <a:off x="1258800" y="1763858"/>
            <a:ext cx="1249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Αα, 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1487537" y="2914332"/>
            <a:ext cx="34749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Ένας αχινός!</a:t>
            </a:r>
            <a:endParaRPr sz="3600"/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8462" y="4856620"/>
            <a:ext cx="835024" cy="71851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4"/>
          <p:cNvSpPr/>
          <p:nvPr/>
        </p:nvSpPr>
        <p:spPr>
          <a:xfrm>
            <a:off x="1258811" y="965050"/>
            <a:ext cx="12492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Άρη</a:t>
            </a: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4"/>
          <p:cNvSpPr/>
          <p:nvPr/>
        </p:nvSpPr>
        <p:spPr>
          <a:xfrm>
            <a:off x="2503948" y="1052725"/>
            <a:ext cx="250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Μαρίνα</a:t>
            </a: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4962416" y="1052727"/>
            <a:ext cx="1671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Ελάτε!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6313289" y="996488"/>
            <a:ext cx="144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Πάμε.</a:t>
            </a:r>
            <a:endParaRPr sz="3600"/>
          </a:p>
        </p:txBody>
      </p:sp>
      <p:sp>
        <p:nvSpPr>
          <p:cNvPr id="228" name="Google Shape;228;p14"/>
          <p:cNvSpPr/>
          <p:nvPr/>
        </p:nvSpPr>
        <p:spPr>
          <a:xfrm>
            <a:off x="2312124" y="1746396"/>
            <a:ext cx="22500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μαμά,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4"/>
          <p:cNvSpPr/>
          <p:nvPr/>
        </p:nvSpPr>
        <p:spPr>
          <a:xfrm>
            <a:off x="3807844" y="1780074"/>
            <a:ext cx="1222194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έλα!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4"/>
          <p:cNvSpPr txBox="1"/>
          <p:nvPr/>
        </p:nvSpPr>
        <p:spPr>
          <a:xfrm>
            <a:off x="0" y="0"/>
            <a:ext cx="25039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Διαβάζουμε 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/>
          <p:nvPr/>
        </p:nvSpPr>
        <p:spPr>
          <a:xfrm>
            <a:off x="0" y="253043"/>
            <a:ext cx="9154763" cy="1200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7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Πώς φτιάχνουμε  Αα ;</a:t>
            </a:r>
            <a:endParaRPr b="1" sz="72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 rot="1369556">
            <a:off x="2239955" y="2774470"/>
            <a:ext cx="648050" cy="338439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8"/>
          <p:cNvSpPr/>
          <p:nvPr/>
        </p:nvSpPr>
        <p:spPr>
          <a:xfrm rot="-1498388">
            <a:off x="3601902" y="2455112"/>
            <a:ext cx="648072" cy="373473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8"/>
          <p:cNvSpPr/>
          <p:nvPr/>
        </p:nvSpPr>
        <p:spPr>
          <a:xfrm rot="5400000">
            <a:off x="2860034" y="3765665"/>
            <a:ext cx="648072" cy="183265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5335912" y="3551908"/>
            <a:ext cx="2250300" cy="2448300"/>
          </a:xfrm>
          <a:prstGeom prst="donut">
            <a:avLst>
              <a:gd fmla="val 25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7178763" y="1052736"/>
            <a:ext cx="1569701" cy="6447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1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ι</a:t>
            </a:r>
            <a:endParaRPr b="1" sz="413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7"/>
          <p:cNvPicPr preferRelativeResize="0"/>
          <p:nvPr/>
        </p:nvPicPr>
        <p:blipFill rotWithShape="1">
          <a:blip r:embed="rId3">
            <a:alphaModFix/>
          </a:blip>
          <a:srcRect b="0" l="-5640" r="5640" t="0"/>
          <a:stretch/>
        </p:blipFill>
        <p:spPr>
          <a:xfrm>
            <a:off x="152874" y="2096407"/>
            <a:ext cx="8077200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7"/>
          <p:cNvSpPr/>
          <p:nvPr/>
        </p:nvSpPr>
        <p:spPr>
          <a:xfrm>
            <a:off x="2252745" y="2340427"/>
            <a:ext cx="360000" cy="504000"/>
          </a:xfrm>
          <a:prstGeom prst="roundRect">
            <a:avLst>
              <a:gd fmla="val 0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2972739" y="2340437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2612752" y="3176999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4752002" y="2340419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7"/>
          <p:cNvSpPr/>
          <p:nvPr/>
        </p:nvSpPr>
        <p:spPr>
          <a:xfrm>
            <a:off x="5989023" y="2391425"/>
            <a:ext cx="271500" cy="402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1762028" y="3277925"/>
            <a:ext cx="6192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2252740" y="3706555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3204274" y="3176993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4092492" y="3176993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2021160" y="4306724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2748648" y="3781927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2612740" y="4236108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3622075" y="5033275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4452507" y="4236088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6400254" y="4236108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6883846" y="4236101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3372510" y="4354238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7"/>
          <p:cNvSpPr/>
          <p:nvPr/>
        </p:nvSpPr>
        <p:spPr>
          <a:xfrm>
            <a:off x="1661147" y="5154131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3204273" y="5033275"/>
            <a:ext cx="2715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7483215" y="4236106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4391990" y="5154131"/>
            <a:ext cx="360000" cy="504000"/>
          </a:xfrm>
          <a:prstGeom prst="roundRect">
            <a:avLst>
              <a:gd fmla="val 16667" name="adj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3355400" y="2340425"/>
            <a:ext cx="644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-164575" y="49700"/>
            <a:ext cx="921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7851" y="-194674"/>
            <a:ext cx="1317750" cy="18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0"/>
          <p:cNvSpPr/>
          <p:nvPr/>
        </p:nvSpPr>
        <p:spPr>
          <a:xfrm>
            <a:off x="5461800" y="922375"/>
            <a:ext cx="2752500" cy="2728200"/>
          </a:xfrm>
          <a:prstGeom prst="wedgeRoundRectCallout">
            <a:avLst>
              <a:gd fmla="val -69062" name="adj1"/>
              <a:gd fmla="val 16790" name="adj2"/>
              <a:gd fmla="val 16667" name="adj3"/>
            </a:avLst>
          </a:prstGeom>
          <a:solidFill>
            <a:srgbClr val="7030A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Βλέπετε πουθενά μέσα στην τάξη μας  Α α;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0"/>
          <p:cNvSpPr/>
          <p:nvPr/>
        </p:nvSpPr>
        <p:spPr>
          <a:xfrm>
            <a:off x="679650" y="0"/>
            <a:ext cx="3892500" cy="4004100"/>
          </a:xfrm>
          <a:prstGeom prst="wedgeRoundRectCallout">
            <a:avLst>
              <a:gd fmla="val -69062" name="adj1"/>
              <a:gd fmla="val 16790" name="adj2"/>
              <a:gd fmla="val 16667" name="adj3"/>
            </a:avLst>
          </a:prstGeom>
          <a:solidFill>
            <a:srgbClr val="C0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Ποια παιδιά έχουν στο όνομά τους α; Υπάρχει κάποιος που να ξεκινά το όνομά του με α;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0"/>
          <p:cNvSpPr/>
          <p:nvPr/>
        </p:nvSpPr>
        <p:spPr>
          <a:xfrm>
            <a:off x="5661700" y="4772100"/>
            <a:ext cx="3302700" cy="1892100"/>
          </a:xfrm>
          <a:prstGeom prst="wedgeRoundRectCallout">
            <a:avLst>
              <a:gd fmla="val -69062" name="adj1"/>
              <a:gd fmla="val 19010" name="adj2"/>
              <a:gd fmla="val 16667" name="adj3"/>
            </a:avLst>
          </a:prstGeom>
          <a:solidFill>
            <a:srgbClr val="3F3F3F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Ποιος μπορεί να σκεφτεί κάποια λέξη που να ξεκινάει με α.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638729"/>
            <a:ext cx="9143999" cy="4238625"/>
          </a:xfrm>
          <a:prstGeom prst="rect">
            <a:avLst/>
          </a:prstGeom>
          <a:noFill/>
          <a:ln cap="flat" cmpd="sng" w="9525">
            <a:solidFill>
              <a:srgbClr val="F9FBFD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03" name="Google Shape;303;p21"/>
          <p:cNvCxnSpPr/>
          <p:nvPr/>
        </p:nvCxnSpPr>
        <p:spPr>
          <a:xfrm flipH="1" rot="10800000">
            <a:off x="1832700" y="4594000"/>
            <a:ext cx="279900" cy="22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9516" y="1345708"/>
            <a:ext cx="9144001" cy="46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2">
            <a:hlinkClick r:id="rId4"/>
          </p:cNvPr>
          <p:cNvSpPr/>
          <p:nvPr/>
        </p:nvSpPr>
        <p:spPr>
          <a:xfrm>
            <a:off x="3866147" y="6349391"/>
            <a:ext cx="792000" cy="72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9091" y="43125"/>
                </a:moveTo>
                <a:lnTo>
                  <a:pt x="19091" y="76875"/>
                </a:lnTo>
                <a:lnTo>
                  <a:pt x="44659" y="76875"/>
                </a:lnTo>
                <a:lnTo>
                  <a:pt x="70227" y="105000"/>
                </a:lnTo>
                <a:lnTo>
                  <a:pt x="70227" y="15000"/>
                </a:lnTo>
                <a:lnTo>
                  <a:pt x="44659" y="43125"/>
                </a:lnTo>
                <a:close/>
              </a:path>
              <a:path extrusionOk="0" fill="darken" h="120000" w="120000">
                <a:moveTo>
                  <a:pt x="19091" y="43125"/>
                </a:moveTo>
                <a:lnTo>
                  <a:pt x="19091" y="76875"/>
                </a:lnTo>
                <a:lnTo>
                  <a:pt x="44659" y="76875"/>
                </a:lnTo>
                <a:lnTo>
                  <a:pt x="70227" y="105000"/>
                </a:lnTo>
                <a:lnTo>
                  <a:pt x="70227" y="15000"/>
                </a:lnTo>
                <a:lnTo>
                  <a:pt x="44659" y="43125"/>
                </a:lnTo>
                <a:close/>
              </a:path>
              <a:path extrusionOk="0" fill="none" h="120000" w="120000">
                <a:moveTo>
                  <a:pt x="19091" y="43125"/>
                </a:moveTo>
                <a:lnTo>
                  <a:pt x="44659" y="43125"/>
                </a:lnTo>
                <a:lnTo>
                  <a:pt x="70227" y="15000"/>
                </a:lnTo>
                <a:lnTo>
                  <a:pt x="70227" y="105000"/>
                </a:lnTo>
                <a:lnTo>
                  <a:pt x="44659" y="76875"/>
                </a:lnTo>
                <a:lnTo>
                  <a:pt x="19091" y="76875"/>
                </a:lnTo>
                <a:close/>
                <a:moveTo>
                  <a:pt x="80455" y="43125"/>
                </a:moveTo>
                <a:lnTo>
                  <a:pt x="100909" y="26250"/>
                </a:lnTo>
                <a:moveTo>
                  <a:pt x="80455" y="60000"/>
                </a:moveTo>
                <a:lnTo>
                  <a:pt x="100909" y="60000"/>
                </a:lnTo>
                <a:moveTo>
                  <a:pt x="80455" y="76875"/>
                </a:moveTo>
                <a:lnTo>
                  <a:pt x="100909" y="9375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2"/>
          <p:cNvSpPr txBox="1"/>
          <p:nvPr/>
        </p:nvSpPr>
        <p:spPr>
          <a:xfrm>
            <a:off x="4424150" y="6591825"/>
            <a:ext cx="725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908720"/>
            <a:ext cx="3155975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3593684" y="747356"/>
            <a:ext cx="4320600" cy="3406800"/>
          </a:xfrm>
          <a:prstGeom prst="wedgeRoundRectCallout">
            <a:avLst>
              <a:gd fmla="val -70607" name="adj1"/>
              <a:gd fmla="val 31333" name="adj2"/>
              <a:gd fmla="val 16667" name="adj3"/>
            </a:avLst>
          </a:prstGeom>
          <a:solidFill>
            <a:srgbClr val="974806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Πού ήταν η Μαρίνα και ο Άρης μέχρι τώρα;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1505" y="94294"/>
            <a:ext cx="5256584" cy="6228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"/>
          <p:cNvSpPr txBox="1"/>
          <p:nvPr/>
        </p:nvSpPr>
        <p:spPr>
          <a:xfrm>
            <a:off x="534616" y="1628800"/>
            <a:ext cx="7772400" cy="1470025"/>
          </a:xfrm>
          <a:prstGeom prst="rect">
            <a:avLst/>
          </a:prstGeom>
          <a:solidFill>
            <a:srgbClr val="D9D9D9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παρέα </a:t>
            </a:r>
            <a:br>
              <a:rPr lang="el-GR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Αντίο θάλασσα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4"/>
          <p:cNvSpPr txBox="1"/>
          <p:nvPr/>
        </p:nvSpPr>
        <p:spPr>
          <a:xfrm>
            <a:off x="1459632" y="4502193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l-G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 α </a:t>
            </a:r>
            <a:endParaRPr/>
          </a:p>
          <a:p>
            <a:pPr indent="0" lvl="0" marL="0" marR="0" rtl="0" algn="ctr">
              <a:spcBef>
                <a:spcPts val="7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l-G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Τετράδιο εργασιών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7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l-G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211" y="749621"/>
            <a:ext cx="4464496" cy="519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5234" y="3068960"/>
            <a:ext cx="2390775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5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fmla="val 12244" name="adj1"/>
              <a:gd fmla="val 66965" name="adj2"/>
              <a:gd fmla="val 16667" name="adj3"/>
            </a:avLst>
          </a:prstGeom>
          <a:solidFill>
            <a:srgbClr val="00206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 είναι αυτό;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5"/>
          <p:cNvSpPr/>
          <p:nvPr/>
        </p:nvSpPr>
        <p:spPr>
          <a:xfrm>
            <a:off x="4868710" y="256456"/>
            <a:ext cx="4275290" cy="2506782"/>
          </a:xfrm>
          <a:prstGeom prst="wedgeRoundRectCallout">
            <a:avLst>
              <a:gd fmla="val 12244" name="adj1"/>
              <a:gd fmla="val 66965" name="adj2"/>
              <a:gd fmla="val 16667" name="adj3"/>
            </a:avLst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Ας εντοπίσουμε αν υπάρχει το γράμμα α στον τίτλο του.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5"/>
          <p:cNvSpPr/>
          <p:nvPr/>
        </p:nvSpPr>
        <p:spPr>
          <a:xfrm>
            <a:off x="755576" y="1052647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5"/>
          <p:cNvSpPr/>
          <p:nvPr/>
        </p:nvSpPr>
        <p:spPr>
          <a:xfrm>
            <a:off x="2627784" y="1052647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5"/>
          <p:cNvSpPr/>
          <p:nvPr/>
        </p:nvSpPr>
        <p:spPr>
          <a:xfrm>
            <a:off x="3665229" y="1052647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040"/>
            <a:ext cx="4927047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964" y="3501008"/>
            <a:ext cx="2275492" cy="320925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6"/>
          <p:cNvSpPr/>
          <p:nvPr/>
        </p:nvSpPr>
        <p:spPr>
          <a:xfrm>
            <a:off x="5292080" y="548680"/>
            <a:ext cx="3690842" cy="1922334"/>
          </a:xfrm>
          <a:prstGeom prst="wedgeRoundRectCallout">
            <a:avLst>
              <a:gd fmla="val 12244" name="adj1"/>
              <a:gd fmla="val 66965" name="adj2"/>
              <a:gd fmla="val 16667" name="adj3"/>
            </a:avLst>
          </a:prstGeom>
          <a:solidFill>
            <a:srgbClr val="4F612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 είναι αυτό;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6"/>
          <p:cNvSpPr/>
          <p:nvPr/>
        </p:nvSpPr>
        <p:spPr>
          <a:xfrm>
            <a:off x="4808387" y="256456"/>
            <a:ext cx="4275290" cy="2506782"/>
          </a:xfrm>
          <a:prstGeom prst="wedgeRoundRectCallout">
            <a:avLst>
              <a:gd fmla="val 12244" name="adj1"/>
              <a:gd fmla="val 66965" name="adj2"/>
              <a:gd fmla="val 16667" name="adj3"/>
            </a:avLst>
          </a:prstGeom>
          <a:solidFill>
            <a:srgbClr val="C0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Ας εντοπίσουμε αν υπάρχει το γράμμα α στον τίτλο του.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6"/>
          <p:cNvSpPr/>
          <p:nvPr/>
        </p:nvSpPr>
        <p:spPr>
          <a:xfrm>
            <a:off x="2962672" y="692696"/>
            <a:ext cx="457200" cy="457200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6"/>
          <p:cNvSpPr/>
          <p:nvPr/>
        </p:nvSpPr>
        <p:spPr>
          <a:xfrm>
            <a:off x="3507904" y="595447"/>
            <a:ext cx="457200" cy="457200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6"/>
          <p:cNvSpPr/>
          <p:nvPr/>
        </p:nvSpPr>
        <p:spPr>
          <a:xfrm>
            <a:off x="2962672" y="1059543"/>
            <a:ext cx="457200" cy="457200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6"/>
          <p:cNvSpPr/>
          <p:nvPr/>
        </p:nvSpPr>
        <p:spPr>
          <a:xfrm>
            <a:off x="3572272" y="1075866"/>
            <a:ext cx="457200" cy="457200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332656"/>
            <a:ext cx="6768752" cy="243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3490633"/>
            <a:ext cx="2275492" cy="320925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7"/>
          <p:cNvSpPr/>
          <p:nvPr/>
        </p:nvSpPr>
        <p:spPr>
          <a:xfrm>
            <a:off x="3275856" y="3861048"/>
            <a:ext cx="5328592" cy="1922334"/>
          </a:xfrm>
          <a:prstGeom prst="wedgeRoundRectCallout">
            <a:avLst>
              <a:gd fmla="val -57177" name="adj1"/>
              <a:gd fmla="val -12314" name="adj2"/>
              <a:gd fmla="val 16667" name="adj3"/>
            </a:avLst>
          </a:prstGeom>
          <a:solidFill>
            <a:srgbClr val="974806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 είναι αυτό;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7"/>
          <p:cNvSpPr/>
          <p:nvPr/>
        </p:nvSpPr>
        <p:spPr>
          <a:xfrm>
            <a:off x="3256531" y="3490633"/>
            <a:ext cx="5505609" cy="2506782"/>
          </a:xfrm>
          <a:prstGeom prst="wedgeRoundRectCallout">
            <a:avLst>
              <a:gd fmla="val -58468" name="adj1"/>
              <a:gd fmla="val -5436" name="adj2"/>
              <a:gd fmla="val 16667" name="adj3"/>
            </a:avLst>
          </a:prstGeom>
          <a:solidFill>
            <a:srgbClr val="00206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Ας εντοπίσουμε αν υπάρχει το γράμμα α.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7"/>
          <p:cNvSpPr/>
          <p:nvPr/>
        </p:nvSpPr>
        <p:spPr>
          <a:xfrm>
            <a:off x="3287332" y="3464559"/>
            <a:ext cx="5505609" cy="2506782"/>
          </a:xfrm>
          <a:prstGeom prst="wedgeRoundRectCallout">
            <a:avLst>
              <a:gd fmla="val -58468" name="adj1"/>
              <a:gd fmla="val -5436" name="adj2"/>
              <a:gd fmla="val 16667" name="adj3"/>
            </a:avLst>
          </a:prstGeom>
          <a:solidFill>
            <a:srgbClr val="0070C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Πού θα πάμε αν ακολουθήσουμε αυτήν την πινακίδα;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7"/>
          <p:cNvSpPr/>
          <p:nvPr/>
        </p:nvSpPr>
        <p:spPr>
          <a:xfrm>
            <a:off x="2890664" y="1196752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27"/>
          <p:cNvPicPr preferRelativeResize="0"/>
          <p:nvPr/>
        </p:nvPicPr>
        <p:blipFill rotWithShape="1">
          <a:blip r:embed="rId5">
            <a:alphaModFix/>
          </a:blip>
          <a:srcRect b="-1029" l="0" r="0" t="1030"/>
          <a:stretch/>
        </p:blipFill>
        <p:spPr>
          <a:xfrm>
            <a:off x="359537" y="131636"/>
            <a:ext cx="8424937" cy="676266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7"/>
          <p:cNvSpPr txBox="1"/>
          <p:nvPr/>
        </p:nvSpPr>
        <p:spPr>
          <a:xfrm>
            <a:off x="4377850" y="695200"/>
            <a:ext cx="37500" cy="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3490633"/>
            <a:ext cx="2275492" cy="320925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8"/>
          <p:cNvSpPr/>
          <p:nvPr/>
        </p:nvSpPr>
        <p:spPr>
          <a:xfrm>
            <a:off x="3275856" y="3861048"/>
            <a:ext cx="5328592" cy="1922334"/>
          </a:xfrm>
          <a:prstGeom prst="wedgeRoundRectCallout">
            <a:avLst>
              <a:gd fmla="val -57177" name="adj1"/>
              <a:gd fmla="val -12314" name="adj2"/>
              <a:gd fmla="val 16667" name="adj3"/>
            </a:avLst>
          </a:prstGeom>
          <a:solidFill>
            <a:srgbClr val="974806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 είναι αυτό;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8"/>
          <p:cNvSpPr/>
          <p:nvPr/>
        </p:nvSpPr>
        <p:spPr>
          <a:xfrm>
            <a:off x="3256531" y="3490633"/>
            <a:ext cx="5505609" cy="2506782"/>
          </a:xfrm>
          <a:prstGeom prst="wedgeRoundRectCallout">
            <a:avLst>
              <a:gd fmla="val -58468" name="adj1"/>
              <a:gd fmla="val -5436" name="adj2"/>
              <a:gd fmla="val 16667" name="adj3"/>
            </a:avLst>
          </a:prstGeom>
          <a:solidFill>
            <a:srgbClr val="C0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Ας εντοπίσουμε αν υπάρχει το γράμμα α.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8"/>
          <p:cNvSpPr/>
          <p:nvPr/>
        </p:nvSpPr>
        <p:spPr>
          <a:xfrm>
            <a:off x="3275856" y="3356992"/>
            <a:ext cx="5505609" cy="2718614"/>
          </a:xfrm>
          <a:prstGeom prst="wedgeRoundRectCallout">
            <a:avLst>
              <a:gd fmla="val -58468" name="adj1"/>
              <a:gd fmla="val -5436" name="adj2"/>
              <a:gd fmla="val 16667" name="adj3"/>
            </a:avLst>
          </a:prstGeom>
          <a:solidFill>
            <a:srgbClr val="3F315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Πού θα πάμε αν ακολουθήσουμε αυτήν την πινακίδα;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0939" y="404664"/>
            <a:ext cx="5172214" cy="225087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8"/>
          <p:cNvSpPr/>
          <p:nvPr/>
        </p:nvSpPr>
        <p:spPr>
          <a:xfrm>
            <a:off x="3199268" y="1072898"/>
            <a:ext cx="652651" cy="1059957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5329420" y="1072898"/>
            <a:ext cx="652651" cy="1059957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8649" y="76200"/>
            <a:ext cx="9416799" cy="6762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p28"/>
          <p:cNvCxnSpPr/>
          <p:nvPr/>
        </p:nvCxnSpPr>
        <p:spPr>
          <a:xfrm rot="10800000">
            <a:off x="4431400" y="4603825"/>
            <a:ext cx="3936600" cy="18144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0"/>
          <p:cNvPicPr preferRelativeResize="0"/>
          <p:nvPr/>
        </p:nvPicPr>
        <p:blipFill rotWithShape="1">
          <a:blip r:embed="rId3">
            <a:alphaModFix/>
          </a:blip>
          <a:srcRect b="-2710" l="2020" r="-2020" t="2710"/>
          <a:stretch/>
        </p:blipFill>
        <p:spPr>
          <a:xfrm>
            <a:off x="-4009400" y="58275"/>
            <a:ext cx="17162776" cy="67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9"/>
          <p:cNvSpPr/>
          <p:nvPr/>
        </p:nvSpPr>
        <p:spPr>
          <a:xfrm>
            <a:off x="0" y="253043"/>
            <a:ext cx="9154763" cy="12003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7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Πώς φτιάχνουμε  Αα ;</a:t>
            </a:r>
            <a:endParaRPr b="1" sz="72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9"/>
          <p:cNvSpPr/>
          <p:nvPr/>
        </p:nvSpPr>
        <p:spPr>
          <a:xfrm rot="1369567">
            <a:off x="2267744" y="2636912"/>
            <a:ext cx="648072" cy="338437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9"/>
          <p:cNvSpPr/>
          <p:nvPr/>
        </p:nvSpPr>
        <p:spPr>
          <a:xfrm rot="-1498388">
            <a:off x="3601902" y="2455112"/>
            <a:ext cx="648072" cy="3734733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9"/>
          <p:cNvSpPr/>
          <p:nvPr/>
        </p:nvSpPr>
        <p:spPr>
          <a:xfrm rot="5400000">
            <a:off x="2898221" y="3765606"/>
            <a:ext cx="648000" cy="18327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9"/>
          <p:cNvSpPr/>
          <p:nvPr/>
        </p:nvSpPr>
        <p:spPr>
          <a:xfrm>
            <a:off x="5580112" y="3501008"/>
            <a:ext cx="2250263" cy="2448272"/>
          </a:xfrm>
          <a:prstGeom prst="donut">
            <a:avLst>
              <a:gd fmla="val 25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9"/>
          <p:cNvSpPr/>
          <p:nvPr/>
        </p:nvSpPr>
        <p:spPr>
          <a:xfrm>
            <a:off x="7178763" y="1052736"/>
            <a:ext cx="1569701" cy="6447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1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ι</a:t>
            </a:r>
            <a:endParaRPr b="1" sz="41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2199" l="0" r="0" t="-2200"/>
          <a:stretch/>
        </p:blipFill>
        <p:spPr>
          <a:xfrm>
            <a:off x="-3396700" y="-54775"/>
            <a:ext cx="12290650" cy="691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3848" y="3662646"/>
            <a:ext cx="2334103" cy="31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3779912" y="5373216"/>
            <a:ext cx="3312368" cy="1152128"/>
          </a:xfrm>
          <a:prstGeom prst="wedgeRoundRectCallout">
            <a:avLst>
              <a:gd fmla="val 65330" name="adj1"/>
              <a:gd fmla="val 432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 βλέπουμε στην εικόνα;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-497200" y="7063750"/>
            <a:ext cx="917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949896"/>
            <a:ext cx="6696744" cy="237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4326827"/>
            <a:ext cx="8496944" cy="245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922" y="499767"/>
            <a:ext cx="856816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2"/>
          <p:cNvSpPr/>
          <p:nvPr/>
        </p:nvSpPr>
        <p:spPr>
          <a:xfrm>
            <a:off x="3059832" y="2780928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2"/>
          <p:cNvSpPr/>
          <p:nvPr/>
        </p:nvSpPr>
        <p:spPr>
          <a:xfrm>
            <a:off x="5076056" y="2780928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2"/>
          <p:cNvSpPr/>
          <p:nvPr/>
        </p:nvSpPr>
        <p:spPr>
          <a:xfrm>
            <a:off x="5724128" y="2800966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2"/>
          <p:cNvSpPr/>
          <p:nvPr/>
        </p:nvSpPr>
        <p:spPr>
          <a:xfrm>
            <a:off x="6732240" y="2735529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2"/>
          <p:cNvSpPr/>
          <p:nvPr/>
        </p:nvSpPr>
        <p:spPr>
          <a:xfrm>
            <a:off x="3347864" y="3810744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2"/>
          <p:cNvSpPr/>
          <p:nvPr/>
        </p:nvSpPr>
        <p:spPr>
          <a:xfrm>
            <a:off x="5223342" y="3760765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2"/>
          <p:cNvSpPr/>
          <p:nvPr/>
        </p:nvSpPr>
        <p:spPr>
          <a:xfrm>
            <a:off x="6169465" y="3857747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2"/>
          <p:cNvSpPr/>
          <p:nvPr/>
        </p:nvSpPr>
        <p:spPr>
          <a:xfrm>
            <a:off x="6960840" y="3781547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2"/>
          <p:cNvSpPr/>
          <p:nvPr/>
        </p:nvSpPr>
        <p:spPr>
          <a:xfrm>
            <a:off x="7596336" y="3761509"/>
            <a:ext cx="457200" cy="914400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0065" y="303246"/>
            <a:ext cx="5160665" cy="666936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3"/>
          <p:cNvSpPr/>
          <p:nvPr/>
        </p:nvSpPr>
        <p:spPr>
          <a:xfrm>
            <a:off x="4211960" y="1628800"/>
            <a:ext cx="4876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b="1"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3"/>
          <p:cNvSpPr/>
          <p:nvPr/>
        </p:nvSpPr>
        <p:spPr>
          <a:xfrm>
            <a:off x="4267556" y="2793122"/>
            <a:ext cx="4876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b="1"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3"/>
          <p:cNvSpPr/>
          <p:nvPr/>
        </p:nvSpPr>
        <p:spPr>
          <a:xfrm>
            <a:off x="4804447" y="2793122"/>
            <a:ext cx="4876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b="1"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3"/>
          <p:cNvSpPr/>
          <p:nvPr/>
        </p:nvSpPr>
        <p:spPr>
          <a:xfrm>
            <a:off x="4283968" y="3933056"/>
            <a:ext cx="4876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b="1"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3"/>
          <p:cNvSpPr/>
          <p:nvPr/>
        </p:nvSpPr>
        <p:spPr>
          <a:xfrm>
            <a:off x="5148064" y="5085184"/>
            <a:ext cx="4876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b="1"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3"/>
          <p:cNvSpPr/>
          <p:nvPr/>
        </p:nvSpPr>
        <p:spPr>
          <a:xfrm>
            <a:off x="5668543" y="5097378"/>
            <a:ext cx="4876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b="1"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3"/>
          <p:cNvSpPr/>
          <p:nvPr/>
        </p:nvSpPr>
        <p:spPr>
          <a:xfrm>
            <a:off x="6244607" y="5097378"/>
            <a:ext cx="4876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b="1"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7408" l="-11201" r="1383" t="-9448"/>
          <a:stretch/>
        </p:blipFill>
        <p:spPr>
          <a:xfrm>
            <a:off x="-1027675" y="-10788075"/>
            <a:ext cx="9607599" cy="705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4248" y="3536146"/>
            <a:ext cx="2334103" cy="31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3779912" y="5373216"/>
            <a:ext cx="3312368" cy="1152128"/>
          </a:xfrm>
          <a:prstGeom prst="wedgeRoundRectCallout">
            <a:avLst>
              <a:gd fmla="val 65330" name="adj1"/>
              <a:gd fmla="val 432" name="adj2"/>
              <a:gd fmla="val 16667" name="adj3"/>
            </a:avLst>
          </a:prstGeom>
          <a:solidFill>
            <a:srgbClr val="C0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Ποια είναι τα πρόσωπα;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7007075" y="5218050"/>
            <a:ext cx="218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2366462" y="318065"/>
            <a:ext cx="51075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40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Άρη</a:t>
            </a:r>
            <a:r>
              <a:rPr b="1" i="0" lang="el-GR" sz="166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ς </a:t>
            </a:r>
            <a:endParaRPr b="1" i="0" sz="9600" u="none" cap="none" strike="noStrike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559450" y="2231525"/>
            <a:ext cx="7753500" cy="18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66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Μαρίνα </a:t>
            </a:r>
            <a:endParaRPr b="1" i="0" sz="96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1896840" y="4005064"/>
            <a:ext cx="507869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60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μαμ</a:t>
            </a:r>
            <a:r>
              <a:rPr b="1" i="0" lang="el-GR" sz="166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ά</a:t>
            </a:r>
            <a:endParaRPr b="1" i="0" sz="9600" u="none" cap="none" strike="noStrike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2014-10-06T14:48:26Z</dcterms:created>
  <dc:creator>Ιωάννα</dc:creator>
</cp:coreProperties>
</file>