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D5CA0-65B5-4282-A44B-B3F187E72547}" type="datetimeFigureOut">
              <a:rPr lang="el-GR" smtClean="0"/>
              <a:t>7/12/2020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12D6C-F0AB-496F-9BC5-40DB6526B75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72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Ευθεία γραμμή σύνδεσης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Τίτλος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25" name="Υπότιτλος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l-GR" smtClean="0"/>
              <a:t>Στυλ κύριου υπότιτλου</a:t>
            </a:r>
            <a:endParaRPr kumimoji="0" lang="en-US"/>
          </a:p>
        </p:txBody>
      </p:sp>
      <p:sp>
        <p:nvSpPr>
          <p:cNvPr id="31" name="Θέση ημερομηνίας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BAC3F54-8BCE-4310-8286-721898D2F978}" type="datetime1">
              <a:rPr lang="el-GR" smtClean="0"/>
              <a:t>7/12/2020</a:t>
            </a:fld>
            <a:endParaRPr lang="el-GR"/>
          </a:p>
        </p:txBody>
      </p:sp>
      <p:sp>
        <p:nvSpPr>
          <p:cNvPr id="18" name="Θέση υποσέλιδου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r>
              <a:rPr lang="el-GR" smtClean="0"/>
              <a:t>© Κατερίνα Παπαϊωάννου</a:t>
            </a:r>
            <a:endParaRPr lang="el-GR"/>
          </a:p>
        </p:txBody>
      </p:sp>
      <p:sp>
        <p:nvSpPr>
          <p:cNvPr id="29" name="Θέση αριθμού διαφάνειας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DD0C0BB-7A53-4C55-81DF-B2A827AAE086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F4C243-5212-490D-81C8-1895F7E639B1}" type="datetime1">
              <a:rPr lang="el-GR" smtClean="0"/>
              <a:t>7/12/2020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l-GR" smtClean="0"/>
              <a:t>© Κατερίνα Παπαϊωάννου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D0C0BB-7A53-4C55-81DF-B2A827AAE08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4ACA3F1-6C86-4789-B4B9-4549BFEA225B}" type="datetime1">
              <a:rPr lang="el-GR" smtClean="0"/>
              <a:t>7/12/2020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r>
              <a:rPr lang="el-GR" smtClean="0"/>
              <a:t>© Κατερίνα Παπαϊωάννου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DD0C0BB-7A53-4C55-81DF-B2A827AAE086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098BFF-1CFD-4253-B0B8-2885E0071C2F}" type="datetime1">
              <a:rPr lang="el-GR" smtClean="0"/>
              <a:t>7/12/2020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l-GR" smtClean="0"/>
              <a:t>© Κατερίνα Παπαϊωάννου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D0C0BB-7A53-4C55-81DF-B2A827AAE08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B99D59-1FDA-4F35-9A6A-AB8C23B289A5}" type="datetime1">
              <a:rPr lang="el-GR" smtClean="0"/>
              <a:t>7/12/2020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l-GR" smtClean="0"/>
              <a:t>© Κατερίνα Παπαϊωάννου</a:t>
            </a:r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D0C0BB-7A53-4C55-81DF-B2A827AAE08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9C67B4-D7C2-490C-AC44-BA6124ABEC13}" type="datetime1">
              <a:rPr lang="el-GR" smtClean="0"/>
              <a:t>7/12/2020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l-GR" smtClean="0"/>
              <a:t>© Κατερίνα Παπαϊωάννου</a:t>
            </a:r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D0C0BB-7A53-4C55-81DF-B2A827AAE08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1F5FC74-5CA9-4774-9E4D-C043C33A54D8}" type="datetime1">
              <a:rPr lang="el-GR" smtClean="0"/>
              <a:t>7/12/2020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r>
              <a:rPr lang="el-GR" smtClean="0"/>
              <a:t>© Κατερίνα Παπαϊωάννου</a:t>
            </a:r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D0C0BB-7A53-4C55-81DF-B2A827AAE08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8F2599-E9AB-4199-AEFF-7560050BCA05}" type="datetime1">
              <a:rPr lang="el-GR" smtClean="0"/>
              <a:t>7/12/2020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l-GR" smtClean="0"/>
              <a:t>© Κατερίνα Παπαϊωάννου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D0C0BB-7A53-4C55-81DF-B2A827AAE08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Ορθογώνιο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BEFCEA-7E94-4335-A4E3-805D1897B899}" type="datetime1">
              <a:rPr lang="el-GR" smtClean="0"/>
              <a:t>7/12/2020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l-GR" smtClean="0"/>
              <a:t>© Κατερίνα Παπαϊωάννου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D0C0BB-7A53-4C55-81DF-B2A827AAE086}" type="slidenum">
              <a:rPr lang="el-GR" smtClean="0"/>
              <a:t>‹#›</a:t>
            </a:fld>
            <a:endParaRPr lang="el-GR"/>
          </a:p>
        </p:txBody>
      </p:sp>
      <p:sp>
        <p:nvSpPr>
          <p:cNvPr id="10" name="Θέση εικόνας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CF384E-C2A5-44A2-A1C5-8A3257C671AA}" type="datetime1">
              <a:rPr lang="el-GR" smtClean="0"/>
              <a:t>7/12/2020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l-GR" smtClean="0"/>
              <a:t>© Κατερίνα Παπαϊωάννου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D0C0BB-7A53-4C55-81DF-B2A827AAE08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51C3D23-7061-4C49-A03D-ECF1212EBCDA}" type="datetime1">
              <a:rPr lang="el-GR" smtClean="0"/>
              <a:t>7/12/2020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r>
              <a:rPr lang="el-GR" smtClean="0"/>
              <a:t>© Κατερίνα Παπαϊωάννου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DD0C0BB-7A53-4C55-81DF-B2A827AAE08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Ορθογώνιο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Θέση τίτλου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1" name="Θέση κειμένου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27" name="Θέση ημερομηνίας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2FEED65-7A4A-4ECD-B021-684D5B54F330}" type="datetime1">
              <a:rPr lang="el-GR" smtClean="0"/>
              <a:t>7/12/2020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r>
              <a:rPr lang="el-GR" smtClean="0"/>
              <a:t>© Κατερίνα Παπαϊωάννου</a:t>
            </a:r>
            <a:endParaRPr lang="el-GR"/>
          </a:p>
        </p:txBody>
      </p:sp>
      <p:sp>
        <p:nvSpPr>
          <p:cNvPr id="16" name="Θέση αριθμού διαφάνειας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DD0C0BB-7A53-4C55-81DF-B2A827AAE086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Κεφ.18 «</a:t>
            </a:r>
            <a:r>
              <a:rPr lang="el-GR" dirty="0" err="1" smtClean="0"/>
              <a:t>προσθεση</a:t>
            </a:r>
            <a:r>
              <a:rPr lang="el-GR" dirty="0" smtClean="0"/>
              <a:t> και </a:t>
            </a:r>
            <a:r>
              <a:rPr lang="el-GR" dirty="0" err="1" smtClean="0"/>
              <a:t>αφαιρεση</a:t>
            </a:r>
            <a:r>
              <a:rPr lang="el-GR" dirty="0" smtClean="0"/>
              <a:t> </a:t>
            </a:r>
            <a:r>
              <a:rPr lang="el-GR" dirty="0" err="1" smtClean="0"/>
              <a:t>κλασματων</a:t>
            </a:r>
            <a:r>
              <a:rPr lang="el-GR" dirty="0" smtClean="0"/>
              <a:t>»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Κατερίνα Παπαϊωάννου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513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7202673" cy="3816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Κατερίνα Παπαϊωάννου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531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3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68" y="1881188"/>
            <a:ext cx="8210550" cy="3852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/>
              <p:cNvSpPr txBox="1"/>
              <p:nvPr/>
            </p:nvSpPr>
            <p:spPr>
              <a:xfrm>
                <a:off x="3707904" y="476672"/>
                <a:ext cx="2084225" cy="8927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l-GR" sz="3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 smtClean="0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en-US" sz="3600" b="1" i="1" smtClean="0">
                            <a:latin typeface="Cambria Math"/>
                          </a:rPr>
                          <m:t>𝟖</m:t>
                        </m:r>
                      </m:den>
                    </m:f>
                    <m:r>
                      <a:rPr lang="en-US" sz="3600" b="1" i="1" smtClean="0">
                        <a:latin typeface="Cambria Math"/>
                      </a:rPr>
                      <m:t> + </m:t>
                    </m:r>
                    <m:f>
                      <m:fPr>
                        <m:ctrlPr>
                          <a:rPr lang="en-US" sz="3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 smtClean="0">
                            <a:latin typeface="Cambria Math"/>
                          </a:rPr>
                          <m:t>𝟒</m:t>
                        </m:r>
                      </m:num>
                      <m:den>
                        <m:r>
                          <a:rPr lang="en-US" sz="3600" b="1" i="1" smtClean="0">
                            <a:latin typeface="Cambria Math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3600" b="1" dirty="0" smtClean="0"/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 smtClean="0"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en-US" sz="3600" b="1" i="1" smtClean="0">
                            <a:latin typeface="Cambria Math"/>
                          </a:rPr>
                          <m:t>𝟖</m:t>
                        </m:r>
                      </m:den>
                    </m:f>
                  </m:oMath>
                </a14:m>
                <a:endParaRPr lang="el-GR" sz="3600" b="1" dirty="0"/>
              </a:p>
            </p:txBody>
          </p:sp>
        </mc:Choice>
        <mc:Fallback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476672"/>
                <a:ext cx="2084225" cy="892745"/>
              </a:xfrm>
              <a:prstGeom prst="rect">
                <a:avLst/>
              </a:prstGeom>
              <a:blipFill rotWithShape="1">
                <a:blip r:embed="rId3"/>
                <a:stretch>
                  <a:fillRect r="-5556" b="-10884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Αριστερό άγκιστρο 47"/>
          <p:cNvSpPr/>
          <p:nvPr/>
        </p:nvSpPr>
        <p:spPr>
          <a:xfrm rot="5400000">
            <a:off x="1907704" y="405024"/>
            <a:ext cx="360040" cy="295232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/>
              <p:cNvSpPr txBox="1"/>
              <p:nvPr/>
            </p:nvSpPr>
            <p:spPr>
              <a:xfrm>
                <a:off x="1904821" y="1063051"/>
                <a:ext cx="365805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l-GR" dirty="0"/>
              </a:p>
            </p:txBody>
          </p:sp>
        </mc:Choice>
        <mc:Fallback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4821" y="1063051"/>
                <a:ext cx="365805" cy="6127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Αριστερό άγκιστρο 49"/>
          <p:cNvSpPr/>
          <p:nvPr/>
        </p:nvSpPr>
        <p:spPr>
          <a:xfrm rot="16200000">
            <a:off x="2396334" y="2022450"/>
            <a:ext cx="360040" cy="3929583"/>
          </a:xfrm>
          <a:prstGeom prst="leftBrace">
            <a:avLst>
              <a:gd name="adj1" fmla="val 8333"/>
              <a:gd name="adj2" fmla="val 5072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/>
              <p:cNvSpPr txBox="1"/>
              <p:nvPr/>
            </p:nvSpPr>
            <p:spPr>
              <a:xfrm>
                <a:off x="2393450" y="3893712"/>
                <a:ext cx="365806" cy="611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l-GR" dirty="0"/>
              </a:p>
            </p:txBody>
          </p:sp>
        </mc:Choice>
        <mc:Fallback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450" y="3893712"/>
                <a:ext cx="365806" cy="61170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Αριστερό άγκιστρο 52"/>
          <p:cNvSpPr/>
          <p:nvPr/>
        </p:nvSpPr>
        <p:spPr>
          <a:xfrm rot="16200000">
            <a:off x="3851921" y="2166267"/>
            <a:ext cx="360040" cy="6840762"/>
          </a:xfrm>
          <a:prstGeom prst="leftBrace">
            <a:avLst>
              <a:gd name="adj1" fmla="val 8333"/>
              <a:gd name="adj2" fmla="val 5072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/>
              <p:cNvSpPr txBox="1"/>
              <p:nvPr/>
            </p:nvSpPr>
            <p:spPr>
              <a:xfrm>
                <a:off x="3849038" y="5877272"/>
                <a:ext cx="365805" cy="610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l-GR" dirty="0"/>
              </a:p>
            </p:txBody>
          </p:sp>
        </mc:Choice>
        <mc:Fallback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038" y="5877272"/>
                <a:ext cx="365805" cy="61087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Θέση υποσέλιδου 5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Κατερίνα Παπαϊωάννου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3537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 animBg="1"/>
      <p:bldP spid="49" grpId="0"/>
      <p:bldP spid="50" grpId="0" animBg="1"/>
      <p:bldP spid="52" grpId="0"/>
      <p:bldP spid="53" grpId="0" animBg="1"/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" y="1196752"/>
            <a:ext cx="8162925" cy="1057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Ευθεία γραμμή σύνδεσης 2"/>
          <p:cNvCxnSpPr/>
          <p:nvPr/>
        </p:nvCxnSpPr>
        <p:spPr>
          <a:xfrm flipH="1">
            <a:off x="6876256" y="1052736"/>
            <a:ext cx="432048" cy="144016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Ευθεία γραμμή σύνδεσης 4"/>
          <p:cNvCxnSpPr/>
          <p:nvPr/>
        </p:nvCxnSpPr>
        <p:spPr>
          <a:xfrm flipH="1">
            <a:off x="5796136" y="1052736"/>
            <a:ext cx="432048" cy="144016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Αριστερό άγκιστρο 3"/>
          <p:cNvSpPr/>
          <p:nvPr/>
        </p:nvSpPr>
        <p:spPr>
          <a:xfrm rot="5400000" flipH="1">
            <a:off x="3726663" y="-406183"/>
            <a:ext cx="754570" cy="684076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182862" y="3568349"/>
                <a:ext cx="1842171" cy="793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24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/>
                            </a:rPr>
                            <m:t>𝟕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/>
                            </a:rPr>
                            <m:t>𝟖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</a:rPr>
                        <m:t> − </m:t>
                      </m:r>
                      <m:f>
                        <m:f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/>
                            </a:rPr>
                            <m:t>𝟖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</a:rPr>
                        <m:t> = </m:t>
                      </m:r>
                      <m:f>
                        <m:f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/>
                            </a:rPr>
                            <m:t>𝟓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l-GR" sz="2400" b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2862" y="3568349"/>
                <a:ext cx="1842171" cy="79387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Κατερίνα Παπαϊωάννου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883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27" y="404664"/>
            <a:ext cx="7344816" cy="2874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73" y="3933056"/>
            <a:ext cx="7992954" cy="1231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Αριστερό άγκιστρο 1"/>
          <p:cNvSpPr/>
          <p:nvPr/>
        </p:nvSpPr>
        <p:spPr>
          <a:xfrm>
            <a:off x="997527" y="1484784"/>
            <a:ext cx="190097" cy="1296144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Δεξιό άγκιστρο 2"/>
          <p:cNvSpPr/>
          <p:nvPr/>
        </p:nvSpPr>
        <p:spPr>
          <a:xfrm>
            <a:off x="3059832" y="1484784"/>
            <a:ext cx="216024" cy="129614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180309" y="3068960"/>
                <a:ext cx="1817101" cy="61837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1 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5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5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l-GR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309" y="3068960"/>
                <a:ext cx="1817101" cy="61837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276034" y="3068960"/>
                <a:ext cx="1824538" cy="61965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l-GR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034" y="3068960"/>
                <a:ext cx="1824538" cy="61965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33979" y="4550287"/>
                <a:ext cx="8151142" cy="84927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algn="just"/>
                <a:r>
                  <a:rPr lang="en-US" sz="2000" b="1" dirty="0" smtClean="0">
                    <a:solidFill>
                      <a:srgbClr val="FF0000"/>
                    </a:solidFill>
                  </a:rPr>
                  <a:t>O N</a:t>
                </a:r>
                <a:r>
                  <a:rPr lang="el-GR" sz="2000" b="1" dirty="0" err="1" smtClean="0">
                    <a:solidFill>
                      <a:srgbClr val="FF0000"/>
                    </a:solidFill>
                  </a:rPr>
                  <a:t>ίκος</a:t>
                </a:r>
                <a:r>
                  <a:rPr lang="el-GR" sz="2000" b="1" dirty="0" smtClean="0">
                    <a:solidFill>
                      <a:srgbClr val="FF0000"/>
                    </a:solidFill>
                  </a:rPr>
                  <a:t> δημιούργησε ισοδύναμα κλάσματα, με κοινό παρονομαστή το 10 </a:t>
                </a:r>
              </a:p>
              <a:p>
                <a:pPr algn="just"/>
                <a:r>
                  <a:rPr lang="el-GR" sz="2000" b="1" dirty="0">
                    <a:solidFill>
                      <a:srgbClr val="FF0000"/>
                    </a:solidFill>
                  </a:rPr>
                  <a:t>κ</a:t>
                </a:r>
                <a:r>
                  <a:rPr lang="el-GR" sz="2000" b="1" dirty="0" smtClean="0">
                    <a:solidFill>
                      <a:srgbClr val="FF0000"/>
                    </a:solidFill>
                  </a:rPr>
                  <a:t>αι έκανε πρόσθεση: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l-GR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l-GR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/>
                      </a:rPr>
                      <m:t>+ </m:t>
                    </m:r>
                    <m:f>
                      <m:fPr>
                        <m:ctrlPr>
                          <a:rPr lang="el-GR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l-GR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l-GR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</m:den>
                    </m:f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l-GR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l-GR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el-GR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𝟏𝟎</m:t>
                        </m:r>
                      </m:den>
                    </m:f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/>
                      </a:rPr>
                      <m:t>+ </m:t>
                    </m:r>
                    <m:f>
                      <m:fPr>
                        <m:ctrlPr>
                          <a:rPr lang="el-GR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l-GR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el-GR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𝟏𝟎</m:t>
                        </m:r>
                      </m:den>
                    </m:f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l-GR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l-GR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el-GR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𝟏𝟎</m:t>
                        </m:r>
                      </m:den>
                    </m:f>
                  </m:oMath>
                </a14:m>
                <a:endParaRPr lang="el-GR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979" y="4550287"/>
                <a:ext cx="8151142" cy="849271"/>
              </a:xfrm>
              <a:prstGeom prst="rect">
                <a:avLst/>
              </a:prstGeom>
              <a:blipFill rotWithShape="1">
                <a:blip r:embed="rId6"/>
                <a:stretch>
                  <a:fillRect l="-823" t="-4286" r="-8527" b="-2857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Κατερίνα Παπαϊωάννου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463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313271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79712" y="1268760"/>
            <a:ext cx="662473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rgbClr val="FF0000"/>
                </a:solidFill>
              </a:rPr>
              <a:t>Όχι, γιατί το 8 δεν είναι κοινό πολλαπλάσιο του 2 και του 5.</a:t>
            </a:r>
            <a:endParaRPr lang="el-GR" b="1" dirty="0">
              <a:solidFill>
                <a:srgbClr val="FF00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8313271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04" y="4581128"/>
            <a:ext cx="38766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07" y="5124053"/>
            <a:ext cx="387677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Δεξιό άγκιστρο 2"/>
          <p:cNvSpPr/>
          <p:nvPr/>
        </p:nvSpPr>
        <p:spPr>
          <a:xfrm>
            <a:off x="4788024" y="4581128"/>
            <a:ext cx="155448" cy="10477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076056" y="4806658"/>
                <a:ext cx="846706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l-GR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l-GR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l-G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el-GR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l-GR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4806658"/>
                <a:ext cx="846706" cy="6127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331485" y="4920337"/>
                <a:ext cx="2624436" cy="62241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l-GR" sz="2400" dirty="0" smtClean="0"/>
                  <a:t>Οπότε: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400" b="0" i="1" smtClean="0">
                            <a:latin typeface="Cambria Math"/>
                          </a:rPr>
                          <m:t>6</m:t>
                        </m:r>
                      </m:num>
                      <m:den>
                        <m:r>
                          <a:rPr lang="el-GR" sz="2400" b="0" i="1" smtClean="0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l-GR" sz="2400" b="0" i="1" smtClean="0">
                        <a:latin typeface="Cambria Math"/>
                      </a:rPr>
                      <m:t> − </m:t>
                    </m:r>
                    <m:f>
                      <m:fPr>
                        <m:ctrlPr>
                          <a:rPr lang="el-GR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l-GR" sz="2400" b="0" i="1" smtClean="0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l-GR" sz="24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l-GR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4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l-GR" sz="2400" b="0" i="1" smtClean="0"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endParaRPr lang="el-GR" sz="2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485" y="4920337"/>
                <a:ext cx="2624436" cy="622414"/>
              </a:xfrm>
              <a:prstGeom prst="rect">
                <a:avLst/>
              </a:prstGeom>
              <a:blipFill rotWithShape="1">
                <a:blip r:embed="rId7"/>
                <a:stretch>
                  <a:fillRect l="-3721" r="-1395" b="-7843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67545" y="3042173"/>
            <a:ext cx="3168352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 smtClean="0">
                <a:solidFill>
                  <a:srgbClr val="FF0000"/>
                </a:solidFill>
              </a:rPr>
              <a:t>Δημιουργούμε ισοδύναμα των </a:t>
            </a:r>
          </a:p>
          <a:p>
            <a:pPr algn="ctr"/>
            <a:r>
              <a:rPr lang="el-GR" sz="1600" b="1" dirty="0" smtClean="0">
                <a:solidFill>
                  <a:srgbClr val="FF0000"/>
                </a:solidFill>
              </a:rPr>
              <a:t>αρχικών κλασμάτων με κοινό </a:t>
            </a:r>
          </a:p>
          <a:p>
            <a:pPr algn="ctr"/>
            <a:r>
              <a:rPr lang="el-GR" sz="1600" b="1" dirty="0" smtClean="0">
                <a:solidFill>
                  <a:srgbClr val="FF0000"/>
                </a:solidFill>
              </a:rPr>
              <a:t>παρονομαστή και κάνουμε αφαίρεση.</a:t>
            </a:r>
            <a:endParaRPr lang="el-GR" sz="1600" b="1" dirty="0">
              <a:solidFill>
                <a:srgbClr val="FF0000"/>
              </a:solidFill>
            </a:endParaRPr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Κατερίνα Παπαϊωάννου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583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47548"/>
            <a:ext cx="7819222" cy="936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95736" y="1420884"/>
                <a:ext cx="3406638" cy="7146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l-GR" sz="2800" b="1" dirty="0" smtClean="0"/>
                  <a:t>Τις ράβδους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8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l-GR" sz="2800" b="1" i="1" smtClean="0">
                            <a:latin typeface="Cambria Math"/>
                          </a:rPr>
                          <m:t>𝟏𝟔</m:t>
                        </m:r>
                      </m:den>
                    </m:f>
                    <m:r>
                      <a:rPr lang="el-GR" sz="2800" b="1" i="1" smtClean="0">
                        <a:latin typeface="Cambria Math"/>
                      </a:rPr>
                      <m:t> , </m:t>
                    </m:r>
                    <m:f>
                      <m:fPr>
                        <m:ctrlPr>
                          <a:rPr lang="el-GR" sz="2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8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l-GR" sz="2800" b="1" i="1" smtClean="0">
                            <a:latin typeface="Cambria Math"/>
                          </a:rPr>
                          <m:t>𝟐𝟒</m:t>
                        </m:r>
                      </m:den>
                    </m:f>
                    <m:r>
                      <a:rPr lang="el-GR" sz="2800" b="1" i="1" smtClean="0">
                        <a:latin typeface="Cambria Math"/>
                      </a:rPr>
                      <m:t> …</m:t>
                    </m:r>
                  </m:oMath>
                </a14:m>
                <a:endParaRPr lang="el-GR" sz="2800" b="1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1420884"/>
                <a:ext cx="3406638" cy="714683"/>
              </a:xfrm>
              <a:prstGeom prst="rect">
                <a:avLst/>
              </a:prstGeom>
              <a:blipFill rotWithShape="1">
                <a:blip r:embed="rId3"/>
                <a:stretch>
                  <a:fillRect l="-3578" r="-2326" b="-9402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11" y="2852936"/>
            <a:ext cx="7138840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5363" y="3861048"/>
            <a:ext cx="877912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dirty="0" smtClean="0"/>
              <a:t>Στα </a:t>
            </a:r>
            <a:r>
              <a:rPr lang="el-GR" b="1" dirty="0" smtClean="0">
                <a:solidFill>
                  <a:srgbClr val="FF0000"/>
                </a:solidFill>
              </a:rPr>
              <a:t>ομώνυμα κλάσματα </a:t>
            </a:r>
            <a:r>
              <a:rPr lang="el-GR" dirty="0" smtClean="0"/>
              <a:t>προσθέτουμε ή αφαιρούμε αντίστοιχα τους αριθμητές και παρονομαστή αφήνουμε τον ίδιο.</a:t>
            </a:r>
            <a:endParaRPr lang="el-GR" dirty="0"/>
          </a:p>
        </p:txBody>
      </p:sp>
      <p:sp>
        <p:nvSpPr>
          <p:cNvPr id="5" name="TextBox 4"/>
          <p:cNvSpPr txBox="1"/>
          <p:nvPr/>
        </p:nvSpPr>
        <p:spPr>
          <a:xfrm>
            <a:off x="185363" y="5013175"/>
            <a:ext cx="877912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l-GR" dirty="0" smtClean="0"/>
              <a:t>Στα </a:t>
            </a:r>
            <a:r>
              <a:rPr lang="el-GR" b="1" dirty="0" smtClean="0">
                <a:solidFill>
                  <a:srgbClr val="FF0000"/>
                </a:solidFill>
              </a:rPr>
              <a:t>ετερώνυμα κλάσματα</a:t>
            </a:r>
            <a:r>
              <a:rPr lang="el-GR" dirty="0" smtClean="0"/>
              <a:t>, πρώτα τα μετατρέπουμε σε ομώνυμα και στη συνέχεια τα προσθέτουμε ή τα αφαιρούμε όπως περιγράψαμε παραπάνω.</a:t>
            </a:r>
            <a:endParaRPr lang="el-GR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Κατερίνα Παπαϊωάννου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73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36" y="1196752"/>
            <a:ext cx="8033019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Κατερίνα Παπαϊωάννου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16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054" y="620688"/>
            <a:ext cx="6264696" cy="5675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Κατερίνα Παπαϊωάννου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6095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874796" y="886059"/>
                <a:ext cx="5713428" cy="895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b="0" i="1" smtClean="0">
                          <a:latin typeface="Cambria Math"/>
                        </a:rPr>
                        <m:t>6</m:t>
                      </m:r>
                      <m:f>
                        <m:fPr>
                          <m:ctrlPr>
                            <a:rPr lang="el-GR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l-GR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l-GR" b="0" i="1" smtClean="0">
                          <a:latin typeface="Cambria Math"/>
                        </a:rPr>
                        <m:t> +  2</m:t>
                      </m:r>
                      <m:f>
                        <m:fPr>
                          <m:ctrlPr>
                            <a:rPr lang="el-G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l-GR" b="0" i="1" smtClean="0">
                          <a:latin typeface="Cambria Math"/>
                        </a:rPr>
                        <m:t> =  </m:t>
                      </m:r>
                      <m:f>
                        <m:fPr>
                          <m:ctrlPr>
                            <a:rPr lang="el-G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latin typeface="Cambria Math"/>
                            </a:rPr>
                            <m:t>27</m:t>
                          </m:r>
                        </m:num>
                        <m:den>
                          <m:r>
                            <a:rPr lang="el-GR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l-GR" b="0" i="1" smtClean="0">
                          <a:latin typeface="Cambria Math"/>
                        </a:rPr>
                        <m:t> +  </m:t>
                      </m:r>
                      <m:f>
                        <m:fPr>
                          <m:ctrlPr>
                            <a:rPr lang="el-G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l-GR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l-GR" dirty="0"/>
              </a:p>
              <a:p>
                <a:endParaRPr lang="el-GR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796" y="886059"/>
                <a:ext cx="5713428" cy="89531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Ελεύθερη σχεδίαση 2"/>
          <p:cNvSpPr/>
          <p:nvPr/>
        </p:nvSpPr>
        <p:spPr>
          <a:xfrm>
            <a:off x="3942301" y="522204"/>
            <a:ext cx="463865" cy="327695"/>
          </a:xfrm>
          <a:custGeom>
            <a:avLst/>
            <a:gdLst>
              <a:gd name="connsiteX0" fmla="*/ 0 w 463865"/>
              <a:gd name="connsiteY0" fmla="*/ 0 h 327695"/>
              <a:gd name="connsiteX1" fmla="*/ 110837 w 463865"/>
              <a:gd name="connsiteY1" fmla="*/ 277091 h 327695"/>
              <a:gd name="connsiteX2" fmla="*/ 387928 w 463865"/>
              <a:gd name="connsiteY2" fmla="*/ 304800 h 327695"/>
              <a:gd name="connsiteX3" fmla="*/ 457200 w 463865"/>
              <a:gd name="connsiteY3" fmla="*/ 27710 h 327695"/>
              <a:gd name="connsiteX4" fmla="*/ 457200 w 463865"/>
              <a:gd name="connsiteY4" fmla="*/ 41564 h 327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3865" h="327695">
                <a:moveTo>
                  <a:pt x="0" y="0"/>
                </a:moveTo>
                <a:cubicBezTo>
                  <a:pt x="23091" y="113145"/>
                  <a:pt x="46182" y="226291"/>
                  <a:pt x="110837" y="277091"/>
                </a:cubicBezTo>
                <a:cubicBezTo>
                  <a:pt x="175492" y="327891"/>
                  <a:pt x="330201" y="346363"/>
                  <a:pt x="387928" y="304800"/>
                </a:cubicBezTo>
                <a:cubicBezTo>
                  <a:pt x="445655" y="263237"/>
                  <a:pt x="445655" y="71583"/>
                  <a:pt x="457200" y="27710"/>
                </a:cubicBezTo>
                <a:cubicBezTo>
                  <a:pt x="468745" y="-16163"/>
                  <a:pt x="462972" y="12700"/>
                  <a:pt x="457200" y="4156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Ελεύθερη σχεδίαση 3"/>
          <p:cNvSpPr/>
          <p:nvPr/>
        </p:nvSpPr>
        <p:spPr>
          <a:xfrm>
            <a:off x="4587842" y="510756"/>
            <a:ext cx="463865" cy="327695"/>
          </a:xfrm>
          <a:custGeom>
            <a:avLst/>
            <a:gdLst>
              <a:gd name="connsiteX0" fmla="*/ 0 w 463865"/>
              <a:gd name="connsiteY0" fmla="*/ 0 h 327695"/>
              <a:gd name="connsiteX1" fmla="*/ 110837 w 463865"/>
              <a:gd name="connsiteY1" fmla="*/ 277091 h 327695"/>
              <a:gd name="connsiteX2" fmla="*/ 387928 w 463865"/>
              <a:gd name="connsiteY2" fmla="*/ 304800 h 327695"/>
              <a:gd name="connsiteX3" fmla="*/ 457200 w 463865"/>
              <a:gd name="connsiteY3" fmla="*/ 27710 h 327695"/>
              <a:gd name="connsiteX4" fmla="*/ 457200 w 463865"/>
              <a:gd name="connsiteY4" fmla="*/ 41564 h 327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3865" h="327695">
                <a:moveTo>
                  <a:pt x="0" y="0"/>
                </a:moveTo>
                <a:cubicBezTo>
                  <a:pt x="23091" y="113145"/>
                  <a:pt x="46182" y="226291"/>
                  <a:pt x="110837" y="277091"/>
                </a:cubicBezTo>
                <a:cubicBezTo>
                  <a:pt x="175492" y="327891"/>
                  <a:pt x="330201" y="346363"/>
                  <a:pt x="387928" y="304800"/>
                </a:cubicBezTo>
                <a:cubicBezTo>
                  <a:pt x="445655" y="263237"/>
                  <a:pt x="445655" y="71583"/>
                  <a:pt x="457200" y="27710"/>
                </a:cubicBezTo>
                <a:cubicBezTo>
                  <a:pt x="468745" y="-16163"/>
                  <a:pt x="462972" y="12700"/>
                  <a:pt x="457200" y="4156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TextBox 4"/>
          <p:cNvSpPr txBox="1"/>
          <p:nvPr/>
        </p:nvSpPr>
        <p:spPr>
          <a:xfrm>
            <a:off x="2886268" y="1916832"/>
            <a:ext cx="12266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ΕΚΠ(2,4)=4</a:t>
            </a:r>
          </a:p>
          <a:p>
            <a:endParaRPr lang="el-GR" dirty="0"/>
          </a:p>
          <a:p>
            <a:r>
              <a:rPr lang="el-GR" dirty="0" smtClean="0"/>
              <a:t>4:4=1</a:t>
            </a:r>
          </a:p>
          <a:p>
            <a:r>
              <a:rPr lang="el-GR" dirty="0" smtClean="0"/>
              <a:t>4:2=2</a:t>
            </a:r>
            <a:endParaRPr lang="el-G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991330" y="431518"/>
                <a:ext cx="3658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1330" y="431518"/>
                <a:ext cx="365806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668932" y="4198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2</a:t>
            </a:r>
            <a:endParaRPr lang="el-G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004047" y="908539"/>
                <a:ext cx="2682850" cy="5275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l-G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l-G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000" b="0" i="1" smtClean="0">
                            <a:latin typeface="Cambria Math"/>
                          </a:rPr>
                          <m:t>27</m:t>
                        </m:r>
                      </m:num>
                      <m:den>
                        <m:r>
                          <a:rPr lang="el-GR" sz="2000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l-GR" sz="2000" b="0" i="1" smtClean="0">
                        <a:latin typeface="Cambria Math"/>
                      </a:rPr>
                      <m:t> +  </m:t>
                    </m:r>
                    <m:f>
                      <m:fPr>
                        <m:ctrlPr>
                          <a:rPr lang="el-G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000" b="0" i="1" smtClean="0"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el-GR" sz="2000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l-GR" sz="2000" b="0" i="1" smtClean="0">
                        <a:latin typeface="Cambria Math"/>
                      </a:rPr>
                      <m:t> =  </m:t>
                    </m:r>
                    <m:f>
                      <m:fPr>
                        <m:ctrlPr>
                          <a:rPr lang="el-G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000" b="0" i="1" smtClean="0">
                            <a:latin typeface="Cambria Math"/>
                          </a:rPr>
                          <m:t>37</m:t>
                        </m:r>
                      </m:num>
                      <m:den>
                        <m:r>
                          <a:rPr lang="el-GR" sz="20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l-GR" sz="2000" dirty="0" smtClean="0"/>
                  <a:t> = 9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l-GR" sz="20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l-GR" sz="20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7" y="908539"/>
                <a:ext cx="2682850" cy="527580"/>
              </a:xfrm>
              <a:prstGeom prst="rect">
                <a:avLst/>
              </a:prstGeom>
              <a:blipFill rotWithShape="1">
                <a:blip r:embed="rId4"/>
                <a:stretch>
                  <a:fillRect b="-5747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23528" y="343870"/>
            <a:ext cx="166051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l-GR" sz="2800" b="1" dirty="0" err="1" smtClean="0"/>
              <a:t>α΄</a:t>
            </a:r>
            <a:r>
              <a:rPr lang="el-GR" sz="2800" b="1" dirty="0" smtClean="0"/>
              <a:t> τρόπος</a:t>
            </a:r>
            <a:endParaRPr lang="el-GR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23528" y="3645024"/>
            <a:ext cx="166051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l-GR" sz="2800" b="1" dirty="0" err="1" smtClean="0"/>
              <a:t>β΄</a:t>
            </a:r>
            <a:r>
              <a:rPr lang="el-GR" sz="2800" b="1" dirty="0" smtClean="0"/>
              <a:t> τρόπος</a:t>
            </a:r>
            <a:endParaRPr lang="el-GR" sz="28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2194993" y="3720589"/>
                <a:ext cx="5713428" cy="11435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l-GR" sz="2800" b="1" i="1" smtClean="0">
                        <a:latin typeface="Cambria Math"/>
                      </a:rPr>
                      <m:t>𝟔</m:t>
                    </m:r>
                    <m:f>
                      <m:fPr>
                        <m:ctrlPr>
                          <a:rPr lang="el-GR" sz="2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800" b="1" i="1" smtClean="0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el-GR" sz="2800" b="1" i="1" smtClean="0">
                            <a:latin typeface="Cambria Math"/>
                          </a:rPr>
                          <m:t>𝟒</m:t>
                        </m:r>
                      </m:den>
                    </m:f>
                    <m:r>
                      <a:rPr lang="el-GR" sz="2800" b="1" i="1" smtClean="0">
                        <a:latin typeface="Cambria Math"/>
                      </a:rPr>
                      <m:t> +  </m:t>
                    </m:r>
                    <m:r>
                      <a:rPr lang="el-GR" sz="2800" b="1" i="1" smtClean="0">
                        <a:latin typeface="Cambria Math"/>
                      </a:rPr>
                      <m:t>𝟐</m:t>
                    </m:r>
                    <m:f>
                      <m:fPr>
                        <m:ctrlPr>
                          <a:rPr lang="el-GR" sz="2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8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l-GR" sz="2800" b="1" i="1" smtClean="0"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el-GR" sz="2800" b="1" i="1" smtClean="0">
                        <a:latin typeface="Cambria Math"/>
                      </a:rPr>
                      <m:t> =  </m:t>
                    </m:r>
                    <m:r>
                      <a:rPr lang="el-GR" sz="2800" b="1" i="1" smtClean="0">
                        <a:latin typeface="Cambria Math"/>
                      </a:rPr>
                      <m:t>𝟖</m:t>
                    </m:r>
                    <m:r>
                      <a:rPr lang="el-GR" sz="2800" b="1" i="1" smtClean="0">
                        <a:latin typeface="Cambria Math"/>
                      </a:rPr>
                      <m:t> +  </m:t>
                    </m:r>
                  </m:oMath>
                </a14:m>
                <a:r>
                  <a:rPr lang="el-GR" sz="2800" b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800" b="1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800" b="1" i="1" dirty="0" smtClean="0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el-GR" sz="2800" b="1" i="1" dirty="0" smtClean="0">
                            <a:latin typeface="Cambria Math"/>
                          </a:rPr>
                          <m:t>𝟒</m:t>
                        </m:r>
                      </m:den>
                    </m:f>
                    <m:r>
                      <a:rPr lang="el-GR" sz="2800" b="1" i="1" dirty="0" smtClean="0">
                        <a:latin typeface="Cambria Math"/>
                      </a:rPr>
                      <m:t> + </m:t>
                    </m:r>
                    <m:f>
                      <m:fPr>
                        <m:ctrlPr>
                          <a:rPr lang="el-GR" sz="2800" b="1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800" b="1" i="1" dirty="0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l-GR" sz="2800" b="1" i="1" dirty="0" smtClean="0"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el-GR" sz="2800" b="1" i="1" dirty="0" smtClean="0">
                        <a:latin typeface="Cambria Math"/>
                      </a:rPr>
                      <m:t>=</m:t>
                    </m:r>
                  </m:oMath>
                </a14:m>
                <a:endParaRPr lang="el-GR" sz="2800" b="1" dirty="0"/>
              </a:p>
              <a:p>
                <a:endParaRPr lang="el-GR" sz="2800" b="1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4993" y="3720589"/>
                <a:ext cx="5713428" cy="114351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Ελεύθερη σχεδίαση 13"/>
          <p:cNvSpPr/>
          <p:nvPr/>
        </p:nvSpPr>
        <p:spPr>
          <a:xfrm>
            <a:off x="5148064" y="3392894"/>
            <a:ext cx="463865" cy="327695"/>
          </a:xfrm>
          <a:custGeom>
            <a:avLst/>
            <a:gdLst>
              <a:gd name="connsiteX0" fmla="*/ 0 w 463865"/>
              <a:gd name="connsiteY0" fmla="*/ 0 h 327695"/>
              <a:gd name="connsiteX1" fmla="*/ 110837 w 463865"/>
              <a:gd name="connsiteY1" fmla="*/ 277091 h 327695"/>
              <a:gd name="connsiteX2" fmla="*/ 387928 w 463865"/>
              <a:gd name="connsiteY2" fmla="*/ 304800 h 327695"/>
              <a:gd name="connsiteX3" fmla="*/ 457200 w 463865"/>
              <a:gd name="connsiteY3" fmla="*/ 27710 h 327695"/>
              <a:gd name="connsiteX4" fmla="*/ 457200 w 463865"/>
              <a:gd name="connsiteY4" fmla="*/ 41564 h 327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3865" h="327695">
                <a:moveTo>
                  <a:pt x="0" y="0"/>
                </a:moveTo>
                <a:cubicBezTo>
                  <a:pt x="23091" y="113145"/>
                  <a:pt x="46182" y="226291"/>
                  <a:pt x="110837" y="277091"/>
                </a:cubicBezTo>
                <a:cubicBezTo>
                  <a:pt x="175492" y="327891"/>
                  <a:pt x="330201" y="346363"/>
                  <a:pt x="387928" y="304800"/>
                </a:cubicBezTo>
                <a:cubicBezTo>
                  <a:pt x="445655" y="263237"/>
                  <a:pt x="445655" y="71583"/>
                  <a:pt x="457200" y="27710"/>
                </a:cubicBezTo>
                <a:cubicBezTo>
                  <a:pt x="468745" y="-16163"/>
                  <a:pt x="462972" y="12700"/>
                  <a:pt x="457200" y="4156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Ελεύθερη σχεδίαση 14"/>
          <p:cNvSpPr/>
          <p:nvPr/>
        </p:nvSpPr>
        <p:spPr>
          <a:xfrm>
            <a:off x="5896300" y="3381446"/>
            <a:ext cx="463865" cy="327695"/>
          </a:xfrm>
          <a:custGeom>
            <a:avLst/>
            <a:gdLst>
              <a:gd name="connsiteX0" fmla="*/ 0 w 463865"/>
              <a:gd name="connsiteY0" fmla="*/ 0 h 327695"/>
              <a:gd name="connsiteX1" fmla="*/ 110837 w 463865"/>
              <a:gd name="connsiteY1" fmla="*/ 277091 h 327695"/>
              <a:gd name="connsiteX2" fmla="*/ 387928 w 463865"/>
              <a:gd name="connsiteY2" fmla="*/ 304800 h 327695"/>
              <a:gd name="connsiteX3" fmla="*/ 457200 w 463865"/>
              <a:gd name="connsiteY3" fmla="*/ 27710 h 327695"/>
              <a:gd name="connsiteX4" fmla="*/ 457200 w 463865"/>
              <a:gd name="connsiteY4" fmla="*/ 41564 h 327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3865" h="327695">
                <a:moveTo>
                  <a:pt x="0" y="0"/>
                </a:moveTo>
                <a:cubicBezTo>
                  <a:pt x="23091" y="113145"/>
                  <a:pt x="46182" y="226291"/>
                  <a:pt x="110837" y="277091"/>
                </a:cubicBezTo>
                <a:cubicBezTo>
                  <a:pt x="175492" y="327891"/>
                  <a:pt x="330201" y="346363"/>
                  <a:pt x="387928" y="304800"/>
                </a:cubicBezTo>
                <a:cubicBezTo>
                  <a:pt x="445655" y="263237"/>
                  <a:pt x="445655" y="71583"/>
                  <a:pt x="457200" y="27710"/>
                </a:cubicBezTo>
                <a:cubicBezTo>
                  <a:pt x="468745" y="-16163"/>
                  <a:pt x="462972" y="12700"/>
                  <a:pt x="457200" y="4156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5197093" y="3175961"/>
                <a:ext cx="3658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7093" y="3175961"/>
                <a:ext cx="36580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5945329" y="3271815"/>
                <a:ext cx="3658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5329" y="3271815"/>
                <a:ext cx="36580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3889364" y="4864107"/>
                <a:ext cx="3347070" cy="5400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2000" b="1" dirty="0" smtClean="0"/>
                  <a:t>= </a:t>
                </a:r>
                <a14:m>
                  <m:oMath xmlns:m="http://schemas.openxmlformats.org/officeDocument/2006/math">
                    <m:r>
                      <a:rPr lang="el-GR" sz="2000" b="1" i="1" smtClean="0">
                        <a:latin typeface="Cambria Math"/>
                      </a:rPr>
                      <m:t>𝟖</m:t>
                    </m:r>
                    <m:r>
                      <a:rPr lang="el-GR" sz="2000" b="1" i="1" smtClean="0">
                        <a:latin typeface="Cambria Math"/>
                      </a:rPr>
                      <m:t>+ </m:t>
                    </m:r>
                    <m:f>
                      <m:fPr>
                        <m:ctrlPr>
                          <a:rPr lang="el-GR" sz="20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000" b="1" i="1" smtClean="0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el-GR" sz="2000" b="1" i="1" smtClean="0">
                            <a:latin typeface="Cambria Math"/>
                          </a:rPr>
                          <m:t>𝟒</m:t>
                        </m:r>
                      </m:den>
                    </m:f>
                    <m:r>
                      <a:rPr lang="el-GR" sz="2000" b="1" i="1" smtClean="0">
                        <a:latin typeface="Cambria Math"/>
                      </a:rPr>
                      <m:t> +  </m:t>
                    </m:r>
                    <m:f>
                      <m:fPr>
                        <m:ctrlPr>
                          <a:rPr lang="el-GR" sz="20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000" b="1" i="1" smtClean="0"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el-GR" sz="2000" b="1" i="1" smtClean="0">
                            <a:latin typeface="Cambria Math"/>
                          </a:rPr>
                          <m:t>𝟒</m:t>
                        </m:r>
                      </m:den>
                    </m:f>
                    <m:r>
                      <a:rPr lang="el-GR" sz="2000" b="1" i="1" smtClean="0">
                        <a:latin typeface="Cambria Math"/>
                      </a:rPr>
                      <m:t> =</m:t>
                    </m:r>
                    <m:r>
                      <a:rPr lang="el-GR" sz="2000" b="1" i="1" smtClean="0">
                        <a:latin typeface="Cambria Math"/>
                      </a:rPr>
                      <m:t>𝟖</m:t>
                    </m:r>
                    <m:r>
                      <a:rPr lang="el-GR" sz="2000" b="1" i="1" smtClean="0">
                        <a:latin typeface="Cambria Math"/>
                      </a:rPr>
                      <m:t>+ </m:t>
                    </m:r>
                    <m:f>
                      <m:fPr>
                        <m:ctrlPr>
                          <a:rPr lang="el-GR" sz="20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000" b="1" i="1" smtClean="0"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el-GR" sz="2000" b="1" i="1" smtClean="0">
                            <a:latin typeface="Cambria Math"/>
                          </a:rPr>
                          <m:t>𝟒</m:t>
                        </m:r>
                      </m:den>
                    </m:f>
                    <m:r>
                      <a:rPr lang="el-GR" sz="2000" b="1" i="1" smtClean="0">
                        <a:latin typeface="Cambria Math"/>
                      </a:rPr>
                      <m:t> =</m:t>
                    </m:r>
                    <m:r>
                      <a:rPr lang="en-US" sz="2000" b="1" i="1" smtClean="0">
                        <a:latin typeface="Cambria Math"/>
                      </a:rPr>
                      <m:t>𝟗</m:t>
                    </m:r>
                    <m:f>
                      <m:fPr>
                        <m:ctrlPr>
                          <a:rPr lang="en-US" sz="20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2000" b="1" i="1" smtClean="0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endParaRPr lang="el-GR" sz="2000" b="1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9364" y="4864107"/>
                <a:ext cx="3347070" cy="540020"/>
              </a:xfrm>
              <a:prstGeom prst="rect">
                <a:avLst/>
              </a:prstGeom>
              <a:blipFill rotWithShape="1">
                <a:blip r:embed="rId8"/>
                <a:stretch>
                  <a:fillRect l="-1821" b="-5618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Θέση υποσέλιδου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Κατερίνα Παπαϊωάννου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814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  <p:bldP spid="8" grpId="0"/>
      <p:bldP spid="11" grpId="0"/>
      <p:bldP spid="14" grpId="0" animBg="1"/>
      <p:bldP spid="15" grpId="0" animBg="1"/>
      <p:bldP spid="16" grpId="0"/>
      <p:bldP spid="17" grpId="0"/>
      <p:bldP spid="1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φθονία">
  <a:themeElements>
    <a:clrScheme name="Αφθονί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Αφθονί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Αφθονί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76</TotalTime>
  <Words>391</Words>
  <Application>Microsoft Office PowerPoint</Application>
  <PresentationFormat>Προβολή στην οθόνη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1" baseType="lpstr">
      <vt:lpstr>Αφθονία</vt:lpstr>
      <vt:lpstr>Κεφ.18 «προσθεση και αφαιρεση κλασματων»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ΚΑΤΕΡΙΝΑ ΠΑΠΑΪΩΑΝΝΟΥ</dc:creator>
  <cp:lastModifiedBy>ΚΑΤΕΡΙΝΑ ΠΑΠΑΪΩΑΝΝΟΥ</cp:lastModifiedBy>
  <cp:revision>9</cp:revision>
  <dcterms:created xsi:type="dcterms:W3CDTF">2020-12-07T10:13:36Z</dcterms:created>
  <dcterms:modified xsi:type="dcterms:W3CDTF">2020-12-07T11:30:31Z</dcterms:modified>
</cp:coreProperties>
</file>