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sldIdLst>
    <p:sldId id="267" r:id="rId2"/>
    <p:sldId id="256" r:id="rId3"/>
    <p:sldId id="258" r:id="rId4"/>
    <p:sldId id="25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3" d="100"/>
          <a:sy n="53" d="100"/>
        </p:scale>
        <p:origin x="-1854" y="-4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767E76-95BD-46FB-B80C-2A4E6E67F04A}" type="datetimeFigureOut">
              <a:rPr lang="el-GR" smtClean="0"/>
              <a:t>24/11/2020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352B38-CD45-4E66-821E-90F15A2D6F1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33815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Στυλ κύριου υπότιτλου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33CB5-922E-4830-9199-0009F8B3775B}" type="datetime1">
              <a:rPr lang="el-GR" smtClean="0"/>
              <a:t>24/11/2020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© Παπαϊωάννου Κατερίνα</a:t>
            </a: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9DCDE-C1D7-491E-BE6B-1BE154EB3B29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1E570-1EA8-4965-93AF-60812CE27B43}" type="datetime1">
              <a:rPr lang="el-GR" smtClean="0"/>
              <a:t>24/11/2020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© Παπαϊωάννου Κατερίνα</a:t>
            </a: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9DCDE-C1D7-491E-BE6B-1BE154EB3B29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D3ABD-4D35-4A5D-AF61-26199132C85F}" type="datetime1">
              <a:rPr lang="el-GR" smtClean="0"/>
              <a:t>24/11/2020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© Παπαϊωάννου Κατερίνα</a:t>
            </a: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9DCDE-C1D7-491E-BE6B-1BE154EB3B29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28EB8-82E4-426C-946A-8D97E0502099}" type="datetime1">
              <a:rPr lang="el-GR" smtClean="0"/>
              <a:t>24/11/2020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© Παπαϊωάννου Κατερίνα</a:t>
            </a:r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9DCDE-C1D7-491E-BE6B-1BE154EB3B29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9B209-F250-44E3-A58B-35057B9FCF4B}" type="datetime1">
              <a:rPr lang="el-GR" smtClean="0"/>
              <a:t>24/11/2020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© Παπαϊωάννου Κατερίνα</a:t>
            </a:r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9DCDE-C1D7-491E-BE6B-1BE154EB3B29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3E5DD-D806-49FB-9C52-526638606DF6}" type="datetime1">
              <a:rPr lang="el-GR" smtClean="0"/>
              <a:t>24/11/2020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© Παπαϊωάννου Κατερίνα</a:t>
            </a:r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9DCDE-C1D7-491E-BE6B-1BE154EB3B29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1A6D0-DAFE-4E80-BC86-D1596B4836E4}" type="datetime1">
              <a:rPr lang="el-GR" smtClean="0"/>
              <a:t>24/11/2020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© Παπαϊωάννου Κατερίνα</a:t>
            </a:r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9DCDE-C1D7-491E-BE6B-1BE154EB3B29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84081-4176-4E7C-B84B-5008F98D8BD6}" type="datetime1">
              <a:rPr lang="el-GR" smtClean="0"/>
              <a:t>24/11/2020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© Παπαϊωάννου Κατερίνα</a:t>
            </a:r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9DCDE-C1D7-491E-BE6B-1BE154EB3B29}" type="slidenum">
              <a:rPr lang="el-GR" smtClean="0"/>
              <a:t>‹#›</a:t>
            </a:fld>
            <a:endParaRPr lang="el-G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l-GR" smtClean="0"/>
              <a:t>Κάντε κλικ στο εικονίδιο για να προσθέσετε μια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24866-107F-4F24-B4B6-7FF986CFAF61}" type="datetime1">
              <a:rPr lang="el-GR" smtClean="0"/>
              <a:t>24/11/2020</a:t>
            </a:fld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489DCDE-C1D7-491E-BE6B-1BE154EB3B29}" type="slidenum">
              <a:rPr lang="el-GR" smtClean="0"/>
              <a:t>‹#›</a:t>
            </a:fld>
            <a:endParaRPr lang="el-G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l-GR" smtClean="0"/>
              <a:t>© Παπαϊωάννου Κατερίνα</a:t>
            </a:r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FFCCA-A645-412F-9F80-8A7B39AA5404}" type="datetime1">
              <a:rPr lang="el-GR" smtClean="0"/>
              <a:t>24/11/2020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© Παπαϊωάννου Κατερίνα</a:t>
            </a: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9DCDE-C1D7-491E-BE6B-1BE154EB3B29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25D0E-4B2F-4897-9B32-A9D70B4AA829}" type="datetime1">
              <a:rPr lang="el-GR" smtClean="0"/>
              <a:t>24/11/2020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© Παπαϊωάννου Κατερίνα</a:t>
            </a: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9DCDE-C1D7-491E-BE6B-1BE154EB3B29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9489DCDE-C1D7-491E-BE6B-1BE154EB3B29}" type="slidenum">
              <a:rPr lang="el-GR" smtClean="0"/>
              <a:t>‹#›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r>
              <a:rPr lang="el-GR" smtClean="0"/>
              <a:t>© Παπαϊωάννου Κατερίνα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946CCA6-061B-4BF0-BD7B-0CE4AD94939C}" type="datetime1">
              <a:rPr lang="el-GR" smtClean="0"/>
              <a:t>24/11/2020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© Παπαϊωάννου Κατερίνα</a:t>
            </a:r>
            <a:endParaRPr lang="el-GR"/>
          </a:p>
        </p:txBody>
      </p:sp>
      <p:sp>
        <p:nvSpPr>
          <p:cNvPr id="3" name="Ορθογώνιο 2"/>
          <p:cNvSpPr/>
          <p:nvPr/>
        </p:nvSpPr>
        <p:spPr>
          <a:xfrm>
            <a:off x="1475656" y="1220559"/>
            <a:ext cx="58326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spc="100" dirty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K</a:t>
            </a:r>
            <a:r>
              <a:rPr lang="el-GR" b="1" spc="100" dirty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ΕΦ. 16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b="1" spc="100" dirty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b="1" spc="100" dirty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Ισοδυναμία κλασμάτων – Απλοποίηση κλασμάτων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l-GR" b="1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918371">
            <a:off x="2444089" y="2872564"/>
            <a:ext cx="4244960" cy="33276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22829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409801" cy="51845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Θέση υποσέλιδου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© Παπαϊωάννου Κατερίνα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78358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496110"/>
            <a:ext cx="6336704" cy="43431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411760" y="2209379"/>
                <a:ext cx="373820" cy="40921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sz="11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l-GR" sz="11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l-GR" sz="1100" b="0" i="1" smtClean="0">
                              <a:latin typeface="Cambria Math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l-GR" sz="11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1760" y="2209379"/>
                <a:ext cx="373820" cy="40921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131840" y="2157171"/>
                <a:ext cx="373820" cy="40921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sz="11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l-GR" sz="11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l-GR" sz="1100" b="0" i="1" smtClean="0">
                              <a:latin typeface="Cambria Math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l-GR" sz="11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840" y="2157171"/>
                <a:ext cx="373820" cy="40921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886931" y="2023040"/>
                <a:ext cx="373820" cy="40921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sz="11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l-GR" sz="11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l-GR" sz="1100" b="0" i="1" smtClean="0">
                              <a:latin typeface="Cambria Math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l-GR" sz="11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931" y="2023040"/>
                <a:ext cx="373820" cy="40921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400517" y="2924944"/>
                <a:ext cx="373820" cy="40921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sz="11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l-GR" sz="11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l-GR" sz="1100" b="0" i="1" smtClean="0">
                              <a:latin typeface="Cambria Math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l-GR" sz="11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0517" y="2924944"/>
                <a:ext cx="373820" cy="40921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069445" y="2798788"/>
                <a:ext cx="373820" cy="40921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sz="11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l-GR" sz="11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l-GR" sz="1100" b="0" i="1" smtClean="0">
                              <a:latin typeface="Cambria Math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l-GR" sz="11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9445" y="2798788"/>
                <a:ext cx="373820" cy="40921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761451" y="2770994"/>
                <a:ext cx="373820" cy="40921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sz="11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l-GR" sz="11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l-GR" sz="1100" b="0" i="1" smtClean="0">
                              <a:latin typeface="Cambria Math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l-GR" sz="11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1451" y="2770994"/>
                <a:ext cx="373820" cy="40921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377250" y="3667677"/>
                <a:ext cx="373820" cy="40921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sz="11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l-GR" sz="11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l-GR" sz="1100" b="0" i="1" smtClean="0">
                              <a:latin typeface="Cambria Math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l-GR" sz="11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7250" y="3667677"/>
                <a:ext cx="373820" cy="40921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069445" y="3667676"/>
                <a:ext cx="373820" cy="40921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sz="11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l-GR" sz="11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l-GR" sz="1100" b="0" i="1" smtClean="0">
                              <a:latin typeface="Cambria Math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l-GR" sz="11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9445" y="3667676"/>
                <a:ext cx="373820" cy="40921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847176" y="3471813"/>
                <a:ext cx="373820" cy="40921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sz="11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l-GR" sz="11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l-GR" sz="1100" b="0" i="1" smtClean="0">
                              <a:latin typeface="Cambria Math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l-GR" sz="11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7176" y="3471813"/>
                <a:ext cx="373820" cy="40921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2438680" y="4437112"/>
                <a:ext cx="373820" cy="40921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sz="11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l-GR" sz="11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l-GR" sz="1100" b="0" i="1" smtClean="0">
                              <a:latin typeface="Cambria Math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l-GR" sz="11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8680" y="4437112"/>
                <a:ext cx="373820" cy="40921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109480" y="4269823"/>
                <a:ext cx="373820" cy="40921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sz="11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l-GR" sz="11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l-GR" sz="1100" b="0" i="1" smtClean="0">
                              <a:latin typeface="Cambria Math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l-GR" sz="11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9480" y="4269823"/>
                <a:ext cx="373820" cy="40921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796241" y="4278567"/>
                <a:ext cx="373820" cy="40921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sz="11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l-GR" sz="11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l-GR" sz="1100" b="0" i="1" smtClean="0">
                              <a:latin typeface="Cambria Math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l-GR" sz="11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6241" y="4278567"/>
                <a:ext cx="373820" cy="40921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Ελεύθερη σχεδίαση 16"/>
          <p:cNvSpPr/>
          <p:nvPr/>
        </p:nvSpPr>
        <p:spPr>
          <a:xfrm>
            <a:off x="1725162" y="1538098"/>
            <a:ext cx="2949167" cy="2740469"/>
          </a:xfrm>
          <a:custGeom>
            <a:avLst/>
            <a:gdLst>
              <a:gd name="connsiteX0" fmla="*/ 522738 w 2949167"/>
              <a:gd name="connsiteY0" fmla="*/ 262127 h 2945992"/>
              <a:gd name="connsiteX1" fmla="*/ 36963 w 2949167"/>
              <a:gd name="connsiteY1" fmla="*/ 1262252 h 2945992"/>
              <a:gd name="connsiteX2" fmla="*/ 332238 w 2949167"/>
              <a:gd name="connsiteY2" fmla="*/ 2767202 h 2945992"/>
              <a:gd name="connsiteX3" fmla="*/ 2684913 w 2949167"/>
              <a:gd name="connsiteY3" fmla="*/ 2624327 h 2945992"/>
              <a:gd name="connsiteX4" fmla="*/ 2646813 w 2949167"/>
              <a:gd name="connsiteY4" fmla="*/ 138302 h 2945992"/>
              <a:gd name="connsiteX5" fmla="*/ 484638 w 2949167"/>
              <a:gd name="connsiteY5" fmla="*/ 300227 h 2945992"/>
              <a:gd name="connsiteX6" fmla="*/ 484638 w 2949167"/>
              <a:gd name="connsiteY6" fmla="*/ 300227 h 2945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49167" h="2945992">
                <a:moveTo>
                  <a:pt x="522738" y="262127"/>
                </a:moveTo>
                <a:cubicBezTo>
                  <a:pt x="295725" y="553433"/>
                  <a:pt x="68713" y="844740"/>
                  <a:pt x="36963" y="1262252"/>
                </a:cubicBezTo>
                <a:cubicBezTo>
                  <a:pt x="5213" y="1679764"/>
                  <a:pt x="-109087" y="2540190"/>
                  <a:pt x="332238" y="2767202"/>
                </a:cubicBezTo>
                <a:cubicBezTo>
                  <a:pt x="773563" y="2994214"/>
                  <a:pt x="2299151" y="3062477"/>
                  <a:pt x="2684913" y="2624327"/>
                </a:cubicBezTo>
                <a:cubicBezTo>
                  <a:pt x="3070676" y="2186177"/>
                  <a:pt x="3013525" y="525652"/>
                  <a:pt x="2646813" y="138302"/>
                </a:cubicBezTo>
                <a:cubicBezTo>
                  <a:pt x="2280101" y="-249048"/>
                  <a:pt x="484638" y="300227"/>
                  <a:pt x="484638" y="300227"/>
                </a:cubicBezTo>
                <a:lnTo>
                  <a:pt x="484638" y="300227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5364088" y="2608839"/>
                <a:ext cx="798617" cy="1129476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sz="36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l-GR" sz="3600" b="0" i="1" smtClean="0">
                              <a:latin typeface="Cambria Math"/>
                            </a:rPr>
                            <m:t>9</m:t>
                          </m:r>
                        </m:num>
                        <m:den>
                          <m:r>
                            <a:rPr lang="el-GR" sz="3600" b="0" i="1" smtClean="0">
                              <a:latin typeface="Cambria Math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l-GR" sz="36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088" y="2608839"/>
                <a:ext cx="798617" cy="112947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Θέση υποσέλιδου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© Παπαϊωάννου Κατερίνα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5204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496110"/>
            <a:ext cx="6336704" cy="43431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411760" y="2209379"/>
                <a:ext cx="295273" cy="40921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sz="11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l-GR" sz="11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l-GR" sz="11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l-GR" sz="11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1760" y="2209379"/>
                <a:ext cx="295273" cy="40921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411759" y="2864262"/>
                <a:ext cx="295273" cy="40921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sz="11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l-GR" sz="11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l-GR" sz="11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l-GR" sz="11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1759" y="2864262"/>
                <a:ext cx="295273" cy="40921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411760" y="3584342"/>
                <a:ext cx="295273" cy="40921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sz="11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l-GR" sz="11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l-GR" sz="11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l-GR" sz="11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1760" y="3584342"/>
                <a:ext cx="295273" cy="40921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518466" y="4376430"/>
                <a:ext cx="295273" cy="40921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sz="11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l-GR" sz="11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l-GR" sz="11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l-GR" sz="11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8466" y="4376430"/>
                <a:ext cx="295273" cy="40921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Αριστερό άγκιστρο 6"/>
          <p:cNvSpPr/>
          <p:nvPr/>
        </p:nvSpPr>
        <p:spPr>
          <a:xfrm>
            <a:off x="1763688" y="1928158"/>
            <a:ext cx="216024" cy="2232248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71600" y="2538201"/>
                <a:ext cx="543739" cy="1129476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sz="36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l-GR" sz="36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l-GR" sz="36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l-GR" sz="3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2538201"/>
                <a:ext cx="543739" cy="1129476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Θέση υποσέλιδου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© Παπαϊωάννου Κατερίνα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92945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409801" cy="51845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283968" y="5341858"/>
            <a:ext cx="314829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l-GR" b="1" i="1" dirty="0" smtClean="0"/>
              <a:t>Και τα δύο παιδιά έχουν δίκιο.</a:t>
            </a:r>
            <a:endParaRPr lang="el-GR" b="1" i="1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© Παπαϊωάννου Κατερίνα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14698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908720"/>
            <a:ext cx="6984776" cy="2033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109541" y="1026376"/>
                <a:ext cx="1354461" cy="89896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sz="28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l-GR" sz="28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l-GR" sz="28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el-GR" sz="2800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l-GR" sz="2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l-GR" sz="2800" b="0" i="1" smtClean="0">
                              <a:latin typeface="Cambria Math"/>
                            </a:rPr>
                            <m:t>9</m:t>
                          </m:r>
                        </m:num>
                        <m:den>
                          <m:r>
                            <a:rPr lang="el-GR" sz="2800" b="0" i="1" smtClean="0">
                              <a:latin typeface="Cambria Math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l-GR" sz="28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9541" y="1026376"/>
                <a:ext cx="1354461" cy="89896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3766166" y="1934518"/>
            <a:ext cx="553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>
                <a:solidFill>
                  <a:srgbClr val="FF0000"/>
                </a:solidFill>
              </a:rPr>
              <a:t>ίδιο</a:t>
            </a: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Αριστερό άγκιστρο 3"/>
          <p:cNvSpPr/>
          <p:nvPr/>
        </p:nvSpPr>
        <p:spPr>
          <a:xfrm rot="16200000">
            <a:off x="4067944" y="-99392"/>
            <a:ext cx="504056" cy="6264696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187624" y="4102702"/>
                <a:ext cx="1512168" cy="18209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sz="6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l-GR" sz="60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l-GR" sz="60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l-GR" sz="60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4102702"/>
                <a:ext cx="1512168" cy="1820948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224361" y="4365104"/>
                <a:ext cx="553998" cy="3693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b="0" i="1" smtClean="0">
                          <a:latin typeface="Cambria Math"/>
                        </a:rPr>
                        <m:t>𝜒</m:t>
                      </m:r>
                      <m:r>
                        <a:rPr lang="el-GR" b="0" i="1" smtClean="0">
                          <a:latin typeface="Cambria Math"/>
                        </a:rPr>
                        <m:t> 3</m:t>
                      </m:r>
                    </m:oMath>
                  </m:oMathPara>
                </a14:m>
                <a:endParaRPr lang="el-GR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4361" y="4365104"/>
                <a:ext cx="553998" cy="369332"/>
              </a:xfrm>
              <a:prstGeom prst="rect">
                <a:avLst/>
              </a:prstGeom>
              <a:blipFill rotWithShape="1">
                <a:blip r:embed="rId5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277294" y="5445224"/>
                <a:ext cx="553998" cy="3693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b="0" i="1" smtClean="0">
                          <a:latin typeface="Cambria Math"/>
                        </a:rPr>
                        <m:t>𝜒</m:t>
                      </m:r>
                      <m:r>
                        <a:rPr lang="el-GR" b="0" i="1" smtClean="0">
                          <a:latin typeface="Cambria Math"/>
                        </a:rPr>
                        <m:t> 3</m:t>
                      </m:r>
                    </m:oMath>
                  </m:oMathPara>
                </a14:m>
                <a:endParaRPr lang="el-GR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7294" y="5445224"/>
                <a:ext cx="553998" cy="369332"/>
              </a:xfrm>
              <a:prstGeom prst="rect">
                <a:avLst/>
              </a:prstGeom>
              <a:blipFill rotWithShape="1">
                <a:blip r:embed="rId6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486824" y="4102702"/>
                <a:ext cx="2171300" cy="18209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sz="6000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l-GR" sz="6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l-GR" sz="6000" b="0" i="1" smtClean="0">
                              <a:latin typeface="Cambria Math"/>
                            </a:rPr>
                            <m:t>9</m:t>
                          </m:r>
                        </m:num>
                        <m:den>
                          <m:r>
                            <a:rPr lang="el-GR" sz="6000" b="0" i="1" smtClean="0">
                              <a:latin typeface="Cambria Math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l-GR" sz="60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6824" y="4102702"/>
                <a:ext cx="2171300" cy="1820948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Ελεύθερη σχεδίαση 17"/>
          <p:cNvSpPr/>
          <p:nvPr/>
        </p:nvSpPr>
        <p:spPr>
          <a:xfrm>
            <a:off x="2076450" y="3502516"/>
            <a:ext cx="2706940" cy="945659"/>
          </a:xfrm>
          <a:custGeom>
            <a:avLst/>
            <a:gdLst>
              <a:gd name="connsiteX0" fmla="*/ 0 w 2706940"/>
              <a:gd name="connsiteY0" fmla="*/ 650384 h 945659"/>
              <a:gd name="connsiteX1" fmla="*/ 571500 w 2706940"/>
              <a:gd name="connsiteY1" fmla="*/ 2684 h 945659"/>
              <a:gd name="connsiteX2" fmla="*/ 2571750 w 2706940"/>
              <a:gd name="connsiteY2" fmla="*/ 869459 h 945659"/>
              <a:gd name="connsiteX3" fmla="*/ 2543175 w 2706940"/>
              <a:gd name="connsiteY3" fmla="*/ 717059 h 945659"/>
              <a:gd name="connsiteX4" fmla="*/ 2686050 w 2706940"/>
              <a:gd name="connsiteY4" fmla="*/ 898034 h 945659"/>
              <a:gd name="connsiteX5" fmla="*/ 2409825 w 2706940"/>
              <a:gd name="connsiteY5" fmla="*/ 945659 h 945659"/>
              <a:gd name="connsiteX6" fmla="*/ 2409825 w 2706940"/>
              <a:gd name="connsiteY6" fmla="*/ 945659 h 945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6940" h="945659">
                <a:moveTo>
                  <a:pt x="0" y="650384"/>
                </a:moveTo>
                <a:cubicBezTo>
                  <a:pt x="71437" y="308278"/>
                  <a:pt x="142875" y="-33828"/>
                  <a:pt x="571500" y="2684"/>
                </a:cubicBezTo>
                <a:cubicBezTo>
                  <a:pt x="1000125" y="39196"/>
                  <a:pt x="2243138" y="750397"/>
                  <a:pt x="2571750" y="869459"/>
                </a:cubicBezTo>
                <a:cubicBezTo>
                  <a:pt x="2900362" y="988521"/>
                  <a:pt x="2524125" y="712297"/>
                  <a:pt x="2543175" y="717059"/>
                </a:cubicBezTo>
                <a:cubicBezTo>
                  <a:pt x="2562225" y="721821"/>
                  <a:pt x="2708275" y="859934"/>
                  <a:pt x="2686050" y="898034"/>
                </a:cubicBezTo>
                <a:cubicBezTo>
                  <a:pt x="2663825" y="936134"/>
                  <a:pt x="2409825" y="945659"/>
                  <a:pt x="2409825" y="945659"/>
                </a:cubicBezTo>
                <a:lnTo>
                  <a:pt x="2409825" y="945659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0" name="Ελεύθερη σχεδίαση 19"/>
          <p:cNvSpPr/>
          <p:nvPr/>
        </p:nvSpPr>
        <p:spPr>
          <a:xfrm flipV="1">
            <a:off x="2039478" y="5889488"/>
            <a:ext cx="3092591" cy="820216"/>
          </a:xfrm>
          <a:custGeom>
            <a:avLst/>
            <a:gdLst>
              <a:gd name="connsiteX0" fmla="*/ 0 w 2706940"/>
              <a:gd name="connsiteY0" fmla="*/ 650384 h 945659"/>
              <a:gd name="connsiteX1" fmla="*/ 571500 w 2706940"/>
              <a:gd name="connsiteY1" fmla="*/ 2684 h 945659"/>
              <a:gd name="connsiteX2" fmla="*/ 2571750 w 2706940"/>
              <a:gd name="connsiteY2" fmla="*/ 869459 h 945659"/>
              <a:gd name="connsiteX3" fmla="*/ 2543175 w 2706940"/>
              <a:gd name="connsiteY3" fmla="*/ 717059 h 945659"/>
              <a:gd name="connsiteX4" fmla="*/ 2686050 w 2706940"/>
              <a:gd name="connsiteY4" fmla="*/ 898034 h 945659"/>
              <a:gd name="connsiteX5" fmla="*/ 2409825 w 2706940"/>
              <a:gd name="connsiteY5" fmla="*/ 945659 h 945659"/>
              <a:gd name="connsiteX6" fmla="*/ 2409825 w 2706940"/>
              <a:gd name="connsiteY6" fmla="*/ 945659 h 945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6940" h="945659">
                <a:moveTo>
                  <a:pt x="0" y="650384"/>
                </a:moveTo>
                <a:cubicBezTo>
                  <a:pt x="71437" y="308278"/>
                  <a:pt x="142875" y="-33828"/>
                  <a:pt x="571500" y="2684"/>
                </a:cubicBezTo>
                <a:cubicBezTo>
                  <a:pt x="1000125" y="39196"/>
                  <a:pt x="2243138" y="750397"/>
                  <a:pt x="2571750" y="869459"/>
                </a:cubicBezTo>
                <a:cubicBezTo>
                  <a:pt x="2900362" y="988521"/>
                  <a:pt x="2524125" y="712297"/>
                  <a:pt x="2543175" y="717059"/>
                </a:cubicBezTo>
                <a:cubicBezTo>
                  <a:pt x="2562225" y="721821"/>
                  <a:pt x="2708275" y="859934"/>
                  <a:pt x="2686050" y="898034"/>
                </a:cubicBezTo>
                <a:cubicBezTo>
                  <a:pt x="2663825" y="936134"/>
                  <a:pt x="2409825" y="945659"/>
                  <a:pt x="2409825" y="945659"/>
                </a:cubicBezTo>
                <a:lnTo>
                  <a:pt x="2409825" y="945659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769581" y="4454832"/>
                <a:ext cx="3162348" cy="1038041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l-GR" dirty="0" smtClean="0">
                    <a:latin typeface="Comic Sans MS" panose="030F0702030302020204" pitchFamily="66" charset="0"/>
                  </a:rPr>
                  <a:t>Πολλαπλασιάζοντας τους όρους του κλάσματος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l-GR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l-GR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l-GR" b="0" i="1" smtClean="0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r>
                  <a:rPr lang="el-GR" dirty="0" smtClean="0">
                    <a:latin typeface="Comic Sans MS" panose="030F0702030302020204" pitchFamily="66" charset="0"/>
                  </a:rPr>
                  <a:t> με τον αριθμό 3.</a:t>
                </a:r>
                <a:endParaRPr lang="el-GR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9581" y="4454832"/>
                <a:ext cx="3162348" cy="1038041"/>
              </a:xfrm>
              <a:prstGeom prst="rect">
                <a:avLst/>
              </a:prstGeom>
              <a:blipFill rotWithShape="1">
                <a:blip r:embed="rId8"/>
                <a:stretch>
                  <a:fillRect t="-2353" b="-8824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Θέση υποσέλιδου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© Παπαϊωάννου Κατερίνα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24415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/>
      <p:bldP spid="6" grpId="0" animBg="1"/>
      <p:bldP spid="8" grpId="0" animBg="1"/>
      <p:bldP spid="7" grpId="0"/>
      <p:bldP spid="18" grpId="0" animBg="1"/>
      <p:bldP spid="20" grpId="0" animBg="1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556792"/>
            <a:ext cx="6867525" cy="334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© Παπαϊωάννου Κατερίνα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05288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3208" y="836712"/>
            <a:ext cx="5016971" cy="4590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© Παπαϊωάννου Κατερίνα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48481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879" y="1207096"/>
            <a:ext cx="2238375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304" y="726629"/>
            <a:ext cx="2266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Δεξιό άγκιστρο 1"/>
          <p:cNvSpPr/>
          <p:nvPr/>
        </p:nvSpPr>
        <p:spPr>
          <a:xfrm>
            <a:off x="3275856" y="726629"/>
            <a:ext cx="216024" cy="909092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665638" y="863780"/>
                <a:ext cx="974946" cy="612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l-GR" b="0" i="1" smtClean="0">
                              <a:latin typeface="Cambria Math"/>
                            </a:rPr>
                            <m:t>6</m:t>
                          </m:r>
                        </m:num>
                        <m:den>
                          <m:r>
                            <a:rPr lang="el-GR" b="0" i="1" smtClean="0">
                              <a:latin typeface="Cambria Math"/>
                            </a:rPr>
                            <m:t>12</m:t>
                          </m:r>
                        </m:den>
                      </m:f>
                      <m:r>
                        <a:rPr lang="el-GR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l-GR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l-GR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l-GR" b="0" i="1" smtClean="0">
                              <a:latin typeface="Cambria Math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l-GR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5638" y="863780"/>
                <a:ext cx="974946" cy="6127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883" y="2276872"/>
            <a:ext cx="227647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304" y="2753122"/>
            <a:ext cx="2238375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Δεξιό άγκιστρο 7"/>
          <p:cNvSpPr/>
          <p:nvPr/>
        </p:nvSpPr>
        <p:spPr>
          <a:xfrm>
            <a:off x="3275856" y="2272655"/>
            <a:ext cx="216024" cy="909092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779912" y="2421733"/>
                <a:ext cx="974946" cy="610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l-GR" b="0" i="1" smtClean="0">
                              <a:latin typeface="Cambria Math"/>
                            </a:rPr>
                            <m:t>6</m:t>
                          </m:r>
                        </m:num>
                        <m:den>
                          <m:r>
                            <a:rPr lang="el-GR" b="0" i="1" smtClean="0">
                              <a:latin typeface="Cambria Math"/>
                            </a:rPr>
                            <m:t>12</m:t>
                          </m:r>
                        </m:den>
                      </m:f>
                      <m:r>
                        <a:rPr lang="el-GR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l-GR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l-GR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l-GR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l-GR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912" y="2421733"/>
                <a:ext cx="974946" cy="610936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883" y="4005064"/>
            <a:ext cx="225742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305" y="4453136"/>
            <a:ext cx="2222004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Δεξιό άγκιστρο 11"/>
          <p:cNvSpPr/>
          <p:nvPr/>
        </p:nvSpPr>
        <p:spPr>
          <a:xfrm>
            <a:off x="3192624" y="4022973"/>
            <a:ext cx="216024" cy="909092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563888" y="4298116"/>
                <a:ext cx="974946" cy="610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l-GR" b="0" i="1" smtClean="0">
                              <a:latin typeface="Cambria Math"/>
                            </a:rPr>
                            <m:t>6</m:t>
                          </m:r>
                        </m:num>
                        <m:den>
                          <m:r>
                            <a:rPr lang="el-GR" b="0" i="1" smtClean="0">
                              <a:latin typeface="Cambria Math"/>
                            </a:rPr>
                            <m:t>12</m:t>
                          </m:r>
                        </m:den>
                      </m:f>
                      <m:r>
                        <a:rPr lang="el-GR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l-GR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l-GR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l-GR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l-GR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3888" y="4298116"/>
                <a:ext cx="974946" cy="61093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076056" y="3056384"/>
                <a:ext cx="2952328" cy="901785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sz="28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l-GR" sz="2800" b="0" i="1" smtClean="0">
                              <a:latin typeface="Cambria Math"/>
                            </a:rPr>
                            <m:t>6</m:t>
                          </m:r>
                        </m:num>
                        <m:den>
                          <m:r>
                            <a:rPr lang="el-GR" sz="2800" b="0" i="1" smtClean="0">
                              <a:latin typeface="Cambria Math"/>
                            </a:rPr>
                            <m:t>12</m:t>
                          </m:r>
                        </m:den>
                      </m:f>
                      <m:r>
                        <a:rPr lang="el-GR" sz="2800" b="0" i="1" smtClean="0">
                          <a:latin typeface="Cambria Math"/>
                        </a:rPr>
                        <m:t> = </m:t>
                      </m:r>
                      <m:f>
                        <m:fPr>
                          <m:ctrlPr>
                            <a:rPr lang="el-GR" sz="2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l-GR" sz="28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l-GR" sz="2800" b="0" i="1" smtClean="0">
                              <a:latin typeface="Cambria Math"/>
                            </a:rPr>
                            <m:t>6</m:t>
                          </m:r>
                        </m:den>
                      </m:f>
                      <m:r>
                        <a:rPr lang="el-GR" sz="2800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l-GR" sz="2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l-GR" sz="28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l-GR" sz="28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el-GR" sz="28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l-GR" sz="28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l-GR" sz="28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l-GR" sz="28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l-GR" sz="28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3056384"/>
                <a:ext cx="2952328" cy="90178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Θέση υποσέλιδου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© Παπαϊωάννου Κατερίνα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77008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 animBg="1"/>
      <p:bldP spid="4" grpId="0"/>
      <p:bldP spid="12" grpId="0" animBg="1"/>
      <p:bldP spid="5" grpId="0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903014"/>
            <a:ext cx="7968264" cy="28140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187624" y="1484784"/>
                <a:ext cx="7616252" cy="484043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l-GR" dirty="0" smtClean="0"/>
                  <a:t>Διαιρώντας κάθε φορά τους όρους του κλάσματος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l-GR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l-GR" b="0" i="1" smtClean="0">
                            <a:latin typeface="Cambria Math"/>
                          </a:rPr>
                          <m:t>6</m:t>
                        </m:r>
                      </m:num>
                      <m:den>
                        <m:r>
                          <a:rPr lang="el-GR" b="0" i="1" smtClean="0">
                            <a:latin typeface="Cambria Math"/>
                          </a:rPr>
                          <m:t>12</m:t>
                        </m:r>
                      </m:den>
                    </m:f>
                    <m:r>
                      <a:rPr lang="el-GR" b="0" i="1" smtClean="0">
                        <a:latin typeface="Cambria Math"/>
                      </a:rPr>
                      <m:t> </m:t>
                    </m:r>
                    <m:r>
                      <a:rPr lang="el-GR" b="0" i="1" smtClean="0">
                        <a:latin typeface="Cambria Math"/>
                      </a:rPr>
                      <m:t>𝜇𝜀</m:t>
                    </m:r>
                    <m:r>
                      <a:rPr lang="el-GR" b="0" i="1" smtClean="0">
                        <a:latin typeface="Cambria Math"/>
                      </a:rPr>
                      <m:t> </m:t>
                    </m:r>
                    <m:r>
                      <a:rPr lang="el-GR" b="0" i="1" smtClean="0">
                        <a:latin typeface="Cambria Math"/>
                      </a:rPr>
                      <m:t>𝛿𝜄𝛼𝜑𝜊𝜌𝜀𝜏𝜄𝜅</m:t>
                    </m:r>
                    <m:r>
                      <m:rPr>
                        <m:sty m:val="p"/>
                      </m:rPr>
                      <a:rPr lang="el-GR" b="0" i="1" smtClean="0">
                        <a:latin typeface="Cambria Math"/>
                      </a:rPr>
                      <m:t>ό</m:t>
                    </m:r>
                    <m:r>
                      <a:rPr lang="el-GR" b="0" i="1" smtClean="0">
                        <a:latin typeface="Cambria Math"/>
                      </a:rPr>
                      <m:t> </m:t>
                    </m:r>
                    <m:r>
                      <a:rPr lang="el-GR" b="0" i="1" smtClean="0">
                        <a:latin typeface="Cambria Math"/>
                      </a:rPr>
                      <m:t>𝛼𝜌𝜄𝜃𝜇</m:t>
                    </m:r>
                    <m:r>
                      <m:rPr>
                        <m:sty m:val="p"/>
                      </m:rPr>
                      <a:rPr lang="el-GR" b="0" i="1" smtClean="0">
                        <a:latin typeface="Cambria Math"/>
                      </a:rPr>
                      <m:t>ό</m:t>
                    </m:r>
                    <m:r>
                      <a:rPr lang="el-GR" b="0" i="1" smtClean="0">
                        <a:latin typeface="Cambria Math"/>
                      </a:rPr>
                      <m:t>.</m:t>
                    </m:r>
                  </m:oMath>
                </a14:m>
                <a:endParaRPr lang="el-GR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1484784"/>
                <a:ext cx="7616252" cy="484043"/>
              </a:xfrm>
              <a:prstGeom prst="rect">
                <a:avLst/>
              </a:prstGeom>
              <a:blipFill rotWithShape="1">
                <a:blip r:embed="rId3"/>
                <a:stretch>
                  <a:fillRect l="-721" b="-8861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Ορθογώνιο 2"/>
              <p:cNvSpPr/>
              <p:nvPr/>
            </p:nvSpPr>
            <p:spPr>
              <a:xfrm>
                <a:off x="1187624" y="1988840"/>
                <a:ext cx="1202572" cy="612732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l-GR" b="0" i="1" smtClean="0">
                              <a:latin typeface="Cambria Math"/>
                            </a:rPr>
                            <m:t>6:2</m:t>
                          </m:r>
                        </m:num>
                        <m:den>
                          <m:r>
                            <a:rPr lang="el-GR" b="0" i="1" smtClean="0">
                              <a:latin typeface="Cambria Math"/>
                            </a:rPr>
                            <m:t>12:2</m:t>
                          </m:r>
                        </m:den>
                      </m:f>
                      <m:r>
                        <a:rPr lang="el-GR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l-GR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l-GR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l-GR" b="0" i="1" smtClean="0">
                              <a:latin typeface="Cambria Math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l-GR" dirty="0"/>
              </a:p>
            </p:txBody>
          </p:sp>
        </mc:Choice>
        <mc:Fallback xmlns="">
          <p:sp>
            <p:nvSpPr>
              <p:cNvPr id="3" name="Ορθογώνιο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1988840"/>
                <a:ext cx="1202572" cy="6127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Ορθογώνιο 4"/>
              <p:cNvSpPr/>
              <p:nvPr/>
            </p:nvSpPr>
            <p:spPr>
              <a:xfrm>
                <a:off x="2699792" y="1990087"/>
                <a:ext cx="1202573" cy="612732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l-GR" b="0" i="1" smtClean="0">
                              <a:latin typeface="Cambria Math"/>
                            </a:rPr>
                            <m:t>6:3</m:t>
                          </m:r>
                        </m:num>
                        <m:den>
                          <m:r>
                            <a:rPr lang="el-GR" b="0" i="1" smtClean="0">
                              <a:latin typeface="Cambria Math"/>
                            </a:rPr>
                            <m:t>12:3</m:t>
                          </m:r>
                        </m:den>
                      </m:f>
                      <m:r>
                        <a:rPr lang="el-GR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l-GR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l-GR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l-GR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l-GR" dirty="0"/>
              </a:p>
            </p:txBody>
          </p:sp>
        </mc:Choice>
        <mc:Fallback xmlns="">
          <p:sp>
            <p:nvSpPr>
              <p:cNvPr id="5" name="Ορθογώνιο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9792" y="1990087"/>
                <a:ext cx="1202573" cy="6127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Ορθογώνιο 5"/>
              <p:cNvSpPr/>
              <p:nvPr/>
            </p:nvSpPr>
            <p:spPr>
              <a:xfrm>
                <a:off x="4211960" y="1991334"/>
                <a:ext cx="1202572" cy="612732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l-GR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l-GR" b="0" i="1" smtClean="0">
                              <a:latin typeface="Cambria Math"/>
                            </a:rPr>
                            <m:t>6:6</m:t>
                          </m:r>
                        </m:num>
                        <m:den>
                          <m:r>
                            <a:rPr lang="el-GR" b="0" i="1" smtClean="0">
                              <a:latin typeface="Cambria Math"/>
                            </a:rPr>
                            <m:t>12:6</m:t>
                          </m:r>
                        </m:den>
                      </m:f>
                      <m:r>
                        <a:rPr lang="el-GR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l-GR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l-GR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l-GR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l-GR" dirty="0"/>
              </a:p>
            </p:txBody>
          </p:sp>
        </mc:Choice>
        <mc:Fallback xmlns="">
          <p:sp>
            <p:nvSpPr>
              <p:cNvPr id="6" name="Ορθογώνιο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1991334"/>
                <a:ext cx="1202572" cy="6127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667700" y="3068960"/>
                <a:ext cx="1319785" cy="483466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To </a:t>
                </a:r>
                <a:r>
                  <a:rPr lang="el-GR" dirty="0" smtClean="0"/>
                  <a:t>κλάσμα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l-GR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l-GR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l-GR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endParaRPr lang="el-GR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7700" y="3068960"/>
                <a:ext cx="1319785" cy="483466"/>
              </a:xfrm>
              <a:prstGeom prst="rect">
                <a:avLst/>
              </a:prstGeom>
              <a:blipFill rotWithShape="1">
                <a:blip r:embed="rId7"/>
                <a:stretch>
                  <a:fillRect l="-4167" b="-7500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509120"/>
            <a:ext cx="6610350" cy="149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390196" y="5589239"/>
            <a:ext cx="3456384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dirty="0" smtClean="0"/>
              <a:t>Κάθε κλάσμα έχει άπειρα ισοδύναμα κλάσματα.</a:t>
            </a:r>
            <a:endParaRPr lang="el-GR" dirty="0"/>
          </a:p>
        </p:txBody>
      </p:sp>
      <p:sp>
        <p:nvSpPr>
          <p:cNvPr id="11" name="Επεξήγηση με σύννεφο 10"/>
          <p:cNvSpPr/>
          <p:nvPr/>
        </p:nvSpPr>
        <p:spPr>
          <a:xfrm>
            <a:off x="4995750" y="3717030"/>
            <a:ext cx="4148249" cy="1527771"/>
          </a:xfrm>
          <a:prstGeom prst="cloudCallout">
            <a:avLst>
              <a:gd name="adj1" fmla="val -15525"/>
              <a:gd name="adj2" fmla="val -1027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600" dirty="0" smtClean="0"/>
              <a:t>Η διαδικασία κατά την οποία προκύπτουν ισοδύναμα κλάσματα με διαίρεση των όρων λέγεται απλοποίηση</a:t>
            </a:r>
            <a:endParaRPr lang="el-GR" sz="1600" dirty="0"/>
          </a:p>
        </p:txBody>
      </p:sp>
      <p:sp>
        <p:nvSpPr>
          <p:cNvPr id="9" name="Θέση υποσέλιδου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© Παπαϊωάννου Κατερίνα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66618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4" grpId="0" animBg="1"/>
      <p:bldP spid="8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692696"/>
            <a:ext cx="7293880" cy="47525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© Παπαϊωάννου Κατερίνα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37981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604" y="486197"/>
            <a:ext cx="6984776" cy="3215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581127"/>
            <a:ext cx="7390258" cy="1340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 rot="20118428">
            <a:off x="442398" y="1318218"/>
            <a:ext cx="662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>
                <a:solidFill>
                  <a:srgbClr val="FF0000"/>
                </a:solidFill>
              </a:rPr>
              <a:t>ΣΠΙΤΙ</a:t>
            </a: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 rot="20118428">
            <a:off x="352386" y="4396461"/>
            <a:ext cx="662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>
                <a:solidFill>
                  <a:srgbClr val="FF0000"/>
                </a:solidFill>
              </a:rPr>
              <a:t>ΣΠΙΤΙ</a:t>
            </a: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© Παπαϊωάννου Κατερίνα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84575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Γειτνίαση">
  <a:themeElements>
    <a:clrScheme name="Γειτνίαση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Γειτνίαση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104</TotalTime>
  <Words>312</Words>
  <Application>Microsoft Office PowerPoint</Application>
  <PresentationFormat>Προβολή στην οθόνη (4:3)</PresentationFormat>
  <Paragraphs>54</Paragraphs>
  <Slides>12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12</vt:i4>
      </vt:variant>
    </vt:vector>
  </HeadingPairs>
  <TitlesOfParts>
    <vt:vector size="13" baseType="lpstr">
      <vt:lpstr>Γειτνίαση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ΚΑΤΕΡΙΝΑ ΠΑΠΑΪΩΑΝΝΟΥ</dc:creator>
  <cp:lastModifiedBy>ΚΑΤΕΡΙΝΑ ΠΑΠΑΪΩΑΝΝΟΥ</cp:lastModifiedBy>
  <cp:revision>15</cp:revision>
  <dcterms:created xsi:type="dcterms:W3CDTF">2020-11-24T08:41:25Z</dcterms:created>
  <dcterms:modified xsi:type="dcterms:W3CDTF">2020-11-24T10:38:04Z</dcterms:modified>
</cp:coreProperties>
</file>