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26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84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58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92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74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66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284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921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516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26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038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D110C-8768-43B2-9FFC-40FB03D413F7}" type="datetimeFigureOut">
              <a:rPr lang="el-GR" smtClean="0"/>
              <a:t>3/12/2020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4818-DB8A-4DAF-8692-8393162869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131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1" y="620690"/>
            <a:ext cx="8805727" cy="46591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Έλλειψη 3"/>
          <p:cNvSpPr/>
          <p:nvPr/>
        </p:nvSpPr>
        <p:spPr>
          <a:xfrm>
            <a:off x="971600" y="1340768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Έλλειψη 5"/>
          <p:cNvSpPr/>
          <p:nvPr/>
        </p:nvSpPr>
        <p:spPr>
          <a:xfrm>
            <a:off x="4860032" y="1340768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Έλλειψη 6"/>
          <p:cNvSpPr/>
          <p:nvPr/>
        </p:nvSpPr>
        <p:spPr>
          <a:xfrm>
            <a:off x="4427986" y="1561009"/>
            <a:ext cx="37569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1259632" y="1565226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Έλλειψη 8"/>
          <p:cNvSpPr/>
          <p:nvPr/>
        </p:nvSpPr>
        <p:spPr>
          <a:xfrm>
            <a:off x="6228184" y="1565226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699792" y="147990"/>
            <a:ext cx="3302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ΒΙΒΛΙΟ ΜΑΘΗΤΗ – ΣΕΛ. 80</a:t>
            </a:r>
            <a:endParaRPr lang="el-G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068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69" y="1124744"/>
            <a:ext cx="86645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0"/>
            <a:ext cx="635381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91628"/>
            <a:ext cx="8724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08104" y="2756545"/>
            <a:ext cx="112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Την (είδε)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3140968"/>
            <a:ext cx="1103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τ</a:t>
            </a:r>
            <a:r>
              <a:rPr lang="el-GR" b="1" dirty="0" smtClean="0">
                <a:solidFill>
                  <a:srgbClr val="FF0000"/>
                </a:solidFill>
              </a:rPr>
              <a:t>ον (είδε)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8979" y="3563863"/>
            <a:ext cx="111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τ</a:t>
            </a:r>
            <a:r>
              <a:rPr lang="el-GR" b="1" dirty="0" smtClean="0">
                <a:solidFill>
                  <a:srgbClr val="FF0000"/>
                </a:solidFill>
              </a:rPr>
              <a:t>ου (λέει)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3163813"/>
            <a:ext cx="140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τ</a:t>
            </a:r>
            <a:r>
              <a:rPr lang="el-GR" b="1" dirty="0" smtClean="0">
                <a:solidFill>
                  <a:srgbClr val="FF0000"/>
                </a:solidFill>
              </a:rPr>
              <a:t>ην (άκουγε)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" y="4149080"/>
            <a:ext cx="89439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9790" y="5042359"/>
            <a:ext cx="8584786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dirty="0" smtClean="0"/>
              <a:t>Όποιοι έβλεπαν </a:t>
            </a:r>
            <a:r>
              <a:rPr lang="el-GR" b="1" dirty="0" smtClean="0">
                <a:solidFill>
                  <a:srgbClr val="FF0000"/>
                </a:solidFill>
              </a:rPr>
              <a:t>τον Δημήτρη </a:t>
            </a:r>
            <a:r>
              <a:rPr lang="el-GR" dirty="0" smtClean="0"/>
              <a:t>απορούσαν. Ένα καράβι σήκωνε την άγκυρα. Είδε </a:t>
            </a:r>
            <a:r>
              <a:rPr lang="el-GR" b="1" dirty="0" smtClean="0">
                <a:solidFill>
                  <a:srgbClr val="FF0000"/>
                </a:solidFill>
              </a:rPr>
              <a:t>τη μικρή </a:t>
            </a:r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Τσιγγάνα </a:t>
            </a:r>
            <a:r>
              <a:rPr lang="el-GR" dirty="0" smtClean="0"/>
              <a:t>που στεκόταν στα κάγκελα του πλοίου ανάμεσα σε άλλους. Είδε </a:t>
            </a:r>
            <a:r>
              <a:rPr lang="el-GR" b="1" dirty="0" smtClean="0">
                <a:solidFill>
                  <a:srgbClr val="FF0000"/>
                </a:solidFill>
              </a:rPr>
              <a:t>τον Δημήτρη</a:t>
            </a:r>
          </a:p>
          <a:p>
            <a:pPr algn="ctr"/>
            <a:r>
              <a:rPr lang="el-GR" dirty="0"/>
              <a:t>κ</a:t>
            </a:r>
            <a:r>
              <a:rPr lang="el-GR" dirty="0" smtClean="0"/>
              <a:t>αι σήκωσε το χέρι της. Κάτι φάνηκε να λέει </a:t>
            </a:r>
            <a:r>
              <a:rPr lang="el-GR" b="1" dirty="0" smtClean="0">
                <a:solidFill>
                  <a:srgbClr val="FF0000"/>
                </a:solidFill>
              </a:rPr>
              <a:t>στον Δημήτρη</a:t>
            </a:r>
            <a:r>
              <a:rPr lang="el-GR" dirty="0" smtClean="0"/>
              <a:t>, όμως εκείνος δεν άκουγε </a:t>
            </a:r>
            <a:r>
              <a:rPr lang="el-GR" b="1" dirty="0" smtClean="0">
                <a:solidFill>
                  <a:srgbClr val="FF0000"/>
                </a:solidFill>
              </a:rPr>
              <a:t>τη</a:t>
            </a:r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Μικρή Τσιγγάνα</a:t>
            </a:r>
            <a:r>
              <a:rPr lang="el-GR" dirty="0" smtClean="0"/>
              <a:t>. Τρύπωσε στη φυσαρμόνικα που σφιχτά κρατούσε, κι εκείνη σαν αν </a:t>
            </a:r>
          </a:p>
          <a:p>
            <a:pPr algn="ctr"/>
            <a:r>
              <a:rPr lang="el-GR" dirty="0" smtClean="0"/>
              <a:t>άφησε έναν ήχο.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772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9" y="2276872"/>
            <a:ext cx="109537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Επεξήγηση με σύννεφο 1"/>
          <p:cNvSpPr/>
          <p:nvPr/>
        </p:nvSpPr>
        <p:spPr>
          <a:xfrm>
            <a:off x="1763688" y="836712"/>
            <a:ext cx="3384376" cy="1440160"/>
          </a:xfrm>
          <a:prstGeom prst="cloudCallout">
            <a:avLst>
              <a:gd name="adj1" fmla="val -57420"/>
              <a:gd name="adj2" fmla="val 64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Τι να είναι άραγε αυτές οι λέξεις; Μήπως είναι άρθρα;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6296" y="3181747"/>
            <a:ext cx="1838672" cy="261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Επεξήγηση με σύννεφο 2"/>
          <p:cNvSpPr/>
          <p:nvPr/>
        </p:nvSpPr>
        <p:spPr>
          <a:xfrm>
            <a:off x="3851920" y="2348882"/>
            <a:ext cx="2736304" cy="2016223"/>
          </a:xfrm>
          <a:prstGeom prst="cloudCallout">
            <a:avLst>
              <a:gd name="adj1" fmla="val 86331"/>
              <a:gd name="adj2" fmla="val 31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Όχι Ορέστη δεν είναι άρθρα. Πάμε θα θυμηθούμε τη γραμματική.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044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1562102" y="809626"/>
            <a:ext cx="7209681" cy="5603726"/>
            <a:chOff x="1562100" y="809625"/>
            <a:chExt cx="7209681" cy="5603726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2100" y="809625"/>
              <a:ext cx="6019800" cy="523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5013176"/>
              <a:ext cx="5495925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" name="Ευθεία γραμμή σύνδεσης 2"/>
          <p:cNvCxnSpPr/>
          <p:nvPr/>
        </p:nvCxnSpPr>
        <p:spPr>
          <a:xfrm>
            <a:off x="4094063" y="1268760"/>
            <a:ext cx="25202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2123728" y="1484784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84168" y="260648"/>
            <a:ext cx="2425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ΓΡΑΜΜΑΤΙΚΗ – ΣΕΛ. 60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8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51" y="302899"/>
            <a:ext cx="60483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Ευθεία γραμμή σύνδεσης 2"/>
          <p:cNvCxnSpPr/>
          <p:nvPr/>
        </p:nvCxnSpPr>
        <p:spPr>
          <a:xfrm>
            <a:off x="4572000" y="836712"/>
            <a:ext cx="194421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>
            <a:off x="3347864" y="58772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Έλλειψη 5"/>
          <p:cNvSpPr/>
          <p:nvPr/>
        </p:nvSpPr>
        <p:spPr>
          <a:xfrm>
            <a:off x="3707905" y="2885356"/>
            <a:ext cx="719931" cy="2556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Ελεύθερη σχεδίαση 7"/>
          <p:cNvSpPr/>
          <p:nvPr/>
        </p:nvSpPr>
        <p:spPr>
          <a:xfrm>
            <a:off x="4067869" y="2564906"/>
            <a:ext cx="1728267" cy="311937"/>
          </a:xfrm>
          <a:custGeom>
            <a:avLst/>
            <a:gdLst>
              <a:gd name="connsiteX0" fmla="*/ 0 w 1848982"/>
              <a:gd name="connsiteY0" fmla="*/ 429946 h 589209"/>
              <a:gd name="connsiteX1" fmla="*/ 790575 w 1848982"/>
              <a:gd name="connsiteY1" fmla="*/ 1321 h 589209"/>
              <a:gd name="connsiteX2" fmla="*/ 1771650 w 1848982"/>
              <a:gd name="connsiteY2" fmla="*/ 553771 h 589209"/>
              <a:gd name="connsiteX3" fmla="*/ 1724025 w 1848982"/>
              <a:gd name="connsiteY3" fmla="*/ 439471 h 589209"/>
              <a:gd name="connsiteX4" fmla="*/ 1847850 w 1848982"/>
              <a:gd name="connsiteY4" fmla="*/ 572821 h 589209"/>
              <a:gd name="connsiteX5" fmla="*/ 1638300 w 1848982"/>
              <a:gd name="connsiteY5" fmla="*/ 582346 h 58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8982" h="589209">
                <a:moveTo>
                  <a:pt x="0" y="429946"/>
                </a:moveTo>
                <a:cubicBezTo>
                  <a:pt x="247650" y="205315"/>
                  <a:pt x="495300" y="-19316"/>
                  <a:pt x="790575" y="1321"/>
                </a:cubicBezTo>
                <a:cubicBezTo>
                  <a:pt x="1085850" y="21958"/>
                  <a:pt x="1616075" y="480746"/>
                  <a:pt x="1771650" y="553771"/>
                </a:cubicBezTo>
                <a:cubicBezTo>
                  <a:pt x="1927225" y="626796"/>
                  <a:pt x="1711325" y="436296"/>
                  <a:pt x="1724025" y="439471"/>
                </a:cubicBezTo>
                <a:cubicBezTo>
                  <a:pt x="1736725" y="442646"/>
                  <a:pt x="1862137" y="549009"/>
                  <a:pt x="1847850" y="572821"/>
                </a:cubicBezTo>
                <a:cubicBezTo>
                  <a:pt x="1833563" y="596633"/>
                  <a:pt x="1735931" y="589489"/>
                  <a:pt x="1638300" y="5823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5724129" y="2907458"/>
            <a:ext cx="271235" cy="2335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1979712" y="3284984"/>
            <a:ext cx="504056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6238904" y="3126854"/>
            <a:ext cx="277312" cy="1581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Ελεύθερη σχεδίαση 11"/>
          <p:cNvSpPr/>
          <p:nvPr/>
        </p:nvSpPr>
        <p:spPr>
          <a:xfrm>
            <a:off x="2426564" y="2942988"/>
            <a:ext cx="3851411" cy="381239"/>
          </a:xfrm>
          <a:custGeom>
            <a:avLst/>
            <a:gdLst>
              <a:gd name="connsiteX0" fmla="*/ 68988 w 3851411"/>
              <a:gd name="connsiteY0" fmla="*/ 362189 h 381239"/>
              <a:gd name="connsiteX1" fmla="*/ 478563 w 3851411"/>
              <a:gd name="connsiteY1" fmla="*/ 239 h 381239"/>
              <a:gd name="connsiteX2" fmla="*/ 3650388 w 3851411"/>
              <a:gd name="connsiteY2" fmla="*/ 305039 h 381239"/>
              <a:gd name="connsiteX3" fmla="*/ 3545613 w 3851411"/>
              <a:gd name="connsiteY3" fmla="*/ 219314 h 381239"/>
              <a:gd name="connsiteX4" fmla="*/ 3850413 w 3851411"/>
              <a:gd name="connsiteY4" fmla="*/ 314564 h 381239"/>
              <a:gd name="connsiteX5" fmla="*/ 3650388 w 3851411"/>
              <a:gd name="connsiteY5" fmla="*/ 381239 h 381239"/>
              <a:gd name="connsiteX6" fmla="*/ 3650388 w 3851411"/>
              <a:gd name="connsiteY6" fmla="*/ 381239 h 381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51411" h="381239">
                <a:moveTo>
                  <a:pt x="68988" y="362189"/>
                </a:moveTo>
                <a:cubicBezTo>
                  <a:pt x="-24675" y="185976"/>
                  <a:pt x="-118337" y="9764"/>
                  <a:pt x="478563" y="239"/>
                </a:cubicBezTo>
                <a:cubicBezTo>
                  <a:pt x="1075463" y="-9286"/>
                  <a:pt x="3139213" y="268526"/>
                  <a:pt x="3650388" y="305039"/>
                </a:cubicBezTo>
                <a:cubicBezTo>
                  <a:pt x="4161563" y="341551"/>
                  <a:pt x="3512276" y="217727"/>
                  <a:pt x="3545613" y="219314"/>
                </a:cubicBezTo>
                <a:cubicBezTo>
                  <a:pt x="3578950" y="220901"/>
                  <a:pt x="3832950" y="287576"/>
                  <a:pt x="3850413" y="314564"/>
                </a:cubicBezTo>
                <a:cubicBezTo>
                  <a:pt x="3867876" y="341552"/>
                  <a:pt x="3650388" y="381239"/>
                  <a:pt x="3650388" y="381239"/>
                </a:cubicBezTo>
                <a:lnTo>
                  <a:pt x="3650388" y="3812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Έλλειψη 16"/>
          <p:cNvSpPr/>
          <p:nvPr/>
        </p:nvSpPr>
        <p:spPr>
          <a:xfrm>
            <a:off x="3336083" y="3289921"/>
            <a:ext cx="504056" cy="211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Ελεύθερη σχεδίαση 17"/>
          <p:cNvSpPr/>
          <p:nvPr/>
        </p:nvSpPr>
        <p:spPr>
          <a:xfrm>
            <a:off x="3838575" y="3245748"/>
            <a:ext cx="1676637" cy="211829"/>
          </a:xfrm>
          <a:custGeom>
            <a:avLst/>
            <a:gdLst>
              <a:gd name="connsiteX0" fmla="*/ 0 w 1676637"/>
              <a:gd name="connsiteY0" fmla="*/ 211829 h 211829"/>
              <a:gd name="connsiteX1" fmla="*/ 600075 w 1676637"/>
              <a:gd name="connsiteY1" fmla="*/ 2279 h 211829"/>
              <a:gd name="connsiteX2" fmla="*/ 1600200 w 1676637"/>
              <a:gd name="connsiteY2" fmla="*/ 97529 h 211829"/>
              <a:gd name="connsiteX3" fmla="*/ 1600200 w 1676637"/>
              <a:gd name="connsiteY3" fmla="*/ 49904 h 211829"/>
              <a:gd name="connsiteX4" fmla="*/ 1676400 w 1676637"/>
              <a:gd name="connsiteY4" fmla="*/ 107054 h 211829"/>
              <a:gd name="connsiteX5" fmla="*/ 1571625 w 1676637"/>
              <a:gd name="connsiteY5" fmla="*/ 183254 h 211829"/>
              <a:gd name="connsiteX6" fmla="*/ 1571625 w 1676637"/>
              <a:gd name="connsiteY6" fmla="*/ 183254 h 21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6637" h="211829">
                <a:moveTo>
                  <a:pt x="0" y="211829"/>
                </a:moveTo>
                <a:cubicBezTo>
                  <a:pt x="166687" y="116579"/>
                  <a:pt x="333375" y="21329"/>
                  <a:pt x="600075" y="2279"/>
                </a:cubicBezTo>
                <a:cubicBezTo>
                  <a:pt x="866775" y="-16771"/>
                  <a:pt x="1433513" y="89592"/>
                  <a:pt x="1600200" y="97529"/>
                </a:cubicBezTo>
                <a:cubicBezTo>
                  <a:pt x="1766887" y="105466"/>
                  <a:pt x="1587500" y="48317"/>
                  <a:pt x="1600200" y="49904"/>
                </a:cubicBezTo>
                <a:cubicBezTo>
                  <a:pt x="1612900" y="51491"/>
                  <a:pt x="1681163" y="84829"/>
                  <a:pt x="1676400" y="107054"/>
                </a:cubicBezTo>
                <a:cubicBezTo>
                  <a:pt x="1671638" y="129279"/>
                  <a:pt x="1571625" y="183254"/>
                  <a:pt x="1571625" y="183254"/>
                </a:cubicBezTo>
                <a:lnTo>
                  <a:pt x="1571625" y="18325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Έλλειψη 19"/>
          <p:cNvSpPr/>
          <p:nvPr/>
        </p:nvSpPr>
        <p:spPr>
          <a:xfrm>
            <a:off x="5498575" y="3308970"/>
            <a:ext cx="50405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Έλλειψη 20"/>
          <p:cNvSpPr/>
          <p:nvPr/>
        </p:nvSpPr>
        <p:spPr>
          <a:xfrm>
            <a:off x="3193157" y="3452986"/>
            <a:ext cx="636291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Ελεύθερη σχεδίαση 18"/>
          <p:cNvSpPr/>
          <p:nvPr/>
        </p:nvSpPr>
        <p:spPr>
          <a:xfrm>
            <a:off x="3848100" y="3569727"/>
            <a:ext cx="1376301" cy="145098"/>
          </a:xfrm>
          <a:custGeom>
            <a:avLst/>
            <a:gdLst>
              <a:gd name="connsiteX0" fmla="*/ 0 w 1376301"/>
              <a:gd name="connsiteY0" fmla="*/ 11673 h 145098"/>
              <a:gd name="connsiteX1" fmla="*/ 514350 w 1376301"/>
              <a:gd name="connsiteY1" fmla="*/ 145023 h 145098"/>
              <a:gd name="connsiteX2" fmla="*/ 1295400 w 1376301"/>
              <a:gd name="connsiteY2" fmla="*/ 30723 h 145098"/>
              <a:gd name="connsiteX3" fmla="*/ 1343025 w 1376301"/>
              <a:gd name="connsiteY3" fmla="*/ 30723 h 145098"/>
              <a:gd name="connsiteX4" fmla="*/ 1219200 w 1376301"/>
              <a:gd name="connsiteY4" fmla="*/ 2148 h 145098"/>
              <a:gd name="connsiteX5" fmla="*/ 1362075 w 1376301"/>
              <a:gd name="connsiteY5" fmla="*/ 11673 h 145098"/>
              <a:gd name="connsiteX6" fmla="*/ 1304925 w 1376301"/>
              <a:gd name="connsiteY6" fmla="*/ 87873 h 14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301" h="145098">
                <a:moveTo>
                  <a:pt x="0" y="11673"/>
                </a:moveTo>
                <a:cubicBezTo>
                  <a:pt x="149225" y="76760"/>
                  <a:pt x="298450" y="141848"/>
                  <a:pt x="514350" y="145023"/>
                </a:cubicBezTo>
                <a:cubicBezTo>
                  <a:pt x="730250" y="148198"/>
                  <a:pt x="1157288" y="49773"/>
                  <a:pt x="1295400" y="30723"/>
                </a:cubicBezTo>
                <a:cubicBezTo>
                  <a:pt x="1433512" y="11673"/>
                  <a:pt x="1355725" y="35486"/>
                  <a:pt x="1343025" y="30723"/>
                </a:cubicBezTo>
                <a:cubicBezTo>
                  <a:pt x="1330325" y="25960"/>
                  <a:pt x="1216025" y="5323"/>
                  <a:pt x="1219200" y="2148"/>
                </a:cubicBezTo>
                <a:cubicBezTo>
                  <a:pt x="1222375" y="-1027"/>
                  <a:pt x="1347788" y="-2614"/>
                  <a:pt x="1362075" y="11673"/>
                </a:cubicBezTo>
                <a:cubicBezTo>
                  <a:pt x="1376362" y="25960"/>
                  <a:pt x="1340643" y="56916"/>
                  <a:pt x="1304925" y="878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Έλλειψη 23"/>
          <p:cNvSpPr/>
          <p:nvPr/>
        </p:nvSpPr>
        <p:spPr>
          <a:xfrm>
            <a:off x="5224401" y="3490662"/>
            <a:ext cx="277312" cy="1581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/>
          <p:cNvSpPr txBox="1"/>
          <p:nvPr/>
        </p:nvSpPr>
        <p:spPr>
          <a:xfrm>
            <a:off x="6039807" y="118233"/>
            <a:ext cx="286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ΓΡΑΜΜΑΤΙΚΗ- ΣΕΛ. 112-115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1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4" grpId="0" animBg="1"/>
      <p:bldP spid="15" grpId="0" animBg="1"/>
      <p:bldP spid="12" grpId="0" animBg="1"/>
      <p:bldP spid="17" grpId="0" animBg="1"/>
      <p:bldP spid="18" grpId="0" animBg="1"/>
      <p:bldP spid="20" grpId="0" animBg="1"/>
      <p:bldP spid="21" grpId="0" animBg="1"/>
      <p:bldP spid="19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844826"/>
            <a:ext cx="6788707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00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303213"/>
            <a:ext cx="7029450" cy="625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999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7018337" cy="312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13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350125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67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03215"/>
            <a:ext cx="2088232" cy="261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Διπλωμένη γωνία 2"/>
          <p:cNvSpPr/>
          <p:nvPr/>
        </p:nvSpPr>
        <p:spPr>
          <a:xfrm>
            <a:off x="1907704" y="1124744"/>
            <a:ext cx="2520280" cy="208823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άρθρα συνοδεύουν ονόματα.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Π.χ.: τον πατέρα, της μητέρας, του παιδιού</a:t>
            </a:r>
            <a:endParaRPr lang="el-GR" dirty="0"/>
          </a:p>
        </p:txBody>
      </p:sp>
      <p:sp>
        <p:nvSpPr>
          <p:cNvPr id="4" name="Διπλωμένη γωνία 3"/>
          <p:cNvSpPr/>
          <p:nvPr/>
        </p:nvSpPr>
        <p:spPr>
          <a:xfrm>
            <a:off x="5148064" y="1124744"/>
            <a:ext cx="2520280" cy="2088232"/>
          </a:xfrm>
          <a:prstGeom prst="foldedCorne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αντωνυμίες συνοδεύουν ρήματα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Π.χ.: τον είδα, της μίλησα, του είπα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2607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149</Words>
  <Application>Microsoft Office PowerPoint</Application>
  <PresentationFormat>Προβολή στην οθόνη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ΚΑΤΕΡΙΝΑ ΠΑΠΑΪΩΑΝΝΟΥ</dc:creator>
  <cp:lastModifiedBy>ΚΑΤΕΡΙΝΑ ΠΑΠΑΪΩΑΝΝΟΥ</cp:lastModifiedBy>
  <cp:revision>9</cp:revision>
  <dcterms:created xsi:type="dcterms:W3CDTF">2020-12-03T08:33:41Z</dcterms:created>
  <dcterms:modified xsi:type="dcterms:W3CDTF">2020-12-03T09:57:47Z</dcterms:modified>
</cp:coreProperties>
</file>