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69051-C2CB-424D-8CB0-7C2086A7140B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82FD-956E-4061-8D0E-508058637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92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82FD-956E-4061-8D0E-508058637F1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75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Στρογγυλεμένο ορθογώνιο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E34B-8098-4436-AEDC-C1B79917475F}" type="datetime1">
              <a:rPr lang="el-GR" smtClean="0"/>
              <a:t>30/3/2021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E53B-0FBF-4B32-812F-C8488EBDC59E}" type="datetime1">
              <a:rPr lang="el-GR" smtClean="0"/>
              <a:t>30/3/2021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C5E0-D8AD-48D8-A23F-A3060DE4829D}" type="datetime1">
              <a:rPr lang="el-GR" smtClean="0"/>
              <a:t>30/3/2021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F638-AB10-4BC9-93F1-482EECDC83DC}" type="datetime1">
              <a:rPr lang="el-GR" smtClean="0"/>
              <a:t>30/3/2021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45A5-04C4-48E2-A57E-E78F636897B7}" type="datetime1">
              <a:rPr lang="el-GR" smtClean="0"/>
              <a:t>30/3/2021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Ορθογώνιο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E0D44-0F7E-4FE6-9955-14DEA1454D2B}" type="datetime1">
              <a:rPr lang="el-GR" smtClean="0"/>
              <a:t>30/3/2021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E910-3951-493C-86AF-A05EB235FF0F}" type="datetime1">
              <a:rPr lang="el-GR" smtClean="0"/>
              <a:t>30/3/2021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36DB-397A-479A-ACD6-FFC56C4F1013}" type="datetime1">
              <a:rPr lang="el-GR" smtClean="0"/>
              <a:t>30/3/2021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1FDA-66B3-4485-9FAD-90C13DA65A6D}" type="datetime1">
              <a:rPr lang="el-GR" smtClean="0"/>
              <a:t>30/3/2021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Στρογγυλεμένο ορθογώνιο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2102-7754-4290-A70D-7DA5FE397365}" type="datetime1">
              <a:rPr lang="el-GR" smtClean="0"/>
              <a:t>30/3/2021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DE01-A7D7-47FE-9A4E-3812E4B1BA8A}" type="datetime1">
              <a:rPr lang="el-GR" smtClean="0"/>
              <a:t>30/3/2021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EAAEF6-78A5-4863-9776-A6CA6C0C01CF}" type="datetime1">
              <a:rPr lang="el-GR" smtClean="0"/>
              <a:t>30/3/2021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CB60E3-209B-4B79-B895-AE11228ACE3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Ενεργητική και Παθητική σύνταξη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530" y="3645024"/>
            <a:ext cx="4448175" cy="2381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300192" y="6042717"/>
            <a:ext cx="2504270" cy="457200"/>
          </a:xfrm>
        </p:spPr>
        <p:txBody>
          <a:bodyPr/>
          <a:lstStyle/>
          <a:p>
            <a:r>
              <a:rPr lang="el-GR" dirty="0" smtClean="0"/>
              <a:t>© Κατερίνα Παπαϊωάννου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33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75404" y="1628800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el-GR" sz="2000" b="1" dirty="0"/>
              <a:t>Ενεργητική σύνταξη </a:t>
            </a:r>
            <a:r>
              <a:rPr lang="el-GR" sz="2000" dirty="0"/>
              <a:t>έχουμε όταν</a:t>
            </a:r>
            <a:br>
              <a:rPr lang="el-GR" sz="2000" dirty="0"/>
            </a:br>
            <a:r>
              <a:rPr lang="el-GR" sz="2000" b="1" dirty="0"/>
              <a:t>το ρήμα της πρότασης έχει ενεργητική διάθεση.</a:t>
            </a:r>
          </a:p>
          <a:p>
            <a:pPr algn="ctr" fontAlgn="auto">
              <a:lnSpc>
                <a:spcPct val="150000"/>
              </a:lnSpc>
            </a:pPr>
            <a:r>
              <a:rPr lang="el-GR" sz="2000" dirty="0"/>
              <a:t>Όταν λέμε ότι ένα ρήμα έχει ενεργητική διάθεση εννοούμε ότι</a:t>
            </a:r>
            <a:br>
              <a:rPr lang="el-GR" sz="2000" dirty="0"/>
            </a:b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υποκείμενο του ρήματος ενεργεί</a:t>
            </a:r>
            <a:r>
              <a:rPr lang="el-GR" sz="2000" b="1" dirty="0"/>
              <a:t>.</a:t>
            </a:r>
            <a:endParaRPr lang="el-GR" sz="2000" dirty="0"/>
          </a:p>
        </p:txBody>
      </p:sp>
      <p:sp>
        <p:nvSpPr>
          <p:cNvPr id="5" name="Ορθογώνιο 4"/>
          <p:cNvSpPr/>
          <p:nvPr/>
        </p:nvSpPr>
        <p:spPr>
          <a:xfrm>
            <a:off x="2771800" y="695549"/>
            <a:ext cx="3608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Ενεργητική σύνταξη</a:t>
            </a:r>
            <a:endParaRPr lang="el-GR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668343" y="4489956"/>
            <a:ext cx="5670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Π.χ.: </a:t>
            </a:r>
            <a:r>
              <a:rPr lang="el-GR" sz="2800" dirty="0" smtClean="0">
                <a:solidFill>
                  <a:srgbClr val="00B0F0"/>
                </a:solidFill>
              </a:rPr>
              <a:t>Ο μαθητής   </a:t>
            </a:r>
            <a:r>
              <a:rPr lang="el-GR" sz="2800" dirty="0" smtClean="0">
                <a:solidFill>
                  <a:srgbClr val="FF0000"/>
                </a:solidFill>
              </a:rPr>
              <a:t>λύνει  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B050"/>
                </a:solidFill>
              </a:rPr>
              <a:t>τις ασκήσεις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39516" y="414908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Ρ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41786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Υ</a:t>
            </a:r>
            <a:endParaRPr lang="el-G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6136" y="419430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131007" y="4866514"/>
            <a:ext cx="11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ενεργητικό</a:t>
            </a:r>
            <a:endParaRPr lang="el-GR" sz="1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67" y="5036000"/>
            <a:ext cx="1384830" cy="137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Θέση υποσέλιδου 12"/>
          <p:cNvSpPr>
            <a:spLocks noGrp="1"/>
          </p:cNvSpPr>
          <p:nvPr>
            <p:ph type="ftr" sz="quarter" idx="11"/>
          </p:nvPr>
        </p:nvSpPr>
        <p:spPr>
          <a:xfrm>
            <a:off x="6379904" y="6180910"/>
            <a:ext cx="2586544" cy="457200"/>
          </a:xfrm>
        </p:spPr>
        <p:txBody>
          <a:bodyPr/>
          <a:lstStyle/>
          <a:p>
            <a:r>
              <a:rPr lang="el-GR" dirty="0" smtClean="0"/>
              <a:t>© Κατερίνα Παπαϊωάννου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014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29201"/>
            <a:ext cx="1338588" cy="1327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323527" y="1340768"/>
            <a:ext cx="849694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el-GR" sz="2000" b="1" dirty="0"/>
              <a:t>Παθητική σύνταξη</a:t>
            </a:r>
            <a:r>
              <a:rPr lang="el-GR" sz="2000" dirty="0"/>
              <a:t> έχουμε, όταν</a:t>
            </a:r>
            <a:br>
              <a:rPr lang="el-GR" sz="2000" dirty="0"/>
            </a:br>
            <a:r>
              <a:rPr lang="el-GR" sz="2000" b="1" dirty="0"/>
              <a:t>το ρήμα της πρότασης έχει παθητική διάθεση</a:t>
            </a:r>
            <a:r>
              <a:rPr lang="el-GR" sz="2000" dirty="0"/>
              <a:t>,</a:t>
            </a:r>
            <a:br>
              <a:rPr lang="el-GR" sz="2000" dirty="0"/>
            </a:br>
            <a:r>
              <a:rPr lang="el-GR" sz="2000" dirty="0"/>
              <a:t>δηλαδή δηλώνει ότι </a:t>
            </a:r>
            <a:r>
              <a:rPr lang="el-GR" sz="2000" b="1" dirty="0"/>
              <a:t>κάποιος παθαίνει κάτι</a:t>
            </a:r>
            <a:r>
              <a:rPr lang="el-GR" sz="2000" dirty="0"/>
              <a:t> από κάποιον ή από κάτι.</a:t>
            </a:r>
          </a:p>
          <a:p>
            <a:pPr algn="ctr" fontAlgn="auto"/>
            <a:r>
              <a:rPr lang="el-GR" sz="400" dirty="0"/>
              <a:t> </a:t>
            </a:r>
          </a:p>
          <a:p>
            <a:pPr marL="342900" indent="-342900" algn="ctr" fontAlgn="auto">
              <a:buFont typeface="Wingdings" panose="05000000000000000000" pitchFamily="2" charset="2"/>
              <a:buChar char="ü"/>
            </a:pPr>
            <a:r>
              <a:rPr lang="el-GR" sz="2000" dirty="0"/>
              <a:t>Αυτός που κάνει την ενέργεια δηλώνεται με </a:t>
            </a:r>
            <a:r>
              <a:rPr lang="el-GR" sz="2000" b="1" dirty="0"/>
              <a:t>το ποιητικό αίτιο</a:t>
            </a:r>
            <a:r>
              <a:rPr lang="el-GR" sz="2000" dirty="0"/>
              <a:t>, που αποτελείται από την πρόθεση </a:t>
            </a:r>
            <a:r>
              <a:rPr lang="el-GR" sz="2000" b="1" dirty="0"/>
              <a:t>από + αιτιατική πτώση</a:t>
            </a:r>
            <a:r>
              <a:rPr lang="el-GR" sz="2000" dirty="0"/>
              <a:t> ονόματος ή αντωνυμίας.</a:t>
            </a:r>
          </a:p>
          <a:p>
            <a:pPr algn="ctr" fontAlgn="auto"/>
            <a:r>
              <a:rPr lang="el-GR" sz="2000" dirty="0"/>
              <a:t>Η  παθητική  σύνταξη  </a:t>
            </a:r>
            <a:r>
              <a:rPr lang="el-GR" sz="2000" b="1" dirty="0"/>
              <a:t>τονίζει  περισσότερο  το  αποτέλεσμα  της ενέργειας</a:t>
            </a:r>
            <a:r>
              <a:rPr lang="el-GR" sz="2000" dirty="0"/>
              <a:t> παρά  αυτόν  που  ενεργεί.  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555776" y="389306"/>
            <a:ext cx="334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Παθητική σύνταξη</a:t>
            </a:r>
            <a:endParaRPr lang="el-G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43259" y="4837802"/>
            <a:ext cx="6929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Π.χ.: </a:t>
            </a:r>
            <a:r>
              <a:rPr lang="el-GR" sz="2800" dirty="0" smtClean="0">
                <a:solidFill>
                  <a:srgbClr val="00B050"/>
                </a:solidFill>
              </a:rPr>
              <a:t>Οι ασκήσεις   </a:t>
            </a:r>
            <a:r>
              <a:rPr lang="el-GR" sz="2800" dirty="0" smtClean="0">
                <a:solidFill>
                  <a:srgbClr val="FF0000"/>
                </a:solidFill>
              </a:rPr>
              <a:t>λύνονται</a:t>
            </a:r>
            <a:r>
              <a:rPr lang="el-GR" sz="2800" dirty="0" smtClean="0"/>
              <a:t>   </a:t>
            </a:r>
            <a:r>
              <a:rPr lang="el-GR" sz="2800" dirty="0" smtClean="0">
                <a:solidFill>
                  <a:srgbClr val="00B0F0"/>
                </a:solidFill>
              </a:rPr>
              <a:t>από τον μαθητή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53780" y="45864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3808" y="453868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Υ</a:t>
            </a:r>
            <a:endParaRPr lang="el-G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29601" y="4538682"/>
            <a:ext cx="1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ΠΟΙΗΤΙΚΟ  ΑΙΤΙΟ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67944" y="5315105"/>
            <a:ext cx="108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παθητικό</a:t>
            </a:r>
            <a:endParaRPr lang="el-GR" b="1" dirty="0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62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21500"/>
            <a:ext cx="1522877" cy="151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1187624" y="332656"/>
            <a:ext cx="76975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/>
              <a:t>ΜΕΤΑΤΡΟΠΗ ΕΝΕΡΓΗΤΙΚΗΣ ΣΥΝΤΑΞΗΣ ΣΕ </a:t>
            </a:r>
            <a:r>
              <a:rPr lang="el-GR" sz="3200" b="1" dirty="0" smtClean="0"/>
              <a:t>ΠΑΘΗΤΙΚΗ</a:t>
            </a:r>
            <a:endParaRPr lang="el-GR" sz="3200" dirty="0"/>
          </a:p>
        </p:txBody>
      </p:sp>
      <p:sp>
        <p:nvSpPr>
          <p:cNvPr id="3" name="Ορθογώνιο 2"/>
          <p:cNvSpPr/>
          <p:nvPr/>
        </p:nvSpPr>
        <p:spPr>
          <a:xfrm>
            <a:off x="584564" y="162880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buFont typeface="Wingdings" panose="05000000000000000000" pitchFamily="2" charset="2"/>
              <a:buChar char="ü"/>
            </a:pPr>
            <a:r>
              <a:rPr lang="el-GR" dirty="0"/>
              <a:t>Το  </a:t>
            </a:r>
            <a:r>
              <a:rPr lang="el-GR" b="1" dirty="0"/>
              <a:t>ρήμα  ενεργητικής  διάθεσης</a:t>
            </a:r>
            <a:r>
              <a:rPr lang="el-GR" dirty="0"/>
              <a:t>  γίνεται  </a:t>
            </a:r>
            <a:r>
              <a:rPr lang="el-GR" b="1" dirty="0"/>
              <a:t>ρήμα παθητικής διάθεσης</a:t>
            </a:r>
            <a:r>
              <a:rPr lang="el-GR" dirty="0"/>
              <a:t>.</a:t>
            </a:r>
          </a:p>
          <a:p>
            <a:pPr marL="285750" indent="-285750" fontAlgn="auto">
              <a:buFont typeface="Wingdings" panose="05000000000000000000" pitchFamily="2" charset="2"/>
              <a:buChar char="ü"/>
            </a:pPr>
            <a:r>
              <a:rPr lang="el-GR" dirty="0"/>
              <a:t>Το  άμεσο  </a:t>
            </a:r>
            <a:r>
              <a:rPr lang="el-GR" b="1" dirty="0"/>
              <a:t>αντικείμενο</a:t>
            </a:r>
            <a:r>
              <a:rPr lang="el-GR" dirty="0"/>
              <a:t>  γίνεται  </a:t>
            </a:r>
            <a:r>
              <a:rPr lang="el-GR" b="1" dirty="0"/>
              <a:t>υποκείμενο</a:t>
            </a:r>
            <a:r>
              <a:rPr lang="el-GR" dirty="0"/>
              <a:t>.</a:t>
            </a:r>
          </a:p>
          <a:p>
            <a:pPr marL="285750" indent="-285750" fontAlgn="auto">
              <a:buFont typeface="Wingdings" panose="05000000000000000000" pitchFamily="2" charset="2"/>
              <a:buChar char="ü"/>
            </a:pPr>
            <a:r>
              <a:rPr lang="el-GR" dirty="0"/>
              <a:t>Το  </a:t>
            </a:r>
            <a:r>
              <a:rPr lang="el-GR" b="1" dirty="0"/>
              <a:t>υποκείμενο</a:t>
            </a:r>
            <a:r>
              <a:rPr lang="el-GR" dirty="0"/>
              <a:t>  γίνεται  </a:t>
            </a:r>
            <a:r>
              <a:rPr lang="el-GR" b="1" dirty="0"/>
              <a:t>ποιητικό  αίτιο</a:t>
            </a:r>
            <a:r>
              <a:rPr lang="el-GR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3284984"/>
            <a:ext cx="5670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Π.χ.: </a:t>
            </a:r>
            <a:r>
              <a:rPr lang="el-GR" sz="2800" dirty="0" smtClean="0">
                <a:solidFill>
                  <a:srgbClr val="00B0F0"/>
                </a:solidFill>
              </a:rPr>
              <a:t>Ο μαθητής   </a:t>
            </a:r>
            <a:r>
              <a:rPr lang="el-GR" sz="2800" dirty="0" smtClean="0">
                <a:solidFill>
                  <a:srgbClr val="FF0000"/>
                </a:solidFill>
              </a:rPr>
              <a:t>λύνει  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B050"/>
                </a:solidFill>
              </a:rPr>
              <a:t>τις ασκήσεις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18837" y="294410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Ρ</a:t>
            </a:r>
            <a:endParaRPr lang="el-G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27185" y="297364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Υ</a:t>
            </a:r>
            <a:endParaRPr lang="el-G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675457" y="298933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10328" y="3661542"/>
            <a:ext cx="11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ενεργητικό</a:t>
            </a:r>
            <a:endParaRPr lang="el-GR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5315105"/>
            <a:ext cx="6929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Π.χ.: </a:t>
            </a:r>
            <a:r>
              <a:rPr lang="el-GR" sz="2800" dirty="0" smtClean="0">
                <a:solidFill>
                  <a:srgbClr val="00B050"/>
                </a:solidFill>
              </a:rPr>
              <a:t>Οι ασκήσεις   </a:t>
            </a:r>
            <a:r>
              <a:rPr lang="el-GR" sz="2800" dirty="0" smtClean="0">
                <a:solidFill>
                  <a:srgbClr val="FF0000"/>
                </a:solidFill>
              </a:rPr>
              <a:t>λύνονται</a:t>
            </a:r>
            <a:r>
              <a:rPr lang="el-GR" sz="2800" dirty="0" smtClean="0"/>
              <a:t>   </a:t>
            </a:r>
            <a:r>
              <a:rPr lang="el-GR" sz="2800" dirty="0" smtClean="0">
                <a:solidFill>
                  <a:srgbClr val="00B0F0"/>
                </a:solidFill>
              </a:rPr>
              <a:t>από τον μαθητή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44096" y="50637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8173" y="501598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Υ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73966" y="5015985"/>
            <a:ext cx="1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ΠΟΙΗΤΙΚΟ  ΑΙΤΙΟ</a:t>
            </a:r>
            <a:endParaRPr lang="el-G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012309" y="5792408"/>
            <a:ext cx="108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παθητικό</a:t>
            </a:r>
            <a:endParaRPr lang="el-GR" b="1" dirty="0"/>
          </a:p>
        </p:txBody>
      </p:sp>
      <p:cxnSp>
        <p:nvCxnSpPr>
          <p:cNvPr id="15" name="Ευθύγραμμο βέλος σύνδεσης 14"/>
          <p:cNvCxnSpPr>
            <a:stCxn id="8" idx="2"/>
          </p:cNvCxnSpPr>
          <p:nvPr/>
        </p:nvCxnSpPr>
        <p:spPr>
          <a:xfrm flipH="1">
            <a:off x="4554508" y="4000096"/>
            <a:ext cx="18378" cy="10158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/>
          <p:nvPr/>
        </p:nvCxnSpPr>
        <p:spPr>
          <a:xfrm flipH="1">
            <a:off x="3096271" y="4000096"/>
            <a:ext cx="2903314" cy="941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>
            <a:off x="3096271" y="3830819"/>
            <a:ext cx="2777695" cy="11103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>
          <a:xfrm>
            <a:off x="6132093" y="6178183"/>
            <a:ext cx="2753072" cy="457200"/>
          </a:xfrm>
        </p:spPr>
        <p:txBody>
          <a:bodyPr/>
          <a:lstStyle/>
          <a:p>
            <a:r>
              <a:rPr lang="el-GR" dirty="0" smtClean="0"/>
              <a:t>© Κατερίνα Παπαϊωάννου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15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83</Words>
  <Application>Microsoft Office PowerPoint</Application>
  <PresentationFormat>Προβολή στην οθόνη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Δικαιοσύνη</vt:lpstr>
      <vt:lpstr>Ενεργητική και Παθητική σύνταξη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ΚΑΤΕΡΙΝΑ ΠΑΠΑΪΩΑΝΝΟΥ</dc:creator>
  <cp:lastModifiedBy>ΚΑΤΕΡΙΝΑ ΠΑΠΑΪΩΑΝΝΟΥ</cp:lastModifiedBy>
  <cp:revision>4</cp:revision>
  <dcterms:created xsi:type="dcterms:W3CDTF">2021-03-30T07:42:45Z</dcterms:created>
  <dcterms:modified xsi:type="dcterms:W3CDTF">2021-03-30T08:17:19Z</dcterms:modified>
</cp:coreProperties>
</file>