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264" r:id="rId2"/>
    <p:sldId id="265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6" r:id="rId12"/>
    <p:sldId id="267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04" y="12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l-GR" smtClean="0"/>
              <a:t>"Ιστορίες με φίλους"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6CD20-9A86-48C5-853F-BB1C5A793BD3}" type="datetimeFigureOut">
              <a:rPr lang="el-GR" smtClean="0"/>
              <a:t>29/11/2020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83F0CB-4FA8-45B3-9E58-3E9BD4E9DCA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094521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l-GR" smtClean="0"/>
              <a:t>"Ιστορίες με φίλους"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98E1BA-E7A1-42C8-882C-B9A8F72BA9CB}" type="datetimeFigureOut">
              <a:rPr lang="el-GR" smtClean="0"/>
              <a:t>29/11/2020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B50FC9-3E33-4AFD-924C-F16100B9EE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91831805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50FC9-3E33-4AFD-924C-F16100B9EE3D}" type="slidenum">
              <a:rPr lang="el-GR" smtClean="0"/>
              <a:t>1</a:t>
            </a:fld>
            <a:endParaRPr lang="el-GR"/>
          </a:p>
        </p:txBody>
      </p:sp>
      <p:sp>
        <p:nvSpPr>
          <p:cNvPr id="5" name="Θέση κεφαλίδας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l-GR" smtClean="0"/>
              <a:t>"Ιστορίες με φίλους"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705679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κεφαλίδας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l-GR" smtClean="0"/>
              <a:t>"Ιστορίες με φίλους"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B50FC9-3E33-4AFD-924C-F16100B9EE3D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69120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Στρογγυλεμένο ορθογώνιο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Στρογγυλεμένο ορθογώνιο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Τίτλος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20" name="Υπότιτλος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19" name="Θέση ημερομηνίας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BFFCFC-9BB9-41A9-840C-B0464AC464DB}" type="datetime1">
              <a:rPr lang="el-GR" smtClean="0"/>
              <a:t>29/11/2020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l-GR" smtClean="0"/>
              <a:t>© Κατερίνα Παπαϊωάννου</a:t>
            </a:r>
            <a:endParaRPr lang="el-GR"/>
          </a:p>
        </p:txBody>
      </p:sp>
      <p:sp>
        <p:nvSpPr>
          <p:cNvPr id="11" name="Θέση αριθμού διαφάνειας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0929DB-C795-4442-A44E-E33511395F1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9C0F25-ED0A-48BD-B60C-A6665B6C0831}" type="datetime1">
              <a:rPr lang="el-GR" smtClean="0"/>
              <a:t>29/11/2020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l-GR" smtClean="0"/>
              <a:t>© Κατερίνα Παπαϊωάννου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0929DB-C795-4442-A44E-E33511395F1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4EC15B-B746-4745-882A-D1DD3E427AF6}" type="datetime1">
              <a:rPr lang="el-GR" smtClean="0"/>
              <a:t>29/11/2020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l-GR" smtClean="0"/>
              <a:t>© Κατερίνα Παπαϊωάννου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0929DB-C795-4442-A44E-E33511395F1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03E68A-D988-4F91-A808-7A1741500F4A}" type="datetime1">
              <a:rPr lang="el-GR" smtClean="0"/>
              <a:t>29/11/2020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l-GR" smtClean="0"/>
              <a:t>© Κατερίνα Παπαϊωάννου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0929DB-C795-4442-A44E-E33511395F1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Στρογγυλεμένο ορθογώνιο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Στρογγυλεμένο ορθογώνιο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D09DF9-1FEE-480F-8690-006356B29227}" type="datetime1">
              <a:rPr lang="el-GR" smtClean="0"/>
              <a:t>29/11/2020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l-GR" smtClean="0"/>
              <a:t>© Κατερίνα Παπαϊωάννου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0929DB-C795-4442-A44E-E33511395F1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604C43-B6CC-4871-A206-BE9487D0C3EF}" type="datetime1">
              <a:rPr lang="el-GR" smtClean="0"/>
              <a:t>29/11/2020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l-GR" smtClean="0"/>
              <a:t>© Κατερίνα Παπαϊωάννου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0929DB-C795-4442-A44E-E33511395F1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124C1B-2255-48DB-8026-724B76B6988F}" type="datetime1">
              <a:rPr lang="el-GR" smtClean="0"/>
              <a:t>29/11/2020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l-GR" smtClean="0"/>
              <a:t>© Κατερίνα Παπαϊωάννου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0929DB-C795-4442-A44E-E33511395F1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B5F351-3191-44F6-9BDA-3CABB3923512}" type="datetime1">
              <a:rPr lang="el-GR" smtClean="0"/>
              <a:t>29/11/2020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l-GR" smtClean="0"/>
              <a:t>© Κατερίνα Παπαϊωάννου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0929DB-C795-4442-A44E-E33511395F1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Στρογγυλεμένο ορθογώνιο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009321-0690-41E6-AA87-92EEF8A4AD88}" type="datetime1">
              <a:rPr lang="el-GR" smtClean="0"/>
              <a:t>29/11/2020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l-GR" smtClean="0"/>
              <a:t>© Κατερίνα Παπαϊωάννου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0929DB-C795-4442-A44E-E33511395F1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26BFD5-6A7E-49CB-9E61-1906CAA5F4DF}" type="datetime1">
              <a:rPr lang="el-GR" smtClean="0"/>
              <a:t>29/11/2020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l-GR" smtClean="0"/>
              <a:t>© Κατερίνα Παπαϊωάννου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0929DB-C795-4442-A44E-E33511395F1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Στρογγυλεμένο ορθογώνιο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Στρογγύλεμα μίας γωνίας ορθογωνίου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7D1BCD-2372-45A3-B951-02E476B9D5EE}" type="datetime1">
              <a:rPr lang="el-GR" smtClean="0"/>
              <a:t>29/11/2020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l-GR" smtClean="0"/>
              <a:t>© Κατερίνα Παπαϊωάννου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0929DB-C795-4442-A44E-E33511395F18}" type="slidenum">
              <a:rPr lang="el-GR" smtClean="0"/>
              <a:t>‹#›</a:t>
            </a:fld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Στρογγυλεμένο ορθογώνιο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Στρογγυλεμένο ορθογώνιο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Θέση τίτλου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4" name="Θέση κειμένου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5" name="Θέση ημερομηνίας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F32DDB4-9DED-4840-8ABC-C65029551731}" type="datetime1">
              <a:rPr lang="el-GR" smtClean="0"/>
              <a:t>29/11/2020</a:t>
            </a:fld>
            <a:endParaRPr lang="el-GR"/>
          </a:p>
        </p:txBody>
      </p:sp>
      <p:sp>
        <p:nvSpPr>
          <p:cNvPr id="18" name="Θέση υποσέλιδου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r>
              <a:rPr lang="el-GR" smtClean="0"/>
              <a:t>© Κατερίνα Παπαϊωάννου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D0929DB-C795-4442-A44E-E33511395F18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</a:t>
            </a:r>
            <a:endParaRPr lang="el-G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13125"/>
            <a:ext cx="5027265" cy="512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043" y="1052736"/>
            <a:ext cx="38481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57486" y="1505000"/>
            <a:ext cx="8132354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l-GR" dirty="0" smtClean="0"/>
              <a:t>Ήθελε να του δώσει για δώρο τη φυσαρμόνικα του παππού της, που </a:t>
            </a:r>
          </a:p>
          <a:p>
            <a:pPr algn="ctr"/>
            <a:r>
              <a:rPr lang="el-GR" dirty="0" smtClean="0"/>
              <a:t>δεν τη χρειαζόταν πια εκείνος.</a:t>
            </a:r>
            <a:endParaRPr lang="el-GR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177053"/>
            <a:ext cx="2867025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21617" y="2586628"/>
            <a:ext cx="8096487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Ο Δημήτρης για να ανταποδώσει το δώρο της, της έδωσε μια χρωματιστή πέτρα που είχε βρει μόνος του ψάχνοντας στη θάλασσα.</a:t>
            </a:r>
            <a:endParaRPr lang="el-G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429000"/>
            <a:ext cx="31242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38808" y="3861048"/>
            <a:ext cx="8079296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Στο Δημήτρη είπε ότι βιαζόταν γιατί την περίμενε η μητέρα της. Στην πραγματικότητα όμως βιαζόταν γιατί έπρεπε να προλάβει τους δικούς της που έφευγαν.</a:t>
            </a:r>
            <a:endParaRPr lang="el-GR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779" y="4869160"/>
            <a:ext cx="2409825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66217" y="5445224"/>
            <a:ext cx="8051887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Στο ξέφωτο έμεναν οι τσιγγάνοι και φυσικά η μικρή τσιγγάνα με τους δικούς της.</a:t>
            </a:r>
            <a:endParaRPr lang="el-GR" dirty="0"/>
          </a:p>
        </p:txBody>
      </p:sp>
      <p:sp>
        <p:nvSpPr>
          <p:cNvPr id="9" name="TextBox 8"/>
          <p:cNvSpPr txBox="1"/>
          <p:nvPr/>
        </p:nvSpPr>
        <p:spPr>
          <a:xfrm>
            <a:off x="5508371" y="444195"/>
            <a:ext cx="3181469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1600" dirty="0" smtClean="0"/>
              <a:t>Βιβλίο μαθητή - (σελ. 78)</a:t>
            </a:r>
            <a:endParaRPr lang="el-GR" sz="1600" dirty="0"/>
          </a:p>
        </p:txBody>
      </p:sp>
    </p:spTree>
    <p:extLst>
      <p:ext uri="{BB962C8B-B14F-4D97-AF65-F5344CB8AC3E}">
        <p14:creationId xmlns:p14="http://schemas.microsoft.com/office/powerpoint/2010/main" val="354140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551461"/>
            <a:ext cx="7372235" cy="15694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0673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</a:t>
            </a:r>
            <a:endParaRPr lang="el-G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40768"/>
            <a:ext cx="8136904" cy="3492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55576" y="3356992"/>
            <a:ext cx="7344816" cy="14773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l-GR" dirty="0" smtClean="0">
                <a:solidFill>
                  <a:srgbClr val="FF0000"/>
                </a:solidFill>
              </a:rPr>
              <a:t>Ο Δημήτρης </a:t>
            </a:r>
            <a:r>
              <a:rPr lang="el-GR" dirty="0" smtClean="0">
                <a:solidFill>
                  <a:srgbClr val="00B050"/>
                </a:solidFill>
              </a:rPr>
              <a:t>είπε</a:t>
            </a:r>
            <a:r>
              <a:rPr lang="el-GR" dirty="0" smtClean="0"/>
              <a:t> στη μικρή τσιγγάνα πως μόλις την είδε (τη χρωματιστή πέτρα), σκέφτηκε τη χαρίσει σε εκείνη. </a:t>
            </a:r>
            <a:r>
              <a:rPr lang="el-GR" dirty="0" smtClean="0">
                <a:solidFill>
                  <a:srgbClr val="FF0000"/>
                </a:solidFill>
              </a:rPr>
              <a:t>Η μικρή τσιγγάνα</a:t>
            </a:r>
            <a:r>
              <a:rPr lang="el-GR" dirty="0" smtClean="0"/>
              <a:t> του </a:t>
            </a:r>
            <a:r>
              <a:rPr lang="el-GR" dirty="0" smtClean="0">
                <a:solidFill>
                  <a:srgbClr val="00B050"/>
                </a:solidFill>
              </a:rPr>
              <a:t>απάντησε</a:t>
            </a:r>
            <a:r>
              <a:rPr lang="el-GR" dirty="0" smtClean="0"/>
              <a:t> ότι δεν είχε ξαναδεί πιο όμορφη πέτρα. Τότε </a:t>
            </a:r>
            <a:r>
              <a:rPr lang="el-GR" dirty="0" smtClean="0">
                <a:solidFill>
                  <a:srgbClr val="FF0000"/>
                </a:solidFill>
              </a:rPr>
              <a:t>ο Δημήτρης </a:t>
            </a:r>
            <a:r>
              <a:rPr lang="el-GR" dirty="0" smtClean="0"/>
              <a:t>την </a:t>
            </a:r>
            <a:r>
              <a:rPr lang="el-GR" dirty="0" smtClean="0">
                <a:solidFill>
                  <a:srgbClr val="00B050"/>
                </a:solidFill>
              </a:rPr>
              <a:t>παρακίνησε</a:t>
            </a:r>
            <a:r>
              <a:rPr lang="el-GR" dirty="0" smtClean="0"/>
              <a:t> να φύγει για να μην αργήσει. </a:t>
            </a:r>
            <a:r>
              <a:rPr lang="el-GR" dirty="0" smtClean="0">
                <a:solidFill>
                  <a:srgbClr val="FF0000"/>
                </a:solidFill>
              </a:rPr>
              <a:t>Η μικρή τσιγγάνα </a:t>
            </a:r>
            <a:r>
              <a:rPr lang="el-GR" dirty="0" smtClean="0">
                <a:solidFill>
                  <a:srgbClr val="00B050"/>
                </a:solidFill>
              </a:rPr>
              <a:t>χαιρέτησε </a:t>
            </a:r>
            <a:r>
              <a:rPr lang="el-GR" dirty="0" smtClean="0"/>
              <a:t>τον Δημήτρη κι έφυγε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552647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</a:t>
            </a:r>
            <a:endParaRPr lang="el-G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" y="1076325"/>
            <a:ext cx="7543800" cy="470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987824" y="769187"/>
            <a:ext cx="329449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Τετράδιο εργασιών σελ. 42</a:t>
            </a:r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 rot="20244601">
            <a:off x="467544" y="1418140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ΣΠΙΤΙ</a:t>
            </a:r>
            <a:endParaRPr 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856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</a:t>
            </a:r>
            <a:endParaRPr lang="el-G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700088"/>
            <a:ext cx="7992888" cy="545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1792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11560" y="1484784"/>
            <a:ext cx="7772400" cy="1828800"/>
          </a:xfrm>
        </p:spPr>
        <p:txBody>
          <a:bodyPr>
            <a:normAutofit/>
          </a:bodyPr>
          <a:lstStyle/>
          <a:p>
            <a:r>
              <a:rPr lang="el-GR" sz="4400" dirty="0" smtClean="0"/>
              <a:t>Ευθύς και πλάγιος λόγος</a:t>
            </a:r>
            <a:endParaRPr lang="el-GR" sz="4400" dirty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</a:t>
            </a:r>
            <a:endParaRPr lang="el-GR"/>
          </a:p>
        </p:txBody>
      </p:sp>
      <p:sp>
        <p:nvSpPr>
          <p:cNvPr id="4" name="TextBox 3"/>
          <p:cNvSpPr txBox="1"/>
          <p:nvPr/>
        </p:nvSpPr>
        <p:spPr>
          <a:xfrm>
            <a:off x="5004048" y="3789040"/>
            <a:ext cx="3036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(σελ. 200 – γραμματική)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8434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60648"/>
            <a:ext cx="7389003" cy="201622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067943" y="1628800"/>
            <a:ext cx="1656185" cy="33855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solidFill>
                  <a:srgbClr val="FF0000"/>
                </a:solidFill>
              </a:rPr>
              <a:t>Ευθύς λόγος</a:t>
            </a:r>
            <a:endParaRPr lang="el-GR" sz="16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15616" y="2276871"/>
            <a:ext cx="7010388" cy="64633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just"/>
            <a:r>
              <a:rPr lang="el-GR" dirty="0" smtClean="0"/>
              <a:t>Στον </a:t>
            </a:r>
            <a:r>
              <a:rPr lang="el-GR" b="1" dirty="0" smtClean="0">
                <a:solidFill>
                  <a:srgbClr val="FF0000"/>
                </a:solidFill>
              </a:rPr>
              <a:t>ευθύ λόγο </a:t>
            </a:r>
            <a:r>
              <a:rPr lang="el-GR" dirty="0" smtClean="0"/>
              <a:t>ακούμε ή διαβάζουμε τα λόγια κάποιου όπως ακριβώς τα είπε.</a:t>
            </a:r>
            <a:endParaRPr lang="el-GR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576" y="2924944"/>
            <a:ext cx="6267450" cy="164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239952" y="4388103"/>
            <a:ext cx="1916224" cy="33855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solidFill>
                  <a:schemeClr val="tx2">
                    <a:lumMod val="50000"/>
                  </a:schemeClr>
                </a:solidFill>
              </a:rPr>
              <a:t>Πλάγιος λόγος</a:t>
            </a:r>
            <a:endParaRPr lang="el-GR" sz="1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42732" y="4986119"/>
            <a:ext cx="7545691" cy="64633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just"/>
            <a:r>
              <a:rPr lang="el-GR" dirty="0" smtClean="0"/>
              <a:t>Στον </a:t>
            </a:r>
            <a:r>
              <a:rPr lang="el-GR" b="1" dirty="0" smtClean="0">
                <a:solidFill>
                  <a:schemeClr val="tx2">
                    <a:lumMod val="50000"/>
                  </a:schemeClr>
                </a:solidFill>
              </a:rPr>
              <a:t>πλάγιο λόγο </a:t>
            </a:r>
            <a:r>
              <a:rPr lang="el-GR" dirty="0" smtClean="0"/>
              <a:t>ακούμε τα λόγια κάποιου όχι όπως ακριβώς τα είπε, αλλά όπως μας τα μεταφέρει ένα άλλο πρόσωπο.</a:t>
            </a:r>
            <a:endParaRPr lang="el-GR" dirty="0"/>
          </a:p>
        </p:txBody>
      </p:sp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93898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/>
          <p:cNvSpPr>
            <a:spLocks noGrp="1"/>
          </p:cNvSpPr>
          <p:nvPr>
            <p:ph type="title"/>
          </p:nvPr>
        </p:nvSpPr>
        <p:spPr>
          <a:xfrm>
            <a:off x="395536" y="260648"/>
            <a:ext cx="8435280" cy="648072"/>
          </a:xfrm>
        </p:spPr>
        <p:txBody>
          <a:bodyPr>
            <a:noAutofit/>
          </a:bodyPr>
          <a:lstStyle/>
          <a:p>
            <a:pPr algn="ctr"/>
            <a:r>
              <a:rPr lang="el-GR" sz="2400" b="1" dirty="0" smtClean="0"/>
              <a:t>«Πώς μετατρέπουμε τον ευθύ σε πλάγιο λόγο»</a:t>
            </a:r>
            <a:endParaRPr lang="el-GR" sz="2400" b="1" dirty="0"/>
          </a:p>
        </p:txBody>
      </p:sp>
      <p:grpSp>
        <p:nvGrpSpPr>
          <p:cNvPr id="8" name="Ομάδα 7"/>
          <p:cNvGrpSpPr/>
          <p:nvPr/>
        </p:nvGrpSpPr>
        <p:grpSpPr>
          <a:xfrm>
            <a:off x="2128486" y="1268760"/>
            <a:ext cx="4891785" cy="900953"/>
            <a:chOff x="3647724" y="807861"/>
            <a:chExt cx="2448275" cy="1616512"/>
          </a:xfrm>
        </p:grpSpPr>
        <p:sp>
          <p:nvSpPr>
            <p:cNvPr id="9" name="Στρογγυλεμένο ορθογώνιο 8"/>
            <p:cNvSpPr/>
            <p:nvPr/>
          </p:nvSpPr>
          <p:spPr>
            <a:xfrm>
              <a:off x="3647724" y="807861"/>
              <a:ext cx="2448275" cy="1616512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Στρογγυλεμένο ορθογώνιο 4"/>
            <p:cNvSpPr/>
            <p:nvPr/>
          </p:nvSpPr>
          <p:spPr>
            <a:xfrm>
              <a:off x="3726636" y="886774"/>
              <a:ext cx="2290451" cy="145868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sz="2800" kern="1200" dirty="0" smtClean="0"/>
                <a:t> Προσθέτω τα ονόματα των προσώπων.</a:t>
              </a:r>
              <a:endParaRPr lang="el-GR" sz="2800" kern="1200" dirty="0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737651" y="2708920"/>
            <a:ext cx="7002701" cy="923330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l-GR" dirty="0" smtClean="0"/>
              <a:t>Τι σου συνέβη;</a:t>
            </a:r>
          </a:p>
          <a:p>
            <a:pPr marL="285750" indent="-285750" algn="just">
              <a:buFontTx/>
              <a:buChar char="-"/>
            </a:pPr>
            <a:r>
              <a:rPr lang="el-GR" dirty="0" smtClean="0"/>
              <a:t>Με έριξαν στη  θάλασσα, αλλά ένα δελφίνι, που μαγεύτηκε από το τραγούδι μου, με έβγαλε στη στεριά. </a:t>
            </a:r>
            <a:endParaRPr lang="el-GR" dirty="0"/>
          </a:p>
        </p:txBody>
      </p:sp>
      <p:sp>
        <p:nvSpPr>
          <p:cNvPr id="13" name="Βέλος προς τα κάτω 12"/>
          <p:cNvSpPr/>
          <p:nvPr/>
        </p:nvSpPr>
        <p:spPr>
          <a:xfrm>
            <a:off x="4239001" y="4005064"/>
            <a:ext cx="484632" cy="6459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TextBox 13"/>
          <p:cNvSpPr txBox="1"/>
          <p:nvPr/>
        </p:nvSpPr>
        <p:spPr>
          <a:xfrm>
            <a:off x="854687" y="4797152"/>
            <a:ext cx="7755703" cy="923330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just"/>
            <a:r>
              <a:rPr lang="el-GR" b="1" dirty="0" smtClean="0">
                <a:solidFill>
                  <a:srgbClr val="FF0000"/>
                </a:solidFill>
              </a:rPr>
              <a:t>Οι ψαράδες</a:t>
            </a:r>
            <a:r>
              <a:rPr lang="el-GR" dirty="0" smtClean="0"/>
              <a:t> ρώτησαν </a:t>
            </a:r>
            <a:r>
              <a:rPr lang="el-GR" b="1" dirty="0" smtClean="0">
                <a:solidFill>
                  <a:srgbClr val="FF0000"/>
                </a:solidFill>
              </a:rPr>
              <a:t>τον Αρίωνα </a:t>
            </a:r>
            <a:r>
              <a:rPr lang="el-GR" dirty="0" smtClean="0"/>
              <a:t>τι του είχε συμβεί κι </a:t>
            </a:r>
            <a:r>
              <a:rPr lang="el-GR" b="1" dirty="0" smtClean="0">
                <a:solidFill>
                  <a:srgbClr val="FF0000"/>
                </a:solidFill>
              </a:rPr>
              <a:t>εκείνος</a:t>
            </a:r>
            <a:r>
              <a:rPr lang="el-GR" dirty="0" smtClean="0"/>
              <a:t> απάντησε ότι τον είχαν ρίξει στη θάλασσα, αλλά ένα δελφίνι που μαγεύτηκε από το τραγούδι του, </a:t>
            </a:r>
            <a:r>
              <a:rPr lang="el-GR" dirty="0" smtClean="0">
                <a:solidFill>
                  <a:srgbClr val="FF0000"/>
                </a:solidFill>
              </a:rPr>
              <a:t>τον</a:t>
            </a:r>
            <a:r>
              <a:rPr lang="el-GR" dirty="0" smtClean="0"/>
              <a:t> έβγαλε στη στεριά.</a:t>
            </a:r>
            <a:endParaRPr lang="el-GR" dirty="0"/>
          </a:p>
        </p:txBody>
      </p:sp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24692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Ομάδα 3"/>
          <p:cNvGrpSpPr/>
          <p:nvPr/>
        </p:nvGrpSpPr>
        <p:grpSpPr>
          <a:xfrm>
            <a:off x="235155" y="806539"/>
            <a:ext cx="4215329" cy="856974"/>
            <a:chOff x="3726636" y="886774"/>
            <a:chExt cx="2605843" cy="1616513"/>
          </a:xfrm>
        </p:grpSpPr>
        <p:sp>
          <p:nvSpPr>
            <p:cNvPr id="5" name="Στρογγυλεμένο ορθογώνιο 4"/>
            <p:cNvSpPr/>
            <p:nvPr/>
          </p:nvSpPr>
          <p:spPr>
            <a:xfrm>
              <a:off x="3884204" y="886776"/>
              <a:ext cx="2448275" cy="1616511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Στρογγυλεμένο ορθογώνιο 4"/>
            <p:cNvSpPr/>
            <p:nvPr/>
          </p:nvSpPr>
          <p:spPr>
            <a:xfrm>
              <a:off x="3726636" y="886774"/>
              <a:ext cx="2290451" cy="145868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sz="2000" kern="1200" dirty="0" smtClean="0"/>
                <a:t> </a:t>
              </a:r>
              <a:r>
                <a:rPr lang="el-GR" sz="2000" dirty="0" smtClean="0"/>
                <a:t>Βάζω συνδέσμους για να ενώσω τις προτάσεις. </a:t>
              </a:r>
              <a:endParaRPr lang="el-GR" sz="2000" kern="1200" dirty="0"/>
            </a:p>
          </p:txBody>
        </p: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73857"/>
            <a:ext cx="4514138" cy="20162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737651" y="2708920"/>
            <a:ext cx="7002701" cy="923330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l-GR" dirty="0" smtClean="0"/>
              <a:t>Τι σου συνέβη;</a:t>
            </a:r>
          </a:p>
          <a:p>
            <a:pPr marL="285750" indent="-285750" algn="just">
              <a:buFontTx/>
              <a:buChar char="-"/>
            </a:pPr>
            <a:r>
              <a:rPr lang="el-GR" dirty="0" smtClean="0"/>
              <a:t>Με έριξαν στη  θάλασσα, αλλά ένα δελφίνι, που μαγεύτηκε από το τραγούδι μου, με έβγαλε στη στεριά. </a:t>
            </a:r>
            <a:endParaRPr lang="el-GR" dirty="0"/>
          </a:p>
        </p:txBody>
      </p:sp>
      <p:sp>
        <p:nvSpPr>
          <p:cNvPr id="10" name="Βέλος προς τα κάτω 9"/>
          <p:cNvSpPr/>
          <p:nvPr/>
        </p:nvSpPr>
        <p:spPr>
          <a:xfrm>
            <a:off x="4239001" y="4005064"/>
            <a:ext cx="484632" cy="6459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TextBox 10"/>
          <p:cNvSpPr txBox="1"/>
          <p:nvPr/>
        </p:nvSpPr>
        <p:spPr>
          <a:xfrm>
            <a:off x="854687" y="4797152"/>
            <a:ext cx="7755703" cy="923330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just"/>
            <a:r>
              <a:rPr lang="el-GR" b="1" dirty="0" smtClean="0">
                <a:solidFill>
                  <a:srgbClr val="FF0000"/>
                </a:solidFill>
              </a:rPr>
              <a:t>Οι ψαράδες</a:t>
            </a:r>
            <a:r>
              <a:rPr lang="el-GR" dirty="0" smtClean="0"/>
              <a:t> ρώτησαν </a:t>
            </a:r>
            <a:r>
              <a:rPr lang="el-GR" b="1" dirty="0" smtClean="0">
                <a:solidFill>
                  <a:srgbClr val="FF0000"/>
                </a:solidFill>
              </a:rPr>
              <a:t>τον Αρίωνα </a:t>
            </a:r>
            <a:r>
              <a:rPr lang="el-GR" dirty="0" smtClean="0"/>
              <a:t>τι του είχε συμβεί κι </a:t>
            </a:r>
            <a:r>
              <a:rPr lang="el-GR" b="1" dirty="0" smtClean="0">
                <a:solidFill>
                  <a:srgbClr val="FF0000"/>
                </a:solidFill>
              </a:rPr>
              <a:t>εκείνος</a:t>
            </a:r>
            <a:r>
              <a:rPr lang="el-GR" b="1" dirty="0" smtClean="0"/>
              <a:t> </a:t>
            </a:r>
            <a:r>
              <a:rPr lang="el-GR" dirty="0" smtClean="0"/>
              <a:t>απάντησε </a:t>
            </a:r>
            <a:r>
              <a:rPr lang="el-GR" b="1" dirty="0" smtClean="0">
                <a:solidFill>
                  <a:srgbClr val="00B050"/>
                </a:solidFill>
              </a:rPr>
              <a:t>ότι</a:t>
            </a:r>
            <a:r>
              <a:rPr lang="el-GR" dirty="0" smtClean="0"/>
              <a:t> τον είχαν ρίξει στη θάλασσα, αλλά ένα δελφίνι που μαγεύτηκε από το τραγούδι του, τον έβγαλε στη στεριά.</a:t>
            </a:r>
            <a:endParaRPr lang="el-GR" dirty="0"/>
          </a:p>
        </p:txBody>
      </p:sp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43001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Ομάδα 2"/>
          <p:cNvGrpSpPr/>
          <p:nvPr/>
        </p:nvGrpSpPr>
        <p:grpSpPr>
          <a:xfrm>
            <a:off x="1875381" y="792730"/>
            <a:ext cx="4824536" cy="900953"/>
            <a:chOff x="3686794" y="1066259"/>
            <a:chExt cx="2448275" cy="1616512"/>
          </a:xfrm>
        </p:grpSpPr>
        <p:sp>
          <p:nvSpPr>
            <p:cNvPr id="4" name="Στρογγυλεμένο ορθογώνιο 3"/>
            <p:cNvSpPr/>
            <p:nvPr/>
          </p:nvSpPr>
          <p:spPr>
            <a:xfrm>
              <a:off x="3686794" y="1066259"/>
              <a:ext cx="2448275" cy="1616512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Στρογγυλεμένο ορθογώνιο 4"/>
            <p:cNvSpPr/>
            <p:nvPr/>
          </p:nvSpPr>
          <p:spPr>
            <a:xfrm>
              <a:off x="3731066" y="1101761"/>
              <a:ext cx="2290451" cy="145868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sz="2000" kern="1200" dirty="0" smtClean="0"/>
                <a:t>Χρησιμοποιώ ρήματα όπως </a:t>
              </a:r>
              <a:r>
                <a:rPr lang="el-GR" sz="2000" b="1" i="1" kern="1200" dirty="0" smtClean="0"/>
                <a:t>ρώτησε</a:t>
              </a:r>
              <a:r>
                <a:rPr lang="el-GR" sz="2000" i="1" kern="1200" dirty="0" smtClean="0"/>
                <a:t>, </a:t>
              </a:r>
              <a:r>
                <a:rPr lang="el-GR" sz="2000" b="1" i="1" kern="1200" dirty="0" smtClean="0"/>
                <a:t>απάντησε</a:t>
              </a:r>
              <a:r>
                <a:rPr lang="el-GR" sz="2000" i="1" kern="1200" dirty="0" smtClean="0"/>
                <a:t>, </a:t>
              </a:r>
              <a:r>
                <a:rPr lang="el-GR" sz="2000" b="1" i="1" kern="1200" dirty="0" smtClean="0"/>
                <a:t>είπε </a:t>
              </a:r>
              <a:r>
                <a:rPr lang="el-GR" sz="2000" i="1" kern="1200" dirty="0" smtClean="0"/>
                <a:t>κ.ά.</a:t>
              </a:r>
              <a:endParaRPr lang="el-GR" sz="2000" i="1" kern="12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718038" y="2247255"/>
            <a:ext cx="7002701" cy="923330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l-GR" dirty="0" smtClean="0"/>
              <a:t>Τι σου συνέβη;</a:t>
            </a:r>
          </a:p>
          <a:p>
            <a:pPr marL="285750" indent="-285750" algn="just">
              <a:buFontTx/>
              <a:buChar char="-"/>
            </a:pPr>
            <a:r>
              <a:rPr lang="el-GR" dirty="0" smtClean="0"/>
              <a:t>Με έριξαν στη  θάλασσα, αλλά ένα δελφίνι, που μαγεύτηκε από το τραγούδι μου, με έβγαλε στη στεριά. </a:t>
            </a:r>
            <a:endParaRPr lang="el-GR" dirty="0"/>
          </a:p>
        </p:txBody>
      </p:sp>
      <p:sp>
        <p:nvSpPr>
          <p:cNvPr id="12" name="Βέλος προς τα κάτω 11"/>
          <p:cNvSpPr/>
          <p:nvPr/>
        </p:nvSpPr>
        <p:spPr>
          <a:xfrm>
            <a:off x="4084524" y="3509863"/>
            <a:ext cx="484632" cy="6459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TextBox 12"/>
          <p:cNvSpPr txBox="1"/>
          <p:nvPr/>
        </p:nvSpPr>
        <p:spPr>
          <a:xfrm>
            <a:off x="835074" y="4335487"/>
            <a:ext cx="7755703" cy="923330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just"/>
            <a:r>
              <a:rPr lang="el-GR" b="1" dirty="0" smtClean="0">
                <a:solidFill>
                  <a:srgbClr val="FF0000"/>
                </a:solidFill>
              </a:rPr>
              <a:t>Οι ψαράδες</a:t>
            </a:r>
            <a:r>
              <a:rPr lang="el-GR" b="1" dirty="0" smtClean="0"/>
              <a:t> ρώτησαν</a:t>
            </a:r>
            <a:r>
              <a:rPr lang="el-GR" dirty="0" smtClean="0"/>
              <a:t> </a:t>
            </a:r>
            <a:r>
              <a:rPr lang="el-GR" b="1" dirty="0" smtClean="0">
                <a:solidFill>
                  <a:srgbClr val="FF0000"/>
                </a:solidFill>
              </a:rPr>
              <a:t>τον Αρίωνα </a:t>
            </a:r>
            <a:r>
              <a:rPr lang="el-GR" dirty="0" smtClean="0"/>
              <a:t>τι του είχε συμβεί κι </a:t>
            </a:r>
            <a:r>
              <a:rPr lang="el-GR" b="1" dirty="0" smtClean="0">
                <a:solidFill>
                  <a:srgbClr val="FF0000"/>
                </a:solidFill>
              </a:rPr>
              <a:t>εκείνος</a:t>
            </a:r>
            <a:r>
              <a:rPr lang="el-GR" dirty="0" smtClean="0"/>
              <a:t> </a:t>
            </a:r>
            <a:r>
              <a:rPr lang="el-GR" b="1" dirty="0" smtClean="0"/>
              <a:t>απάντησε</a:t>
            </a:r>
            <a:r>
              <a:rPr lang="el-GR" dirty="0" smtClean="0"/>
              <a:t> </a:t>
            </a:r>
            <a:r>
              <a:rPr lang="el-GR" b="1" dirty="0" smtClean="0">
                <a:solidFill>
                  <a:srgbClr val="00B050"/>
                </a:solidFill>
              </a:rPr>
              <a:t>ότι</a:t>
            </a:r>
            <a:r>
              <a:rPr lang="el-GR" b="1" dirty="0" smtClean="0"/>
              <a:t> </a:t>
            </a:r>
            <a:r>
              <a:rPr lang="el-GR" dirty="0" smtClean="0"/>
              <a:t>τον είχαν ρίξει στη θάλασσα, αλλά ένα δελφίνι που μαγεύτηκε από το τραγούδι του, τον έβγαλε στη στεριά.</a:t>
            </a:r>
            <a:endParaRPr lang="el-GR" dirty="0"/>
          </a:p>
        </p:txBody>
      </p:sp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25755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Ομάδα 3"/>
          <p:cNvGrpSpPr/>
          <p:nvPr/>
        </p:nvGrpSpPr>
        <p:grpSpPr>
          <a:xfrm>
            <a:off x="1278185" y="620688"/>
            <a:ext cx="5968543" cy="1271185"/>
            <a:chOff x="3647724" y="807861"/>
            <a:chExt cx="2448275" cy="1616512"/>
          </a:xfrm>
        </p:grpSpPr>
        <p:sp>
          <p:nvSpPr>
            <p:cNvPr id="5" name="Στρογγυλεμένο ορθογώνιο 4"/>
            <p:cNvSpPr/>
            <p:nvPr/>
          </p:nvSpPr>
          <p:spPr>
            <a:xfrm>
              <a:off x="3647724" y="807861"/>
              <a:ext cx="2448275" cy="1616512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Στρογγυλεμένο ορθογώνιο 4"/>
            <p:cNvSpPr/>
            <p:nvPr/>
          </p:nvSpPr>
          <p:spPr>
            <a:xfrm>
              <a:off x="3726636" y="886774"/>
              <a:ext cx="2290451" cy="145868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sz="2400" kern="1200" dirty="0" smtClean="0"/>
                <a:t>Αλλάζω  τα πρόσωπα των ρημάτων από πρώτο/δεύτερο σε τρίτο</a:t>
              </a:r>
              <a:endParaRPr lang="el-GR" sz="2400" i="1" kern="1200" dirty="0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718038" y="2247255"/>
            <a:ext cx="7002701" cy="923330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l-GR" dirty="0" smtClean="0"/>
              <a:t>Τι </a:t>
            </a:r>
            <a:r>
              <a:rPr lang="el-GR" u="sng" dirty="0" smtClean="0"/>
              <a:t>σου</a:t>
            </a:r>
            <a:r>
              <a:rPr lang="el-GR" dirty="0" smtClean="0"/>
              <a:t> συνέβη;</a:t>
            </a:r>
          </a:p>
          <a:p>
            <a:pPr marL="285750" indent="-285750" algn="just">
              <a:buFontTx/>
              <a:buChar char="-"/>
            </a:pPr>
            <a:r>
              <a:rPr lang="el-GR" u="sng" dirty="0" smtClean="0"/>
              <a:t>Με</a:t>
            </a:r>
            <a:r>
              <a:rPr lang="el-GR" dirty="0" smtClean="0"/>
              <a:t> έριξαν στη  θάλασσα, αλλά ένα δελφίνι, που μαγεύτηκε από το τραγούδι μου, </a:t>
            </a:r>
            <a:r>
              <a:rPr lang="el-GR" u="sng" dirty="0" smtClean="0"/>
              <a:t>με</a:t>
            </a:r>
            <a:r>
              <a:rPr lang="el-GR" dirty="0" smtClean="0"/>
              <a:t> έβγαλε στη στεριά. </a:t>
            </a:r>
            <a:endParaRPr lang="el-GR" dirty="0"/>
          </a:p>
        </p:txBody>
      </p:sp>
      <p:sp>
        <p:nvSpPr>
          <p:cNvPr id="9" name="Βέλος προς τα κάτω 8"/>
          <p:cNvSpPr/>
          <p:nvPr/>
        </p:nvSpPr>
        <p:spPr>
          <a:xfrm>
            <a:off x="4084524" y="3509863"/>
            <a:ext cx="484632" cy="6459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TextBox 9"/>
          <p:cNvSpPr txBox="1"/>
          <p:nvPr/>
        </p:nvSpPr>
        <p:spPr>
          <a:xfrm>
            <a:off x="835074" y="4335487"/>
            <a:ext cx="7755703" cy="923330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just"/>
            <a:r>
              <a:rPr lang="el-GR" b="1" dirty="0" smtClean="0">
                <a:solidFill>
                  <a:srgbClr val="FF0000"/>
                </a:solidFill>
              </a:rPr>
              <a:t>Οι ψαράδες</a:t>
            </a:r>
            <a:r>
              <a:rPr lang="el-GR" b="1" dirty="0" smtClean="0"/>
              <a:t> ρώτησαν</a:t>
            </a:r>
            <a:r>
              <a:rPr lang="el-GR" dirty="0" smtClean="0"/>
              <a:t> </a:t>
            </a:r>
            <a:r>
              <a:rPr lang="el-GR" b="1" dirty="0" smtClean="0">
                <a:solidFill>
                  <a:srgbClr val="FF0000"/>
                </a:solidFill>
              </a:rPr>
              <a:t>τον Αρίωνα </a:t>
            </a:r>
            <a:r>
              <a:rPr lang="el-GR" dirty="0" smtClean="0"/>
              <a:t>τι </a:t>
            </a:r>
            <a:r>
              <a:rPr lang="el-GR" u="sng" dirty="0" smtClean="0"/>
              <a:t>του </a:t>
            </a:r>
            <a:r>
              <a:rPr lang="el-GR" dirty="0" smtClean="0"/>
              <a:t>είχε συμβεί κι </a:t>
            </a:r>
            <a:r>
              <a:rPr lang="el-GR" b="1" dirty="0" smtClean="0">
                <a:solidFill>
                  <a:srgbClr val="FF0000"/>
                </a:solidFill>
              </a:rPr>
              <a:t>εκείνος</a:t>
            </a:r>
            <a:r>
              <a:rPr lang="el-GR" dirty="0" smtClean="0"/>
              <a:t> </a:t>
            </a:r>
            <a:r>
              <a:rPr lang="el-GR" b="1" dirty="0" smtClean="0"/>
              <a:t>απάντησε</a:t>
            </a:r>
            <a:r>
              <a:rPr lang="el-GR" dirty="0" smtClean="0"/>
              <a:t> </a:t>
            </a:r>
            <a:r>
              <a:rPr lang="el-GR" b="1" dirty="0" smtClean="0">
                <a:solidFill>
                  <a:srgbClr val="00B050"/>
                </a:solidFill>
              </a:rPr>
              <a:t>ότι</a:t>
            </a:r>
            <a:r>
              <a:rPr lang="el-GR" b="1" dirty="0" smtClean="0"/>
              <a:t> </a:t>
            </a:r>
            <a:r>
              <a:rPr lang="el-GR" u="sng" dirty="0" smtClean="0"/>
              <a:t>τον</a:t>
            </a:r>
            <a:r>
              <a:rPr lang="el-GR" dirty="0" smtClean="0"/>
              <a:t> είχαν ρίξει στη θάλασσα, αλλά ένα δελφίνι που μαγεύτηκε από το τραγούδι του, </a:t>
            </a:r>
            <a:r>
              <a:rPr lang="el-GR" u="sng" dirty="0" smtClean="0"/>
              <a:t>τον</a:t>
            </a:r>
            <a:r>
              <a:rPr lang="el-GR" dirty="0" smtClean="0"/>
              <a:t> έβγαλε στη στεριά.</a:t>
            </a:r>
            <a:endParaRPr lang="el-GR" dirty="0"/>
          </a:p>
        </p:txBody>
      </p:sp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67302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Ομάδα 3"/>
          <p:cNvGrpSpPr/>
          <p:nvPr/>
        </p:nvGrpSpPr>
        <p:grpSpPr>
          <a:xfrm>
            <a:off x="1259632" y="391344"/>
            <a:ext cx="5968543" cy="1405009"/>
            <a:chOff x="3647724" y="807861"/>
            <a:chExt cx="2448275" cy="1616512"/>
          </a:xfrm>
        </p:grpSpPr>
        <p:sp>
          <p:nvSpPr>
            <p:cNvPr id="5" name="Στρογγυλεμένο ορθογώνιο 4"/>
            <p:cNvSpPr/>
            <p:nvPr/>
          </p:nvSpPr>
          <p:spPr>
            <a:xfrm>
              <a:off x="3647724" y="807861"/>
              <a:ext cx="2448275" cy="1616512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Στρογγυλεμένο ορθογώνιο 4"/>
            <p:cNvSpPr/>
            <p:nvPr/>
          </p:nvSpPr>
          <p:spPr>
            <a:xfrm>
              <a:off x="3726636" y="886774"/>
              <a:ext cx="2290451" cy="145868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sz="2800" kern="1200" dirty="0" smtClean="0"/>
                <a:t>Μερικές φορές, αλλάζω και τον χρόνο του ρήματος</a:t>
              </a:r>
              <a:endParaRPr lang="el-GR" sz="2800" i="1" kern="1200" dirty="0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718038" y="2247255"/>
            <a:ext cx="7002701" cy="923330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l-GR" dirty="0" smtClean="0"/>
              <a:t>Τι σου </a:t>
            </a:r>
            <a:r>
              <a:rPr lang="el-G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συνέβη</a:t>
            </a:r>
            <a:r>
              <a:rPr lang="el-GR" dirty="0" smtClean="0"/>
              <a:t>;</a:t>
            </a:r>
          </a:p>
          <a:p>
            <a:pPr marL="285750" indent="-285750" algn="just">
              <a:buFontTx/>
              <a:buChar char="-"/>
            </a:pPr>
            <a:r>
              <a:rPr lang="el-GR" dirty="0" smtClean="0"/>
              <a:t>Με </a:t>
            </a:r>
            <a:r>
              <a:rPr lang="el-G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έριξαν</a:t>
            </a:r>
            <a:r>
              <a:rPr lang="el-GR" dirty="0" smtClean="0"/>
              <a:t> στη  θάλασσα, αλλά ένα δελφίνι, που μαγεύτηκε από το τραγούδι μου, με έβγαλε στη στεριά. </a:t>
            </a:r>
            <a:endParaRPr lang="el-GR" dirty="0"/>
          </a:p>
        </p:txBody>
      </p:sp>
      <p:sp>
        <p:nvSpPr>
          <p:cNvPr id="8" name="Βέλος προς τα κάτω 7"/>
          <p:cNvSpPr/>
          <p:nvPr/>
        </p:nvSpPr>
        <p:spPr>
          <a:xfrm>
            <a:off x="4084524" y="3509863"/>
            <a:ext cx="484632" cy="6459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TextBox 8"/>
          <p:cNvSpPr txBox="1"/>
          <p:nvPr/>
        </p:nvSpPr>
        <p:spPr>
          <a:xfrm>
            <a:off x="835075" y="4335487"/>
            <a:ext cx="7265318" cy="1200329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just"/>
            <a:r>
              <a:rPr lang="el-GR" b="1" dirty="0" smtClean="0">
                <a:solidFill>
                  <a:srgbClr val="FF0000"/>
                </a:solidFill>
              </a:rPr>
              <a:t>Οι ψαράδες</a:t>
            </a:r>
            <a:r>
              <a:rPr lang="el-GR" b="1" dirty="0" smtClean="0"/>
              <a:t> ρώτησαν</a:t>
            </a:r>
            <a:r>
              <a:rPr lang="el-GR" dirty="0" smtClean="0"/>
              <a:t> </a:t>
            </a:r>
            <a:r>
              <a:rPr lang="el-GR" b="1" dirty="0" smtClean="0">
                <a:solidFill>
                  <a:srgbClr val="FF0000"/>
                </a:solidFill>
              </a:rPr>
              <a:t>τον Αρίωνα </a:t>
            </a:r>
            <a:r>
              <a:rPr lang="el-GR" dirty="0" smtClean="0"/>
              <a:t>τι του </a:t>
            </a:r>
            <a:r>
              <a:rPr lang="el-G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είχε συμβεί </a:t>
            </a:r>
            <a:r>
              <a:rPr lang="el-GR" dirty="0" smtClean="0"/>
              <a:t>κι </a:t>
            </a:r>
            <a:r>
              <a:rPr lang="el-GR" b="1" dirty="0" smtClean="0">
                <a:solidFill>
                  <a:srgbClr val="FF0000"/>
                </a:solidFill>
              </a:rPr>
              <a:t>εκείνος</a:t>
            </a:r>
            <a:r>
              <a:rPr lang="el-GR" dirty="0" smtClean="0"/>
              <a:t> </a:t>
            </a:r>
            <a:r>
              <a:rPr lang="el-GR" b="1" dirty="0" smtClean="0"/>
              <a:t>απάντησε</a:t>
            </a:r>
            <a:r>
              <a:rPr lang="el-GR" dirty="0" smtClean="0"/>
              <a:t> </a:t>
            </a:r>
            <a:r>
              <a:rPr lang="el-GR" b="1" dirty="0" smtClean="0">
                <a:solidFill>
                  <a:srgbClr val="00B050"/>
                </a:solidFill>
              </a:rPr>
              <a:t>ότι</a:t>
            </a:r>
            <a:r>
              <a:rPr lang="el-GR" b="1" dirty="0" smtClean="0"/>
              <a:t> </a:t>
            </a:r>
            <a:r>
              <a:rPr lang="el-GR" dirty="0" smtClean="0"/>
              <a:t>τον </a:t>
            </a:r>
            <a:r>
              <a:rPr lang="el-G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είχαν ρίξει </a:t>
            </a:r>
            <a:r>
              <a:rPr lang="el-GR" dirty="0" smtClean="0"/>
              <a:t>στη θάλασσα, αλλά ένα δελφίνι που μαγεύτηκε από το τραγούδι του, τον έβγαλε στη στεριά.</a:t>
            </a:r>
            <a:endParaRPr lang="el-GR" dirty="0"/>
          </a:p>
        </p:txBody>
      </p:sp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© Κατερίνα Παπαϊωάννου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9253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Άποψη">
  <a:themeElements>
    <a:clrScheme name="Άποψη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Άποψη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Άποψ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139</TotalTime>
  <Words>598</Words>
  <Application>Microsoft Office PowerPoint</Application>
  <PresentationFormat>Προβολή στην οθόνη (4:3)</PresentationFormat>
  <Paragraphs>52</Paragraphs>
  <Slides>12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Άποψη</vt:lpstr>
      <vt:lpstr>Παρουσίαση του PowerPoint</vt:lpstr>
      <vt:lpstr>Παρουσίαση του PowerPoint</vt:lpstr>
      <vt:lpstr>Ευθύς και πλάγιος λόγος</vt:lpstr>
      <vt:lpstr>Παρουσίαση του PowerPoint</vt:lpstr>
      <vt:lpstr>«Πώς μετατρέπουμε τον ευθύ σε πλάγιο λόγο»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Ευθύς και πλάγιος λόγος</dc:title>
  <dc:creator>ΚΑΤΕΡΙΝΑ ΠΑΠΑΪΩΑΝΝΟΥ</dc:creator>
  <cp:lastModifiedBy>ΚΑΤΕΡΙΝΑ ΠΑΠΑΪΩΑΝΝΟΥ</cp:lastModifiedBy>
  <cp:revision>16</cp:revision>
  <dcterms:created xsi:type="dcterms:W3CDTF">2020-05-07T12:48:37Z</dcterms:created>
  <dcterms:modified xsi:type="dcterms:W3CDTF">2020-11-29T18:59:52Z</dcterms:modified>
</cp:coreProperties>
</file>