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2763F-6048-40CD-8C5C-71A5D5BD1BE6}" type="datetimeFigureOut">
              <a:rPr lang="el-GR" smtClean="0"/>
              <a:t>24/5/2020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38D1A-3541-4928-BB3F-77C1481754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58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B44F-AB58-47C1-9727-4D0D7B816DE7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0722-AF7F-48F3-AECA-A0AC14B36F28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DAF8-4765-420F-AF81-DBAF985A7246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F496-A870-465A-AFD6-678A881177D8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8423-1C8A-4FF0-B235-A3A815F3F999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6118-362B-4F57-9156-8FAEA38B6AA9}" type="datetime1">
              <a:rPr lang="el-GR" smtClean="0"/>
              <a:t>24/5/2020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097E-D0CA-4619-9A72-BCF536A269C1}" type="datetime1">
              <a:rPr lang="el-GR" smtClean="0"/>
              <a:t>24/5/2020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1159-FE76-4A1A-AFF6-20B75D289983}" type="datetime1">
              <a:rPr lang="el-GR" smtClean="0"/>
              <a:t>24/5/2020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7253-F07E-4BD8-BB09-8365937B05C6}" type="datetime1">
              <a:rPr lang="el-GR" smtClean="0"/>
              <a:t>24/5/2020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DA89-CE41-4CB2-911D-51061DAE037E}" type="datetime1">
              <a:rPr lang="el-GR" smtClean="0"/>
              <a:t>24/5/2020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BDF-83C3-4EF9-9A36-5206AF404C3F}" type="datetime1">
              <a:rPr lang="el-GR" smtClean="0"/>
              <a:t>24/5/2020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C68029-1974-46F8-B20D-C91543F3E745}" type="datetime1">
              <a:rPr lang="el-GR" smtClean="0"/>
              <a:t>24/5/2020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E034770-54E4-4B56-A4F5-851DB81A5C2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80920" cy="1470025"/>
          </a:xfrm>
        </p:spPr>
        <p:txBody>
          <a:bodyPr>
            <a:noAutofit/>
          </a:bodyPr>
          <a:lstStyle/>
          <a:p>
            <a:r>
              <a:rPr lang="el-G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«το </a:t>
            </a:r>
            <a:r>
              <a:rPr lang="el-GR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ΚατηγοροΥμενο</a:t>
            </a:r>
            <a:r>
              <a:rPr lang="el-G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»</a:t>
            </a:r>
            <a:endParaRPr lang="el-G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@ </a:t>
            </a:r>
            <a:r>
              <a:rPr lang="el-GR" dirty="0" err="1" smtClean="0"/>
              <a:t>Παπαϊωαννου</a:t>
            </a:r>
            <a:r>
              <a:rPr lang="el-GR" dirty="0" smtClean="0"/>
              <a:t> Κατερίνα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050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383" y="855361"/>
            <a:ext cx="7922546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Στην ελληνική γλώσσα υπάρχει μια κατηγορία ρημάτων που δε χρειάζονται αντικείμενο ως συμπλήρωμα. Τα ρήματα αυτά συνδέουν το υποκείμενο με μια άλλη λέξη που δηλώνει ποια ιδιότητα ή χαρακτηριστικό έχει ή σε ποια κατάσταση βρίσκεται το υποκείμενο.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63586" y="3414191"/>
            <a:ext cx="4869475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Τα ρήματα αυτά λέγονται </a:t>
            </a:r>
            <a:r>
              <a:rPr lang="el-GR" sz="2400" b="1" dirty="0" smtClean="0"/>
              <a:t>συνδετικά.</a:t>
            </a:r>
            <a:endParaRPr lang="el-GR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20341"/>
            <a:ext cx="8208911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/>
              <a:t>Η λέξη που φανερώνει ότι το υποκείμενο έχει μια </a:t>
            </a:r>
            <a:r>
              <a:rPr lang="el-GR" sz="2400" i="1" dirty="0" smtClean="0"/>
              <a:t>ιδιότητα</a:t>
            </a:r>
            <a:r>
              <a:rPr lang="el-GR" sz="2400" dirty="0" smtClean="0"/>
              <a:t> (π.χ. Ο Νίκος είναι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μαθητής</a:t>
            </a:r>
            <a:r>
              <a:rPr lang="el-GR" sz="2400" dirty="0" smtClean="0"/>
              <a:t>), ένα </a:t>
            </a:r>
            <a:r>
              <a:rPr lang="el-GR" sz="2400" i="1" dirty="0" smtClean="0"/>
              <a:t>χαρακτηριστικό</a:t>
            </a:r>
            <a:r>
              <a:rPr lang="el-GR" sz="2400" dirty="0" smtClean="0"/>
              <a:t> (π.χ. Το σπίτι είναι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διώροφο</a:t>
            </a:r>
            <a:r>
              <a:rPr lang="el-GR" sz="2400" dirty="0" smtClean="0"/>
              <a:t>) ή </a:t>
            </a:r>
            <a:r>
              <a:rPr lang="el-GR" sz="2400" i="1" dirty="0" smtClean="0"/>
              <a:t>βρίσκεται σε μια κατάσταση </a:t>
            </a:r>
            <a:r>
              <a:rPr lang="el-GR" sz="2400" dirty="0" smtClean="0"/>
              <a:t>(π.χ. Η Μαρία είναι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κουρασμένη</a:t>
            </a:r>
            <a:r>
              <a:rPr lang="el-GR" sz="2400" dirty="0" smtClean="0"/>
              <a:t>) λέγεται </a:t>
            </a:r>
            <a:r>
              <a:rPr lang="el-GR" sz="2400" b="1" u="sng" dirty="0" smtClean="0"/>
              <a:t>κατηγορούμενο</a:t>
            </a:r>
            <a:endParaRPr lang="el-GR" sz="2400" b="1" u="sng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@ </a:t>
            </a:r>
            <a:r>
              <a:rPr lang="el-GR" dirty="0" smtClean="0"/>
              <a:t>Παπαϊωάννου </a:t>
            </a:r>
            <a:r>
              <a:rPr lang="el-GR" dirty="0" smtClean="0"/>
              <a:t>Κατερίνα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726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5145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κυριότερα συνδετικά ρήματα είναι: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75012"/>
              </p:ext>
            </p:extLst>
          </p:nvPr>
        </p:nvGraphicFramePr>
        <p:xfrm>
          <a:off x="777250" y="1916832"/>
          <a:ext cx="7344816" cy="19599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είμαι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γίνομαι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φαίνομαι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γεννιέμαι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κληρώνομαι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δείχνομαι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λογαριάζομαι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παρουσιάζομαι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λέγομαι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καλούμαι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ονομάζομαι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θεωρούμαι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αποδεικνύομαι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ανακηρύσσομαι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εκλέγομαι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διορίζομαι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7663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βρίσκομαι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μοιάζω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στέκομαι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anose="030F0702030302020204" pitchFamily="66" charset="0"/>
                        </a:rPr>
                        <a:t>αναγνωρίζομαι</a:t>
                      </a:r>
                      <a:endParaRPr lang="el-G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4716016" y="0"/>
            <a:ext cx="4114800" cy="329184"/>
          </a:xfrm>
        </p:spPr>
        <p:txBody>
          <a:bodyPr/>
          <a:lstStyle/>
          <a:p>
            <a:r>
              <a:rPr lang="el-GR" dirty="0" smtClean="0"/>
              <a:t>@ </a:t>
            </a:r>
            <a:r>
              <a:rPr lang="el-GR" dirty="0" smtClean="0"/>
              <a:t>Παπαϊωάννου </a:t>
            </a:r>
            <a:r>
              <a:rPr lang="el-GR" dirty="0" smtClean="0"/>
              <a:t>Κατερίνα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051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07504" y="937863"/>
            <a:ext cx="372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Το κατηγορούμενο μπορεί να είναι: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835384" y="956275"/>
            <a:ext cx="507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Ουσιαστικό</a:t>
            </a:r>
            <a:r>
              <a:rPr lang="el-GR" dirty="0" smtClean="0"/>
              <a:t>: π.χ. : Η Ελένη είναι </a:t>
            </a:r>
            <a:r>
              <a:rPr lang="el-GR" b="1" dirty="0" smtClean="0"/>
              <a:t>νοσοκόμα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659911" y="1628800"/>
            <a:ext cx="647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Επίθετο</a:t>
            </a:r>
            <a:r>
              <a:rPr lang="el-GR" dirty="0" smtClean="0"/>
              <a:t>: π.χ. : Η συζήτηση αποδείχτηκε </a:t>
            </a:r>
            <a:r>
              <a:rPr lang="el-GR" b="1" dirty="0" smtClean="0"/>
              <a:t>εποικοδομητική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659911" y="2263003"/>
            <a:ext cx="568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Μετοχή</a:t>
            </a:r>
            <a:r>
              <a:rPr lang="el-GR" dirty="0" smtClean="0"/>
              <a:t>: π.χ.: Ο παππούς μου ήταν </a:t>
            </a:r>
            <a:r>
              <a:rPr lang="el-GR" b="1" dirty="0" smtClean="0"/>
              <a:t>μορφωμένος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659911" y="2907984"/>
            <a:ext cx="552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Αριθμητικό</a:t>
            </a:r>
            <a:r>
              <a:rPr lang="el-GR" dirty="0" smtClean="0"/>
              <a:t>: π.χ.: Ο κ. Αλεξίου εκλέχτηκε </a:t>
            </a:r>
            <a:r>
              <a:rPr lang="el-GR" b="1" dirty="0" smtClean="0"/>
              <a:t>τρίτος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708546" y="3566819"/>
            <a:ext cx="834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Επίρρημα στη θέση ουσιαστικού ή επιθέτου</a:t>
            </a:r>
            <a:r>
              <a:rPr lang="el-GR" dirty="0" smtClean="0"/>
              <a:t>: π.χ.: Το σπίτι ήταν </a:t>
            </a:r>
            <a:r>
              <a:rPr lang="el-GR" b="1" dirty="0" smtClean="0"/>
              <a:t>άνω κάτω</a:t>
            </a:r>
            <a:endParaRPr lang="el-G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8546" y="4231031"/>
            <a:ext cx="76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Εμπρόθετος προσδιορισμός σε θέση ουσιαστικού ή επιθέτου</a:t>
            </a:r>
            <a:r>
              <a:rPr lang="el-GR" dirty="0" smtClean="0"/>
              <a:t>: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π.χ.:  Η σκάλα είναι από </a:t>
            </a:r>
            <a:r>
              <a:rPr lang="el-GR" b="1" dirty="0" smtClean="0"/>
              <a:t>μάρμαρο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708546" y="5072565"/>
            <a:ext cx="790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/>
              <a:t>Εξαρτημένη πρόταση σε θέση ουσιαστικού ή </a:t>
            </a:r>
            <a:r>
              <a:rPr lang="el-GR" b="1" dirty="0" smtClean="0"/>
              <a:t>επιθέτου</a:t>
            </a:r>
            <a:r>
              <a:rPr lang="el-GR" dirty="0" smtClean="0"/>
              <a:t>: </a:t>
            </a:r>
          </a:p>
          <a:p>
            <a:pPr algn="ctr"/>
            <a:r>
              <a:rPr lang="el-GR" dirty="0" smtClean="0"/>
              <a:t>π.χ.: Αυτό είναι </a:t>
            </a:r>
            <a:r>
              <a:rPr lang="el-GR" b="1" dirty="0" err="1" smtClean="0"/>
              <a:t>ό,τι</a:t>
            </a:r>
            <a:r>
              <a:rPr lang="el-GR" b="1" dirty="0" smtClean="0"/>
              <a:t> πρέπει.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6583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Παπαϊωννου Κατερίνα</a:t>
            </a:r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619672" y="1052736"/>
            <a:ext cx="667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Συμφωνία υποκειμένου και κατηγορουμένου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9" y="184482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Το κατηγορούμενο όταν είναι κλιτό μέρος, δηλαδή ουσιαστικό, επίθετο, μετοχή, αντωνυμία, αριθμητικό, βρίσκεται σε 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ονομαστική πτώση</a:t>
            </a:r>
            <a:endPara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9" y="306896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Όταν είναι επίθετο ή μετοχή, βρίσκεται στο ίδιο γένος και στον ίδιο αριθμό με το υποκείμενο.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23529" y="3969930"/>
            <a:ext cx="8136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Όταν υπάρχουν δύο υποκείμενα, το κατηγορούμενο μπαίνει στον πληθυντικό αριθμό.</a:t>
            </a:r>
          </a:p>
          <a:p>
            <a:pPr algn="just"/>
            <a:endParaRPr lang="el-GR" dirty="0" smtClean="0"/>
          </a:p>
          <a:p>
            <a:pPr algn="ctr"/>
            <a:r>
              <a:rPr lang="el-GR" dirty="0" smtClean="0"/>
              <a:t> Π</a:t>
            </a:r>
            <a:r>
              <a:rPr lang="el-GR" dirty="0"/>
              <a:t>.</a:t>
            </a:r>
            <a:r>
              <a:rPr lang="el-GR" dirty="0" smtClean="0"/>
              <a:t>χ.: Η Δώρα και η Ντίνα είναι </a:t>
            </a:r>
            <a:r>
              <a:rPr lang="el-GR" b="1" dirty="0" smtClean="0"/>
              <a:t>φίλες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83479" y="515719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Όταν τα υποκείμενα είναι διαφορετικού γένους, το κατηγορούμενο μπαίνει στον πληθυντικό, στο αρσενικό γένος.</a:t>
            </a:r>
          </a:p>
          <a:p>
            <a:endParaRPr lang="el-GR" dirty="0" smtClean="0"/>
          </a:p>
          <a:p>
            <a:pPr algn="ctr"/>
            <a:r>
              <a:rPr lang="el-GR" dirty="0" smtClean="0"/>
              <a:t>Π.χ.: Η Μαρία και ο Νίκος είναι </a:t>
            </a:r>
            <a:r>
              <a:rPr lang="el-GR" b="1" dirty="0" smtClean="0"/>
              <a:t>φίλοι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906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@ Παπαϊωάννου </a:t>
            </a:r>
            <a:r>
              <a:rPr lang="el-GR" dirty="0" smtClean="0"/>
              <a:t>Κατερίνα</a:t>
            </a:r>
            <a:endParaRPr lang="el-GR" dirty="0"/>
          </a:p>
        </p:txBody>
      </p:sp>
      <p:sp>
        <p:nvSpPr>
          <p:cNvPr id="3" name="Έκρηξη 1 2"/>
          <p:cNvSpPr/>
          <p:nvPr/>
        </p:nvSpPr>
        <p:spPr>
          <a:xfrm>
            <a:off x="755576" y="1268760"/>
            <a:ext cx="7992888" cy="48245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ΠΡΟΣΟΧΗ!</a:t>
            </a:r>
          </a:p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κατηγορούμενο δε χωρίζεται ποτέ από το υποκείμενο και το συνδετικό ρήμα με κόμμα.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3386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φήνεια">
  <a:themeElements>
    <a:clrScheme name="Σαφήνεια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αφήνει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</TotalTime>
  <Words>340</Words>
  <Application>Microsoft Office PowerPoint</Application>
  <PresentationFormat>Προβολή στην οθόνη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Σαφήνεια</vt:lpstr>
      <vt:lpstr>«το ΚατηγοροΥμενο»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«Κατηγορούμενο»</dc:title>
  <dc:creator>ΚΑΤΕΡΙΝΑ ΠΑΠΑΪΩΑΝΝΟΥ</dc:creator>
  <cp:lastModifiedBy>ΚΑΤΕΡΙΝΑ ΠΑΠΑΪΩΑΝΝΟΥ</cp:lastModifiedBy>
  <cp:revision>10</cp:revision>
  <dcterms:created xsi:type="dcterms:W3CDTF">2020-05-24T13:53:17Z</dcterms:created>
  <dcterms:modified xsi:type="dcterms:W3CDTF">2020-05-24T16:58:32Z</dcterms:modified>
</cp:coreProperties>
</file>