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624" y="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6E513-6509-438C-8E38-EAD3C8CD4E25}" type="datetimeFigureOut">
              <a:rPr lang="el-GR" smtClean="0"/>
              <a:t>17/5/2020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3F72F-2915-45BA-AF57-98E7FB9A39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904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5FAC3-D654-427B-BDB6-2676357CEDC2}" type="datetime1">
              <a:rPr lang="el-GR" smtClean="0"/>
              <a:t>17/5/2020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3A18E8-314D-4B40-BC1B-BEC49B682650}" type="datetime1">
              <a:rPr lang="el-GR" smtClean="0"/>
              <a:t>17/5/2020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15FFF2-C9F8-4245-AD91-C4F0DC1C20DC}" type="datetime1">
              <a:rPr lang="el-GR" smtClean="0"/>
              <a:t>17/5/2020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BEE66-8593-4AD4-BE38-8804BA9683BF}" type="datetime1">
              <a:rPr lang="el-GR" smtClean="0"/>
              <a:t>17/5/2020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700A6-8BFC-4F96-B954-D825C570D487}" type="datetime1">
              <a:rPr lang="el-GR" smtClean="0"/>
              <a:t>17/5/2020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B5B8D-DFC0-4A18-82F3-B34097408606}" type="datetime1">
              <a:rPr lang="el-GR" smtClean="0"/>
              <a:t>17/5/2020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6D8781-87DE-4A82-A7B2-4518BB93284F}" type="datetime1">
              <a:rPr lang="el-GR" smtClean="0"/>
              <a:t>17/5/2020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CFB38-DAA4-4F65-AC35-F40274F94FE5}" type="datetime1">
              <a:rPr lang="el-GR" smtClean="0"/>
              <a:t>17/5/2020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A208CF-AB7B-4E87-A618-93B80BE3C095}" type="datetime1">
              <a:rPr lang="el-GR" smtClean="0"/>
              <a:t>17/5/2020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07E4E-D2C4-4313-BFDF-00F8D58D69EC}" type="datetime1">
              <a:rPr lang="el-GR" smtClean="0"/>
              <a:t>17/5/2020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193157-8120-4F07-BBA0-1630D1175ADB}" type="datetime1">
              <a:rPr lang="el-GR" smtClean="0"/>
              <a:t>17/5/2020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263FF2-8694-4A13-B349-29B12944D996}" type="datetime1">
              <a:rPr lang="el-GR" smtClean="0"/>
              <a:t>17/5/2020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l-GR" smtClean="0"/>
              <a:t>© Παπαϊωάννου Κατερίνα</a:t>
            </a:r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DA36A5-508E-442A-A191-A3DAD4596F94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475656" y="2492896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l-G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ΠΡΟΤΑΣΗ</a:t>
            </a:r>
            <a:endParaRPr lang="el-GR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68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πεξήγηση με γραμμή 3 (χωρίς περίγραμμα) 8"/>
          <p:cNvSpPr/>
          <p:nvPr/>
        </p:nvSpPr>
        <p:spPr>
          <a:xfrm>
            <a:off x="5220072" y="1772816"/>
            <a:ext cx="1065101" cy="1060424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71756"/>
              <a:gd name="adj8" fmla="val 2678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331640" y="548680"/>
            <a:ext cx="7128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>
                <a:latin typeface="Comic Sans MS" panose="030F0702030302020204" pitchFamily="66" charset="0"/>
              </a:rPr>
              <a:t>Η ρηματική φράση περιέχει εκτός από το ρήμα και ένα ονοματικό σύνολο, το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αντικείμενο</a:t>
            </a:r>
            <a:r>
              <a:rPr lang="el-GR" dirty="0" smtClean="0">
                <a:latin typeface="Comic Sans MS" panose="030F0702030302020204" pitchFamily="66" charset="0"/>
              </a:rPr>
              <a:t>.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753" y="2204864"/>
            <a:ext cx="5221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Π.χ.: Ο Γιώργος             ποτίζει τον κήπο.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088" y="2833240"/>
            <a:ext cx="184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Ρηματική φράση</a:t>
            </a:r>
            <a:endParaRPr lang="el-G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1821" y="2833240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mic Sans MS" panose="030F0702030302020204" pitchFamily="66" charset="0"/>
              </a:rPr>
              <a:t>Ονοματική φράση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75282" y="1879087"/>
            <a:ext cx="43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Ρ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5663" y="193649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3573016"/>
            <a:ext cx="2016224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Στην περίπτωση αυτή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ενέργεια </a:t>
            </a:r>
            <a:r>
              <a:rPr lang="el-GR" dirty="0" smtClean="0"/>
              <a:t>του ρήματος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μεταβαίνει</a:t>
            </a:r>
            <a:r>
              <a:rPr lang="el-GR" dirty="0" smtClean="0"/>
              <a:t> στο αντικείμενο. Το ρήμα αυτό λέγεται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μεταβατικό .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808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3" grpId="0"/>
      <p:bldP spid="4" grpId="0"/>
      <p:bldP spid="5" grpId="0"/>
      <p:bldP spid="6" grpId="0"/>
      <p:bldP spid="8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Επεξήγηση με γραμμή 3 (χωρίς περίγραμμα) 88"/>
          <p:cNvSpPr/>
          <p:nvPr/>
        </p:nvSpPr>
        <p:spPr>
          <a:xfrm rot="10800000">
            <a:off x="6362390" y="4350731"/>
            <a:ext cx="1138654" cy="369332"/>
          </a:xfrm>
          <a:prstGeom prst="callout3">
            <a:avLst>
              <a:gd name="adj1" fmla="val -131952"/>
              <a:gd name="adj2" fmla="val 33529"/>
              <a:gd name="adj3" fmla="val -16234"/>
              <a:gd name="adj4" fmla="val 624"/>
              <a:gd name="adj5" fmla="val 94618"/>
              <a:gd name="adj6" fmla="val -287"/>
              <a:gd name="adj7" fmla="val 91434"/>
              <a:gd name="adj8" fmla="val 125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" name="Επεξήγηση με γραμμή 3 (χωρίς περίγραμμα) 87"/>
          <p:cNvSpPr/>
          <p:nvPr/>
        </p:nvSpPr>
        <p:spPr>
          <a:xfrm>
            <a:off x="4994238" y="4365104"/>
            <a:ext cx="1368152" cy="369332"/>
          </a:xfrm>
          <a:prstGeom prst="callout3">
            <a:avLst>
              <a:gd name="adj1" fmla="val -2779"/>
              <a:gd name="adj2" fmla="val 12734"/>
              <a:gd name="adj3" fmla="val 1004"/>
              <a:gd name="adj4" fmla="val -2138"/>
              <a:gd name="adj5" fmla="val 103944"/>
              <a:gd name="adj6" fmla="val -2864"/>
              <a:gd name="adj7" fmla="val 236494"/>
              <a:gd name="adj8" fmla="val 1564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4" name="Επεξήγηση με γραμμή 3 (χωρίς περίγραμμα) 83"/>
          <p:cNvSpPr/>
          <p:nvPr/>
        </p:nvSpPr>
        <p:spPr>
          <a:xfrm rot="10800000">
            <a:off x="5514882" y="2564904"/>
            <a:ext cx="1361374" cy="369332"/>
          </a:xfrm>
          <a:prstGeom prst="callout3">
            <a:avLst>
              <a:gd name="adj1" fmla="val -131952"/>
              <a:gd name="adj2" fmla="val 33529"/>
              <a:gd name="adj3" fmla="val -16234"/>
              <a:gd name="adj4" fmla="val 624"/>
              <a:gd name="adj5" fmla="val 94618"/>
              <a:gd name="adj6" fmla="val -287"/>
              <a:gd name="adj7" fmla="val 91434"/>
              <a:gd name="adj8" fmla="val 125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Επεξήγηση με γραμμή 3 (χωρίς περίγραμμα) 82"/>
          <p:cNvSpPr/>
          <p:nvPr/>
        </p:nvSpPr>
        <p:spPr>
          <a:xfrm>
            <a:off x="4499992" y="2564904"/>
            <a:ext cx="1368152" cy="369332"/>
          </a:xfrm>
          <a:prstGeom prst="callout3">
            <a:avLst>
              <a:gd name="adj1" fmla="val -2779"/>
              <a:gd name="adj2" fmla="val 12734"/>
              <a:gd name="adj3" fmla="val 1004"/>
              <a:gd name="adj4" fmla="val -2138"/>
              <a:gd name="adj5" fmla="val 103944"/>
              <a:gd name="adj6" fmla="val -2864"/>
              <a:gd name="adj7" fmla="val 236494"/>
              <a:gd name="adj8" fmla="val 1564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1" name="Ομάδα 30"/>
          <p:cNvGrpSpPr/>
          <p:nvPr/>
        </p:nvGrpSpPr>
        <p:grpSpPr>
          <a:xfrm>
            <a:off x="1043608" y="692696"/>
            <a:ext cx="1177337" cy="588668"/>
            <a:chOff x="3217" y="2200719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80" name="Στρογγυλεμένο ορθογώνιο 79"/>
            <p:cNvSpPr/>
            <p:nvPr/>
          </p:nvSpPr>
          <p:spPr>
            <a:xfrm>
              <a:off x="3217" y="2200719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1" name="Στρογγυλεμένο ορθογώνιο 4"/>
            <p:cNvSpPr/>
            <p:nvPr/>
          </p:nvSpPr>
          <p:spPr>
            <a:xfrm>
              <a:off x="20458" y="2217960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/>
                <a:t>Μεταβατικά ρήματα</a:t>
              </a:r>
              <a:endParaRPr lang="el-GR" sz="900" b="1" kern="1200" dirty="0"/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2439100" y="386913"/>
            <a:ext cx="34625" cy="692507"/>
            <a:chOff x="1398709" y="1894936"/>
            <a:chExt cx="34625" cy="692507"/>
          </a:xfrm>
        </p:grpSpPr>
        <p:sp>
          <p:nvSpPr>
            <p:cNvPr id="78" name="Ευθεία γραμμή σύνδεσης 5"/>
            <p:cNvSpPr/>
            <p:nvPr/>
          </p:nvSpPr>
          <p:spPr>
            <a:xfrm rot="18770822">
              <a:off x="1069768" y="2231247"/>
              <a:ext cx="692507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692507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9" name="Ευθεία γραμμή σύνδεσης 6"/>
            <p:cNvSpPr/>
            <p:nvPr/>
          </p:nvSpPr>
          <p:spPr>
            <a:xfrm rot="18770822">
              <a:off x="1398709" y="2223877"/>
              <a:ext cx="34625" cy="346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2691881" y="184969"/>
            <a:ext cx="1177337" cy="588668"/>
            <a:chOff x="1651490" y="1692992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76" name="Στρογγυλεμένο ορθογώνιο 75"/>
            <p:cNvSpPr/>
            <p:nvPr/>
          </p:nvSpPr>
          <p:spPr>
            <a:xfrm>
              <a:off x="1651490" y="1692992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7" name="Στρογγυλεμένο ορθογώνιο 8"/>
            <p:cNvSpPr/>
            <p:nvPr/>
          </p:nvSpPr>
          <p:spPr>
            <a:xfrm>
              <a:off x="1668731" y="1710233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>
                  <a:solidFill>
                    <a:srgbClr val="FF0000"/>
                  </a:solidFill>
                </a:rPr>
                <a:t>Μονόπτωτα</a:t>
              </a:r>
              <a:endParaRPr lang="el-GR" sz="9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Ομάδα 33"/>
          <p:cNvGrpSpPr/>
          <p:nvPr/>
        </p:nvGrpSpPr>
        <p:grpSpPr>
          <a:xfrm>
            <a:off x="3869218" y="467530"/>
            <a:ext cx="470935" cy="23546"/>
            <a:chOff x="2828827" y="1975553"/>
            <a:chExt cx="470935" cy="23546"/>
          </a:xfrm>
        </p:grpSpPr>
        <p:sp>
          <p:nvSpPr>
            <p:cNvPr id="74" name="Ευθεία γραμμή σύνδεσης 9"/>
            <p:cNvSpPr/>
            <p:nvPr/>
          </p:nvSpPr>
          <p:spPr>
            <a:xfrm>
              <a:off x="2828827" y="1977384"/>
              <a:ext cx="470935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470935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5" name="Ευθεία γραμμή σύνδεσης 10"/>
            <p:cNvSpPr/>
            <p:nvPr/>
          </p:nvSpPr>
          <p:spPr>
            <a:xfrm>
              <a:off x="3052522" y="1975553"/>
              <a:ext cx="23546" cy="23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35" name="Ομάδα 34"/>
          <p:cNvGrpSpPr/>
          <p:nvPr/>
        </p:nvGrpSpPr>
        <p:grpSpPr>
          <a:xfrm>
            <a:off x="4340154" y="184969"/>
            <a:ext cx="1177337" cy="588668"/>
            <a:chOff x="3299763" y="1692992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72" name="Στρογγυλεμένο ορθογώνιο 71"/>
            <p:cNvSpPr/>
            <p:nvPr/>
          </p:nvSpPr>
          <p:spPr>
            <a:xfrm>
              <a:off x="3299763" y="1692992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3" name="Στρογγυλεμένο ορθογώνιο 12"/>
            <p:cNvSpPr/>
            <p:nvPr/>
          </p:nvSpPr>
          <p:spPr>
            <a:xfrm>
              <a:off x="3317004" y="1710233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>
                  <a:solidFill>
                    <a:srgbClr val="FF0000"/>
                  </a:solidFill>
                </a:rPr>
                <a:t>Έχουν ένα αντικείμενο</a:t>
              </a:r>
              <a:endParaRPr lang="el-GR" sz="9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6" name="Ομάδα 35"/>
          <p:cNvGrpSpPr/>
          <p:nvPr/>
        </p:nvGrpSpPr>
        <p:grpSpPr>
          <a:xfrm>
            <a:off x="2439100" y="894640"/>
            <a:ext cx="34625" cy="692507"/>
            <a:chOff x="1398709" y="2402663"/>
            <a:chExt cx="34625" cy="692507"/>
          </a:xfrm>
        </p:grpSpPr>
        <p:sp>
          <p:nvSpPr>
            <p:cNvPr id="70" name="Ευθεία γραμμή σύνδεσης 13"/>
            <p:cNvSpPr/>
            <p:nvPr/>
          </p:nvSpPr>
          <p:spPr>
            <a:xfrm rot="2829178">
              <a:off x="1069768" y="2738974"/>
              <a:ext cx="692507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692507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Ευθεία γραμμή σύνδεσης 14"/>
            <p:cNvSpPr/>
            <p:nvPr/>
          </p:nvSpPr>
          <p:spPr>
            <a:xfrm rot="2829178">
              <a:off x="1398709" y="2731604"/>
              <a:ext cx="34625" cy="346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37" name="Ομάδα 36"/>
          <p:cNvGrpSpPr/>
          <p:nvPr/>
        </p:nvGrpSpPr>
        <p:grpSpPr>
          <a:xfrm>
            <a:off x="2691881" y="1200423"/>
            <a:ext cx="1177337" cy="588668"/>
            <a:chOff x="1651490" y="2708446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68" name="Στρογγυλεμένο ορθογώνιο 67"/>
            <p:cNvSpPr/>
            <p:nvPr/>
          </p:nvSpPr>
          <p:spPr>
            <a:xfrm>
              <a:off x="1651490" y="2708446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Στρογγυλεμένο ορθογώνιο 16"/>
            <p:cNvSpPr/>
            <p:nvPr/>
          </p:nvSpPr>
          <p:spPr>
            <a:xfrm>
              <a:off x="1668731" y="2725687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>
                  <a:solidFill>
                    <a:schemeClr val="accent4">
                      <a:lumMod val="75000"/>
                    </a:schemeClr>
                  </a:solidFill>
                </a:rPr>
                <a:t>Δίπτωτα</a:t>
              </a:r>
              <a:endParaRPr lang="el-GR" sz="900" b="1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38" name="Ομάδα 37"/>
          <p:cNvGrpSpPr/>
          <p:nvPr/>
        </p:nvGrpSpPr>
        <p:grpSpPr>
          <a:xfrm>
            <a:off x="3869218" y="1482984"/>
            <a:ext cx="470935" cy="23546"/>
            <a:chOff x="2828827" y="2991007"/>
            <a:chExt cx="470935" cy="23546"/>
          </a:xfrm>
        </p:grpSpPr>
        <p:sp>
          <p:nvSpPr>
            <p:cNvPr id="66" name="Ευθεία γραμμή σύνδεσης 17"/>
            <p:cNvSpPr/>
            <p:nvPr/>
          </p:nvSpPr>
          <p:spPr>
            <a:xfrm>
              <a:off x="2828827" y="2992837"/>
              <a:ext cx="470935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470935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Ευθεία γραμμή σύνδεσης 18"/>
            <p:cNvSpPr/>
            <p:nvPr/>
          </p:nvSpPr>
          <p:spPr>
            <a:xfrm>
              <a:off x="3052522" y="2991007"/>
              <a:ext cx="23546" cy="23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39" name="Ομάδα 38"/>
          <p:cNvGrpSpPr/>
          <p:nvPr/>
        </p:nvGrpSpPr>
        <p:grpSpPr>
          <a:xfrm>
            <a:off x="4340154" y="1200423"/>
            <a:ext cx="1177337" cy="588668"/>
            <a:chOff x="3299763" y="2708446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64" name="Στρογγυλεμένο ορθογώνιο 63"/>
            <p:cNvSpPr/>
            <p:nvPr/>
          </p:nvSpPr>
          <p:spPr>
            <a:xfrm>
              <a:off x="3299763" y="2708446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Στρογγυλεμένο ορθογώνιο 20"/>
            <p:cNvSpPr/>
            <p:nvPr/>
          </p:nvSpPr>
          <p:spPr>
            <a:xfrm>
              <a:off x="3317004" y="2725687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>
                  <a:solidFill>
                    <a:schemeClr val="accent4">
                      <a:lumMod val="75000"/>
                    </a:schemeClr>
                  </a:solidFill>
                </a:rPr>
                <a:t>Έχουν δύο αντικείμενα</a:t>
              </a:r>
              <a:endParaRPr lang="el-GR" sz="900" b="1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40" name="Ομάδα 39"/>
          <p:cNvGrpSpPr/>
          <p:nvPr/>
        </p:nvGrpSpPr>
        <p:grpSpPr>
          <a:xfrm>
            <a:off x="5462980" y="1311016"/>
            <a:ext cx="579958" cy="28997"/>
            <a:chOff x="4422589" y="2819039"/>
            <a:chExt cx="579958" cy="28997"/>
          </a:xfrm>
        </p:grpSpPr>
        <p:sp>
          <p:nvSpPr>
            <p:cNvPr id="62" name="Ευθεία γραμμή σύνδεσης 21"/>
            <p:cNvSpPr/>
            <p:nvPr/>
          </p:nvSpPr>
          <p:spPr>
            <a:xfrm rot="19457599">
              <a:off x="4422589" y="2823595"/>
              <a:ext cx="579958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579958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3" name="Ευθεία γραμμή σύνδεσης 22"/>
            <p:cNvSpPr/>
            <p:nvPr/>
          </p:nvSpPr>
          <p:spPr>
            <a:xfrm rot="19457599">
              <a:off x="4698069" y="2819039"/>
              <a:ext cx="28997" cy="28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41" name="Ομάδα 40"/>
          <p:cNvGrpSpPr/>
          <p:nvPr/>
        </p:nvGrpSpPr>
        <p:grpSpPr>
          <a:xfrm>
            <a:off x="5988427" y="861938"/>
            <a:ext cx="1177337" cy="588668"/>
            <a:chOff x="4948036" y="2369961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60" name="Στρογγυλεμένο ορθογώνιο 59"/>
            <p:cNvSpPr/>
            <p:nvPr/>
          </p:nvSpPr>
          <p:spPr>
            <a:xfrm>
              <a:off x="4948036" y="2369961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1" name="Στρογγυλεμένο ορθογώνιο 24"/>
            <p:cNvSpPr/>
            <p:nvPr/>
          </p:nvSpPr>
          <p:spPr>
            <a:xfrm>
              <a:off x="4965277" y="2387202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Άμεσο αντικείμενο</a:t>
              </a:r>
              <a:endParaRPr lang="el-GR" sz="900" b="1" kern="12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42" name="Ομάδα 41"/>
          <p:cNvGrpSpPr/>
          <p:nvPr/>
        </p:nvGrpSpPr>
        <p:grpSpPr>
          <a:xfrm>
            <a:off x="7165764" y="1144499"/>
            <a:ext cx="470935" cy="23546"/>
            <a:chOff x="6125373" y="2652522"/>
            <a:chExt cx="470935" cy="23546"/>
          </a:xfrm>
        </p:grpSpPr>
        <p:sp>
          <p:nvSpPr>
            <p:cNvPr id="58" name="Ευθεία γραμμή σύνδεσης 25"/>
            <p:cNvSpPr/>
            <p:nvPr/>
          </p:nvSpPr>
          <p:spPr>
            <a:xfrm>
              <a:off x="6125373" y="2654353"/>
              <a:ext cx="470935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470935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Ευθεία γραμμή σύνδεσης 26"/>
            <p:cNvSpPr/>
            <p:nvPr/>
          </p:nvSpPr>
          <p:spPr>
            <a:xfrm>
              <a:off x="6349068" y="2652522"/>
              <a:ext cx="23546" cy="23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43" name="Ομάδα 42"/>
          <p:cNvGrpSpPr/>
          <p:nvPr/>
        </p:nvGrpSpPr>
        <p:grpSpPr>
          <a:xfrm>
            <a:off x="7636700" y="861938"/>
            <a:ext cx="1177337" cy="588668"/>
            <a:chOff x="6596309" y="2369961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56" name="Στρογγυλεμένο ορθογώνιο 55"/>
            <p:cNvSpPr/>
            <p:nvPr/>
          </p:nvSpPr>
          <p:spPr>
            <a:xfrm>
              <a:off x="6596309" y="2369961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7" name="Στρογγυλεμένο ορθογώνιο 28"/>
            <p:cNvSpPr/>
            <p:nvPr/>
          </p:nvSpPr>
          <p:spPr>
            <a:xfrm>
              <a:off x="6613550" y="2387202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kern="1200" dirty="0" smtClean="0"/>
                <a:t>Είναι το αντικείμενο στο οποίο μεταβαίνει η ενέργεια του ρήματος άμεσα.</a:t>
              </a:r>
              <a:endParaRPr lang="el-GR" sz="900" kern="1200" dirty="0"/>
            </a:p>
          </p:txBody>
        </p:sp>
      </p:grpSp>
      <p:grpSp>
        <p:nvGrpSpPr>
          <p:cNvPr id="44" name="Ομάδα 43"/>
          <p:cNvGrpSpPr/>
          <p:nvPr/>
        </p:nvGrpSpPr>
        <p:grpSpPr>
          <a:xfrm>
            <a:off x="5462980" y="1649500"/>
            <a:ext cx="579958" cy="28997"/>
            <a:chOff x="4422589" y="3157523"/>
            <a:chExt cx="579958" cy="28997"/>
          </a:xfrm>
        </p:grpSpPr>
        <p:sp>
          <p:nvSpPr>
            <p:cNvPr id="54" name="Ευθεία γραμμή σύνδεσης 29"/>
            <p:cNvSpPr/>
            <p:nvPr/>
          </p:nvSpPr>
          <p:spPr>
            <a:xfrm rot="2142401">
              <a:off x="4422589" y="3162080"/>
              <a:ext cx="579958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579958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5" name="Ευθεία γραμμή σύνδεσης 30"/>
            <p:cNvSpPr/>
            <p:nvPr/>
          </p:nvSpPr>
          <p:spPr>
            <a:xfrm rot="2142401">
              <a:off x="4698069" y="3157523"/>
              <a:ext cx="28997" cy="28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45" name="Ομάδα 44"/>
          <p:cNvGrpSpPr/>
          <p:nvPr/>
        </p:nvGrpSpPr>
        <p:grpSpPr>
          <a:xfrm>
            <a:off x="5988427" y="1538907"/>
            <a:ext cx="1177337" cy="588668"/>
            <a:chOff x="4948036" y="3046930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52" name="Στρογγυλεμένο ορθογώνιο 51"/>
            <p:cNvSpPr/>
            <p:nvPr/>
          </p:nvSpPr>
          <p:spPr>
            <a:xfrm>
              <a:off x="4948036" y="3046930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Στρογγυλεμένο ορθογώνιο 32"/>
            <p:cNvSpPr/>
            <p:nvPr/>
          </p:nvSpPr>
          <p:spPr>
            <a:xfrm>
              <a:off x="4965277" y="3064171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Έμμεσο </a:t>
              </a:r>
              <a:r>
                <a:rPr lang="el-GR" sz="9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 αντικείμενο</a:t>
              </a:r>
              <a:endParaRPr lang="el-GR" sz="9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46" name="Ομάδα 45"/>
          <p:cNvGrpSpPr/>
          <p:nvPr/>
        </p:nvGrpSpPr>
        <p:grpSpPr>
          <a:xfrm>
            <a:off x="7165764" y="1821468"/>
            <a:ext cx="470935" cy="23546"/>
            <a:chOff x="6125373" y="3329491"/>
            <a:chExt cx="470935" cy="23546"/>
          </a:xfrm>
        </p:grpSpPr>
        <p:sp>
          <p:nvSpPr>
            <p:cNvPr id="50" name="Ευθεία γραμμή σύνδεσης 33"/>
            <p:cNvSpPr/>
            <p:nvPr/>
          </p:nvSpPr>
          <p:spPr>
            <a:xfrm>
              <a:off x="6125373" y="3331322"/>
              <a:ext cx="470935" cy="198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942"/>
                  </a:moveTo>
                  <a:lnTo>
                    <a:pt x="470935" y="994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" name="Ευθεία γραμμή σύνδεσης 34"/>
            <p:cNvSpPr/>
            <p:nvPr/>
          </p:nvSpPr>
          <p:spPr>
            <a:xfrm>
              <a:off x="6349068" y="3329491"/>
              <a:ext cx="23546" cy="23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l-GR" sz="500" kern="1200"/>
            </a:p>
          </p:txBody>
        </p:sp>
      </p:grpSp>
      <p:grpSp>
        <p:nvGrpSpPr>
          <p:cNvPr id="47" name="Ομάδα 46"/>
          <p:cNvGrpSpPr/>
          <p:nvPr/>
        </p:nvGrpSpPr>
        <p:grpSpPr>
          <a:xfrm>
            <a:off x="7636700" y="1538907"/>
            <a:ext cx="1177337" cy="588668"/>
            <a:chOff x="6596309" y="3046930"/>
            <a:chExt cx="1177337" cy="588668"/>
          </a:xfrm>
          <a:scene3d>
            <a:camera prst="orthographicFront"/>
            <a:lightRig rig="flat" dir="t"/>
          </a:scene3d>
        </p:grpSpPr>
        <p:sp>
          <p:nvSpPr>
            <p:cNvPr id="48" name="Στρογγυλεμένο ορθογώνιο 47"/>
            <p:cNvSpPr/>
            <p:nvPr/>
          </p:nvSpPr>
          <p:spPr>
            <a:xfrm>
              <a:off x="6596309" y="3046930"/>
              <a:ext cx="1177337" cy="58866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Στρογγυλεμένο ορθογώνιο 36"/>
            <p:cNvSpPr/>
            <p:nvPr/>
          </p:nvSpPr>
          <p:spPr>
            <a:xfrm>
              <a:off x="6613550" y="3064171"/>
              <a:ext cx="1142855" cy="5541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900" kern="1200" dirty="0" smtClean="0"/>
                <a:t>Είναι το αντικείμενο στο οποίο μεταβαίνει η ενέργεια του ρήματος έμμεσα</a:t>
              </a:r>
              <a:endParaRPr lang="el-GR" sz="900" kern="1200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051720" y="2564904"/>
            <a:ext cx="5018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Π.χ.(1):Η μαμά αγόρασε </a:t>
            </a:r>
            <a:r>
              <a:rPr lang="el-GR" b="1" dirty="0" smtClean="0"/>
              <a:t>μια σοκολάτα </a:t>
            </a:r>
            <a:r>
              <a:rPr lang="el-GR" dirty="0" smtClean="0"/>
              <a:t>του Νίκου.</a:t>
            </a:r>
            <a:endParaRPr lang="el-GR" dirty="0"/>
          </a:p>
        </p:txBody>
      </p:sp>
      <p:sp>
        <p:nvSpPr>
          <p:cNvPr id="85" name="TextBox 84"/>
          <p:cNvSpPr txBox="1"/>
          <p:nvPr/>
        </p:nvSpPr>
        <p:spPr>
          <a:xfrm>
            <a:off x="3628832" y="346035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mic Sans MS" panose="030F0702030302020204" pitchFamily="66" charset="0"/>
              </a:rPr>
              <a:t>Άμεσο</a:t>
            </a:r>
            <a:r>
              <a:rPr lang="el-GR" dirty="0" smtClean="0"/>
              <a:t> - αιτιατική</a:t>
            </a:r>
            <a:endParaRPr lang="el-GR" dirty="0"/>
          </a:p>
        </p:txBody>
      </p:sp>
      <p:sp>
        <p:nvSpPr>
          <p:cNvPr id="86" name="TextBox 85"/>
          <p:cNvSpPr txBox="1"/>
          <p:nvPr/>
        </p:nvSpPr>
        <p:spPr>
          <a:xfrm>
            <a:off x="5706963" y="3460358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mic Sans MS" panose="030F0702030302020204" pitchFamily="66" charset="0"/>
              </a:rPr>
              <a:t>Έμμεσο</a:t>
            </a:r>
            <a:r>
              <a:rPr lang="el-GR" dirty="0" smtClean="0"/>
              <a:t> - γενική</a:t>
            </a:r>
            <a:endParaRPr lang="el-GR" dirty="0"/>
          </a:p>
        </p:txBody>
      </p:sp>
      <p:sp>
        <p:nvSpPr>
          <p:cNvPr id="87" name="TextBox 86"/>
          <p:cNvSpPr txBox="1"/>
          <p:nvPr/>
        </p:nvSpPr>
        <p:spPr>
          <a:xfrm>
            <a:off x="2027581" y="4293096"/>
            <a:ext cx="5628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Π.χ. (2): Ο δάσκαλος διδάσκει </a:t>
            </a:r>
            <a:r>
              <a:rPr lang="el-GR" b="1" dirty="0" smtClean="0"/>
              <a:t>τους μαθητές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γεωγραφία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226113" y="5229200"/>
            <a:ext cx="15470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Άμεσο</a:t>
            </a:r>
            <a:r>
              <a:rPr lang="el-GR" dirty="0" smtClean="0"/>
              <a:t> (πρόσωπο)</a:t>
            </a:r>
          </a:p>
          <a:p>
            <a:pPr algn="ctr"/>
            <a:r>
              <a:rPr lang="el-GR" dirty="0" smtClean="0"/>
              <a:t> αιτιατική</a:t>
            </a:r>
            <a:endParaRPr lang="el-GR" dirty="0"/>
          </a:p>
        </p:txBody>
      </p:sp>
      <p:sp>
        <p:nvSpPr>
          <p:cNvPr id="91" name="TextBox 90"/>
          <p:cNvSpPr txBox="1"/>
          <p:nvPr/>
        </p:nvSpPr>
        <p:spPr>
          <a:xfrm>
            <a:off x="6297053" y="5381600"/>
            <a:ext cx="1547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Έμμεσο</a:t>
            </a:r>
            <a:endParaRPr lang="el-GR" dirty="0" smtClean="0"/>
          </a:p>
          <a:p>
            <a:pPr algn="ctr"/>
            <a:r>
              <a:rPr lang="el-GR" dirty="0" smtClean="0"/>
              <a:t> αιτιατική</a:t>
            </a:r>
            <a:endParaRPr lang="el-GR" dirty="0"/>
          </a:p>
        </p:txBody>
      </p:sp>
      <p:sp>
        <p:nvSpPr>
          <p:cNvPr id="92" name="Θέση υποσέλιδου 9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06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8" grpId="0" animBg="1"/>
      <p:bldP spid="84" grpId="0" animBg="1"/>
      <p:bldP spid="83" grpId="0" animBg="1"/>
      <p:bldP spid="82" grpId="0"/>
      <p:bldP spid="85" grpId="0"/>
      <p:bldP spid="86" grpId="0"/>
      <p:bldP spid="87" grpId="0"/>
      <p:bldP spid="90" grpId="0"/>
      <p:bldP spid="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πεξήγηση με γραμμή 1 (γραμμή έμφασης και περιγράμματος) 6"/>
          <p:cNvSpPr/>
          <p:nvPr/>
        </p:nvSpPr>
        <p:spPr>
          <a:xfrm>
            <a:off x="3988837" y="3293405"/>
            <a:ext cx="360040" cy="186407"/>
          </a:xfrm>
          <a:prstGeom prst="accentBorderCallout1">
            <a:avLst>
              <a:gd name="adj1" fmla="val 18750"/>
              <a:gd name="adj2" fmla="val -8333"/>
              <a:gd name="adj3" fmla="val 187147"/>
              <a:gd name="adj4" fmla="val -85262"/>
            </a:avLst>
          </a:prstGeom>
          <a:solidFill>
            <a:schemeClr val="accent1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Επεξήγηση με γραμμή 3 (χωρίς περίγραμμα) 2"/>
          <p:cNvSpPr/>
          <p:nvPr/>
        </p:nvSpPr>
        <p:spPr>
          <a:xfrm rot="10800000">
            <a:off x="5574312" y="1991438"/>
            <a:ext cx="1301943" cy="369332"/>
          </a:xfrm>
          <a:prstGeom prst="callout3">
            <a:avLst>
              <a:gd name="adj1" fmla="val -131952"/>
              <a:gd name="adj2" fmla="val 33529"/>
              <a:gd name="adj3" fmla="val -16234"/>
              <a:gd name="adj4" fmla="val 624"/>
              <a:gd name="adj5" fmla="val 94618"/>
              <a:gd name="adj6" fmla="val -287"/>
              <a:gd name="adj7" fmla="val 91434"/>
              <a:gd name="adj8" fmla="val 125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Επεξήγηση με γραμμή 3 (χωρίς περίγραμμα) 3"/>
          <p:cNvSpPr/>
          <p:nvPr/>
        </p:nvSpPr>
        <p:spPr>
          <a:xfrm>
            <a:off x="4559422" y="1991438"/>
            <a:ext cx="1092697" cy="369332"/>
          </a:xfrm>
          <a:prstGeom prst="callout3">
            <a:avLst>
              <a:gd name="adj1" fmla="val -2779"/>
              <a:gd name="adj2" fmla="val 12734"/>
              <a:gd name="adj3" fmla="val 1004"/>
              <a:gd name="adj4" fmla="val -2138"/>
              <a:gd name="adj5" fmla="val 103944"/>
              <a:gd name="adj6" fmla="val -2864"/>
              <a:gd name="adj7" fmla="val 236494"/>
              <a:gd name="adj8" fmla="val 1564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2195736" y="1991438"/>
            <a:ext cx="4773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Π.χ. (3): Θα φυτέψουμε </a:t>
            </a:r>
            <a:r>
              <a:rPr lang="el-GR" b="1" dirty="0" smtClean="0"/>
              <a:t>το χωράφι καλαμπόκι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3785881" y="2924944"/>
            <a:ext cx="15470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Έμμεσο</a:t>
            </a:r>
          </a:p>
          <a:p>
            <a:pPr algn="ctr"/>
            <a:r>
              <a:rPr lang="el-GR" dirty="0" smtClean="0"/>
              <a:t> (</a:t>
            </a:r>
            <a:r>
              <a:rPr lang="el-GR" b="1" dirty="0" smtClean="0">
                <a:solidFill>
                  <a:srgbClr val="FF0000"/>
                </a:solidFill>
              </a:rPr>
              <a:t>σ</a:t>
            </a:r>
            <a:r>
              <a:rPr lang="el-GR" dirty="0" smtClean="0"/>
              <a:t>το χωράφι)</a:t>
            </a:r>
          </a:p>
          <a:p>
            <a:pPr algn="ctr"/>
            <a:r>
              <a:rPr lang="el-GR" dirty="0" smtClean="0"/>
              <a:t> αιτιατική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856821" y="3077344"/>
            <a:ext cx="1547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Άμεσο</a:t>
            </a:r>
            <a:endParaRPr lang="el-GR" dirty="0" smtClean="0"/>
          </a:p>
          <a:p>
            <a:pPr algn="ctr"/>
            <a:r>
              <a:rPr lang="el-GR" dirty="0" smtClean="0"/>
              <a:t> αιτιατική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085865" y="3663608"/>
            <a:ext cx="861967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52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σ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dirty="0" smtClean="0"/>
              <a:t> + το</a:t>
            </a:r>
            <a:endParaRPr lang="el-GR" dirty="0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70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4" grpId="0" animBg="1"/>
      <p:bldP spid="2" grpId="0"/>
      <p:bldP spid="5" grpId="0"/>
      <p:bldP spid="6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951010"/>
            <a:ext cx="48670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Τι είναι η πρόταση</a:t>
            </a:r>
            <a:r>
              <a:rPr lang="el-GR" sz="4000" b="1" dirty="0" smtClean="0">
                <a:latin typeface="Comic Sans MS" panose="030F0702030302020204" pitchFamily="66" charset="0"/>
              </a:rPr>
              <a:t>;</a:t>
            </a:r>
            <a:endParaRPr lang="el-GR" sz="40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2204864"/>
            <a:ext cx="6552728" cy="2062103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>
                <a:latin typeface="Comic Sans MS" panose="030F0702030302020204" pitchFamily="66" charset="0"/>
              </a:rPr>
              <a:t>Η </a:t>
            </a:r>
            <a:r>
              <a:rPr lang="el-G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πρόταση</a:t>
            </a:r>
            <a:r>
              <a:rPr lang="el-GR" sz="3200" dirty="0" smtClean="0">
                <a:latin typeface="Comic Sans MS" panose="030F0702030302020204" pitchFamily="66" charset="0"/>
              </a:rPr>
              <a:t> είναι μια σειρά από λέξεις η οποία περιλαμβάνει οπωσδήποτε το ρήμα και έχει δικό της αυτοτελές νόημα.</a:t>
            </a:r>
            <a:endParaRPr lang="el-GR" sz="3200" dirty="0">
              <a:latin typeface="Comic Sans MS" panose="030F0702030302020204" pitchFamily="66" charset="0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589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915" y="323094"/>
            <a:ext cx="7045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Ονοματική και ρηματική φράση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915" y="1300178"/>
            <a:ext cx="7796839" cy="156966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sz="3200" dirty="0" smtClean="0">
                <a:latin typeface="Comic Sans MS" panose="030F0702030302020204" pitchFamily="66" charset="0"/>
              </a:rPr>
              <a:t>Κάθε πρόταση φτιάχνεται από δύο μικρότερες ομάδας λέξεων που τις λέμε φράσεις.</a:t>
            </a:r>
            <a:endParaRPr lang="el-GR" sz="32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319" y="3156759"/>
            <a:ext cx="7503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Π.χ</a:t>
            </a:r>
            <a:r>
              <a:rPr lang="el-GR" sz="2400" dirty="0" smtClean="0">
                <a:latin typeface="Comic Sans MS" panose="030F0702030302020204" pitchFamily="66" charset="0"/>
              </a:rPr>
              <a:t>. </a:t>
            </a:r>
            <a:r>
              <a:rPr lang="el-G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 αδελφός </a:t>
            </a:r>
            <a:r>
              <a:rPr lang="el-GR" sz="2400" dirty="0" smtClean="0">
                <a:latin typeface="Comic Sans MS" panose="030F0702030302020204" pitchFamily="66" charset="0"/>
              </a:rPr>
              <a:t>του Πέτρου  </a:t>
            </a:r>
            <a:r>
              <a:rPr lang="el-G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διαβάζει</a:t>
            </a:r>
            <a:r>
              <a:rPr lang="el-GR" sz="2400" dirty="0" smtClean="0">
                <a:latin typeface="Comic Sans MS" panose="030F0702030302020204" pitchFamily="66" charset="0"/>
              </a:rPr>
              <a:t> ένα παραμύθι.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5" name="Αριστερό άγκιστρο 4"/>
          <p:cNvSpPr/>
          <p:nvPr/>
        </p:nvSpPr>
        <p:spPr>
          <a:xfrm rot="16200000">
            <a:off x="2937805" y="2312167"/>
            <a:ext cx="568090" cy="3276364"/>
          </a:xfrm>
          <a:prstGeom prst="leftBrace">
            <a:avLst>
              <a:gd name="adj1" fmla="val 8333"/>
              <a:gd name="adj2" fmla="val 49453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Αριστερό άγκιστρο 6"/>
          <p:cNvSpPr/>
          <p:nvPr/>
        </p:nvSpPr>
        <p:spPr>
          <a:xfrm rot="16200000">
            <a:off x="6526411" y="2312167"/>
            <a:ext cx="568090" cy="3276364"/>
          </a:xfrm>
          <a:prstGeom prst="leftBrace">
            <a:avLst>
              <a:gd name="adj1" fmla="val 8333"/>
              <a:gd name="adj2" fmla="val 49453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046706" y="4368775"/>
            <a:ext cx="2629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Ονοματική φράση</a:t>
            </a:r>
            <a:endParaRPr lang="el-GR" sz="24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9257" y="4368775"/>
            <a:ext cx="2398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Ρηματική φράση</a:t>
            </a:r>
            <a:endParaRPr lang="el-GR" sz="2400" b="1" u="sng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46706" y="4830440"/>
            <a:ext cx="25914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Δ</a:t>
            </a:r>
            <a:r>
              <a:rPr lang="el-GR" dirty="0" smtClean="0">
                <a:latin typeface="Comic Sans MS" panose="030F0702030302020204" pitchFamily="66" charset="0"/>
              </a:rPr>
              <a:t>είχνει ποιος κάνει αυτό που λέει το ρήμα.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dirty="0" smtClean="0">
                <a:latin typeface="Comic Sans MS" panose="030F0702030302020204" pitchFamily="66" charset="0"/>
              </a:rPr>
              <a:t>Σχηματίζεται γύρο από το ουσιαστικό </a:t>
            </a:r>
          </a:p>
          <a:p>
            <a:pPr algn="ctr"/>
            <a:r>
              <a:rPr lang="el-GR" b="1" i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 αδελφός</a:t>
            </a:r>
            <a:endParaRPr lang="el-GR" b="1" i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1249" y="5013176"/>
            <a:ext cx="3209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dirty="0" smtClean="0">
                <a:latin typeface="Comic Sans MS" panose="030F0702030302020204" pitchFamily="66" charset="0"/>
              </a:rPr>
              <a:t>Σχηματίζεται γύρω από το ρήμα </a:t>
            </a:r>
            <a:r>
              <a:rPr lang="el-GR" b="1" i="1" u="sng" dirty="0" smtClean="0">
                <a:latin typeface="Comic Sans MS" panose="030F0702030302020204" pitchFamily="66" charset="0"/>
              </a:rPr>
              <a:t>διαβάζει</a:t>
            </a:r>
            <a:endParaRPr lang="el-GR" b="1" i="1" u="sng" dirty="0">
              <a:latin typeface="Comic Sans MS" panose="030F0702030302020204" pitchFamily="66" charset="0"/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291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7" grpId="0" animBg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6476228" y="796062"/>
            <a:ext cx="2667772" cy="21288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425248" y="2115746"/>
            <a:ext cx="4439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latin typeface="Comic Sans MS" panose="030F0702030302020204" pitchFamily="66" charset="0"/>
              </a:rPr>
              <a:t>Ο αδελφός του Πέτρου</a:t>
            </a:r>
            <a:endParaRPr lang="el-GR" sz="3200" dirty="0">
              <a:latin typeface="Comic Sans MS" panose="030F0702030302020204" pitchFamily="66" charset="0"/>
            </a:endParaRP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713280" y="1484784"/>
            <a:ext cx="0" cy="630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216" y="980728"/>
            <a:ext cx="794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άρθρο</a:t>
            </a:r>
            <a:endParaRPr lang="el-GR" dirty="0"/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 flipV="1">
            <a:off x="1793400" y="1165394"/>
            <a:ext cx="0" cy="1020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28346" y="611396"/>
            <a:ext cx="1330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Ουσιαστικό </a:t>
            </a:r>
            <a:endParaRPr lang="el-GR" dirty="0"/>
          </a:p>
        </p:txBody>
      </p:sp>
      <p:cxnSp>
        <p:nvCxnSpPr>
          <p:cNvPr id="10" name="Ευθύγραμμο βέλος σύνδεσης 9"/>
          <p:cNvCxnSpPr/>
          <p:nvPr/>
        </p:nvCxnSpPr>
        <p:spPr>
          <a:xfrm flipV="1">
            <a:off x="2945528" y="1637184"/>
            <a:ext cx="0" cy="630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00602" y="1133128"/>
            <a:ext cx="794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άρθρο</a:t>
            </a:r>
            <a:endParaRPr lang="el-GR" dirty="0"/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V="1">
            <a:off x="4025648" y="1215825"/>
            <a:ext cx="0" cy="1020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10419" y="611396"/>
            <a:ext cx="1330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Ουσιαστικό 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4864284" y="2185823"/>
            <a:ext cx="4569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chemeClr val="tx2"/>
                </a:solidFill>
                <a:latin typeface="Comic Sans MS" panose="030F0702030302020204" pitchFamily="66" charset="0"/>
              </a:rPr>
              <a:t>δ</a:t>
            </a:r>
            <a:r>
              <a:rPr lang="el-GR" sz="3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ιαβάζει ένα παραμύθι.</a:t>
            </a:r>
            <a:endParaRPr lang="el-GR" sz="3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7" name="Ευθύγραμμο βέλος σύνδεσης 16"/>
          <p:cNvCxnSpPr/>
          <p:nvPr/>
        </p:nvCxnSpPr>
        <p:spPr>
          <a:xfrm flipV="1">
            <a:off x="5508104" y="1554861"/>
            <a:ext cx="0" cy="630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10911" y="1133128"/>
            <a:ext cx="682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ρήμα</a:t>
            </a:r>
            <a:endParaRPr lang="el-GR" dirty="0"/>
          </a:p>
        </p:txBody>
      </p:sp>
      <p:sp>
        <p:nvSpPr>
          <p:cNvPr id="19" name="TextBox 18"/>
          <p:cNvSpPr txBox="1"/>
          <p:nvPr/>
        </p:nvSpPr>
        <p:spPr>
          <a:xfrm>
            <a:off x="6476228" y="948462"/>
            <a:ext cx="794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άρθρο</a:t>
            </a:r>
            <a:endParaRPr lang="el-GR" dirty="0"/>
          </a:p>
        </p:txBody>
      </p:sp>
      <p:cxnSp>
        <p:nvCxnSpPr>
          <p:cNvPr id="21" name="Ευθύγραμμο βέλος σύνδεσης 20"/>
          <p:cNvCxnSpPr/>
          <p:nvPr/>
        </p:nvCxnSpPr>
        <p:spPr>
          <a:xfrm flipV="1">
            <a:off x="6909774" y="1317794"/>
            <a:ext cx="0" cy="1020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 flipV="1">
            <a:off x="8100392" y="1512527"/>
            <a:ext cx="0" cy="630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35338" y="1112095"/>
            <a:ext cx="1330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Ουσιαστικό </a:t>
            </a:r>
            <a:endParaRPr lang="el-GR" dirty="0"/>
          </a:p>
        </p:txBody>
      </p:sp>
      <p:sp>
        <p:nvSpPr>
          <p:cNvPr id="24" name="Αριστερό άγκιστρο 23"/>
          <p:cNvSpPr/>
          <p:nvPr/>
        </p:nvSpPr>
        <p:spPr>
          <a:xfrm rot="16200000">
            <a:off x="2357301" y="1209808"/>
            <a:ext cx="568090" cy="3998361"/>
          </a:xfrm>
          <a:prstGeom prst="leftBrace">
            <a:avLst>
              <a:gd name="adj1" fmla="val 8333"/>
              <a:gd name="adj2" fmla="val 49453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5" name="Αριστερό άγκιστρο 24"/>
          <p:cNvSpPr/>
          <p:nvPr/>
        </p:nvSpPr>
        <p:spPr>
          <a:xfrm rot="16200000">
            <a:off x="6625729" y="1209809"/>
            <a:ext cx="568090" cy="3998361"/>
          </a:xfrm>
          <a:prstGeom prst="leftBrace">
            <a:avLst>
              <a:gd name="adj1" fmla="val 8333"/>
              <a:gd name="adj2" fmla="val 49453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919560" y="3564305"/>
            <a:ext cx="34435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Ονοματική φράση</a:t>
            </a:r>
            <a:endParaRPr lang="el-GR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07125" y="3587551"/>
            <a:ext cx="3132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>
                <a:solidFill>
                  <a:schemeClr val="tx2"/>
                </a:solidFill>
                <a:latin typeface="Comic Sans MS" panose="030F0702030302020204" pitchFamily="66" charset="0"/>
              </a:rPr>
              <a:t>Ρ</a:t>
            </a:r>
            <a:r>
              <a:rPr lang="el-GR" sz="32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ηματική φράση</a:t>
            </a:r>
            <a:endParaRPr lang="el-GR" sz="32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92056" y="419018"/>
            <a:ext cx="201689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Ονοματική φράση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82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/>
      <p:bldP spid="6" grpId="0"/>
      <p:bldP spid="9" grpId="0"/>
      <p:bldP spid="13" grpId="0"/>
      <p:bldP spid="15" grpId="0"/>
      <p:bldP spid="18" grpId="0"/>
      <p:bldP spid="19" grpId="0"/>
      <p:bldP spid="24" grpId="0" animBg="1"/>
      <p:bldP spid="25" grpId="0" animBg="1"/>
      <p:bldP spid="26" grpId="0"/>
      <p:bldP spid="27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603466"/>
            <a:ext cx="6239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Υποκείμενο της πρότασης</a:t>
            </a:r>
            <a:endParaRPr lang="el-GR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712082"/>
            <a:ext cx="7250461" cy="1384995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 smtClean="0">
                <a:latin typeface="Comic Sans MS" panose="030F0702030302020204" pitchFamily="66" charset="0"/>
              </a:rPr>
              <a:t>Η ονοματική φράση </a:t>
            </a:r>
            <a:r>
              <a:rPr lang="el-GR" sz="2800" dirty="0" smtClean="0">
                <a:latin typeface="Comic Sans MS" panose="030F0702030302020204" pitchFamily="66" charset="0"/>
              </a:rPr>
              <a:t>είναι το υποκείμενο της πρότασης. Το υποκείμενο της πρότασης απαντάει στην ερώτηση </a:t>
            </a:r>
            <a:r>
              <a:rPr lang="el-GR" sz="2800" b="1" dirty="0" smtClean="0">
                <a:latin typeface="Comic Sans MS" panose="030F0702030302020204" pitchFamily="66" charset="0"/>
              </a:rPr>
              <a:t>ποιος, ποια, ποιο</a:t>
            </a:r>
            <a:r>
              <a:rPr lang="el-GR" sz="2800" dirty="0" smtClean="0">
                <a:latin typeface="Comic Sans MS" panose="030F0702030302020204" pitchFamily="66" charset="0"/>
              </a:rPr>
              <a:t>.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13622" y="4062263"/>
            <a:ext cx="7898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Π.χ.</a:t>
            </a:r>
            <a:r>
              <a:rPr lang="el-GR" sz="2400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 αδελφός του Πέτρου  </a:t>
            </a:r>
            <a:r>
              <a:rPr lang="el-GR" sz="2400" dirty="0" smtClean="0">
                <a:latin typeface="Comic Sans MS" panose="030F0702030302020204" pitchFamily="66" charset="0"/>
              </a:rPr>
              <a:t>διαβάζει ένα παραμύθι.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5" name="Αριστερό άγκιστρο 4"/>
          <p:cNvSpPr/>
          <p:nvPr/>
        </p:nvSpPr>
        <p:spPr>
          <a:xfrm rot="16200000">
            <a:off x="3543893" y="3006951"/>
            <a:ext cx="396044" cy="3456384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1331640" y="5127575"/>
            <a:ext cx="4742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latin typeface="Comic Sans MS" panose="030F0702030302020204" pitchFamily="66" charset="0"/>
              </a:rPr>
              <a:t>Ονοματική φράση </a:t>
            </a:r>
            <a:r>
              <a:rPr lang="el-GR" sz="2400" b="1" dirty="0" smtClean="0">
                <a:latin typeface="Comic Sans MS" panose="030F0702030302020204" pitchFamily="66" charset="0"/>
              </a:rPr>
              <a:t>– Υποκείμενο </a:t>
            </a:r>
          </a:p>
          <a:p>
            <a:pPr algn="ctr"/>
            <a:r>
              <a:rPr lang="el-GR" sz="2400" b="1" dirty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                  (ποιος;)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712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661" y="591142"/>
            <a:ext cx="8158003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Comic Sans MS" panose="030F0702030302020204" pitchFamily="66" charset="0"/>
              </a:rPr>
              <a:t>Το υποκείμενο είναι σε πτώση </a:t>
            </a:r>
            <a:r>
              <a:rPr lang="el-GR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ονομαστική</a:t>
            </a:r>
            <a:endParaRPr lang="el-GR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700807"/>
            <a:ext cx="3916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u="sng" dirty="0" smtClean="0">
                <a:latin typeface="Comic Sans MS" panose="030F0702030302020204" pitchFamily="66" charset="0"/>
              </a:rPr>
              <a:t>Το υποκείμενο μπορεί να είναι</a:t>
            </a:r>
            <a:r>
              <a:rPr lang="el-GR" dirty="0" smtClean="0">
                <a:latin typeface="Comic Sans MS" panose="030F0702030302020204" pitchFamily="66" charset="0"/>
              </a:rPr>
              <a:t>: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31868" y="1700808"/>
            <a:ext cx="3963606" cy="9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latin typeface="Comic Sans MS" panose="030F0702030302020204" pitchFamily="66" charset="0"/>
              </a:rPr>
              <a:t>Ουσιαστικό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l-GR" sz="20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π.χ. </a:t>
            </a:r>
            <a:r>
              <a:rPr lang="el-G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Η Μαρία </a:t>
            </a:r>
            <a:r>
              <a:rPr lang="el-GR" b="1" dirty="0" smtClean="0">
                <a:latin typeface="Comic Sans MS" panose="030F0702030302020204" pitchFamily="66" charset="0"/>
              </a:rPr>
              <a:t>αγόρασε μια τσάντα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1868" y="2875783"/>
            <a:ext cx="3963606" cy="92333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 smtClean="0">
                <a:latin typeface="Comic Sans MS" panose="030F0702030302020204" pitchFamily="66" charset="0"/>
              </a:rPr>
              <a:t>Αντωνυμία</a:t>
            </a:r>
          </a:p>
          <a:p>
            <a:pPr algn="ctr"/>
            <a:endParaRPr lang="el-GR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π.χ</a:t>
            </a:r>
            <a:r>
              <a:rPr lang="el-G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Αυτή </a:t>
            </a:r>
            <a:r>
              <a:rPr lang="el-GR" b="1" dirty="0" smtClean="0">
                <a:latin typeface="Comic Sans MS" panose="030F0702030302020204" pitchFamily="66" charset="0"/>
              </a:rPr>
              <a:t>αγόρασε μια τσάντα.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1526" y="4030520"/>
            <a:ext cx="3993948" cy="1200329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 err="1" smtClean="0">
                <a:latin typeface="Comic Sans MS" panose="030F0702030302020204" pitchFamily="66" charset="0"/>
              </a:rPr>
              <a:t>Ουσιαστικοποιημένο</a:t>
            </a:r>
            <a:r>
              <a:rPr lang="el-GR" b="1" u="sng" dirty="0" smtClean="0">
                <a:latin typeface="Comic Sans MS" panose="030F0702030302020204" pitchFamily="66" charset="0"/>
              </a:rPr>
              <a:t> </a:t>
            </a:r>
            <a:r>
              <a:rPr lang="el-GR" b="1" u="sng" dirty="0" smtClean="0">
                <a:latin typeface="Comic Sans MS" panose="030F0702030302020204" pitchFamily="66" charset="0"/>
              </a:rPr>
              <a:t>επίθετο</a:t>
            </a:r>
          </a:p>
          <a:p>
            <a:pPr algn="ctr"/>
            <a:endParaRPr lang="el-GR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Π.χ. </a:t>
            </a:r>
            <a:r>
              <a:rPr lang="el-G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Οι μεγάλοι </a:t>
            </a:r>
            <a:r>
              <a:rPr lang="el-GR" b="1" dirty="0" smtClean="0">
                <a:latin typeface="Comic Sans MS" panose="030F0702030302020204" pitchFamily="66" charset="0"/>
              </a:rPr>
              <a:t>δεν καταλαβαίνουν τα παιδιά.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1526" y="5445224"/>
            <a:ext cx="3993948" cy="1200329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 err="1" smtClean="0">
                <a:latin typeface="Comic Sans MS" panose="030F0702030302020204" pitchFamily="66" charset="0"/>
              </a:rPr>
              <a:t>Ουσιαστικοποιημένη</a:t>
            </a:r>
            <a:r>
              <a:rPr lang="el-GR" b="1" u="sng" dirty="0" smtClean="0">
                <a:latin typeface="Comic Sans MS" panose="030F0702030302020204" pitchFamily="66" charset="0"/>
              </a:rPr>
              <a:t> </a:t>
            </a:r>
            <a:r>
              <a:rPr lang="el-GR" b="1" u="sng" dirty="0" smtClean="0">
                <a:latin typeface="Comic Sans MS" panose="030F0702030302020204" pitchFamily="66" charset="0"/>
              </a:rPr>
              <a:t>μετοχή</a:t>
            </a:r>
          </a:p>
          <a:p>
            <a:pPr algn="ctr"/>
            <a:endParaRPr lang="el-GR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Π.χ. </a:t>
            </a:r>
            <a:r>
              <a:rPr lang="el-G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Οι εργαζόμενοι </a:t>
            </a:r>
            <a:r>
              <a:rPr lang="el-GR" b="1" dirty="0" smtClean="0">
                <a:latin typeface="Comic Sans MS" panose="030F0702030302020204" pitchFamily="66" charset="0"/>
              </a:rPr>
              <a:t>κατέβηκαν σε απεργία.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709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6785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Αντικείμενο της πρότασης</a:t>
            </a:r>
            <a:endParaRPr lang="el-GR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1628800"/>
            <a:ext cx="7272808" cy="267765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sz="2800" dirty="0" smtClean="0">
                <a:latin typeface="Comic Sans MS" panose="030F0702030302020204" pitchFamily="66" charset="0"/>
              </a:rPr>
              <a:t>Η ρηματική φράση έκτος από το ρήμα μπορεί να περιέχει και μια άλλη φράση που απαντάει στην ερώτηση </a:t>
            </a:r>
            <a:r>
              <a:rPr lang="el-GR" sz="2800" b="1" dirty="0" smtClean="0">
                <a:latin typeface="Comic Sans MS" panose="030F0702030302020204" pitchFamily="66" charset="0"/>
              </a:rPr>
              <a:t>ποιον, ποια, ποιο, τι </a:t>
            </a:r>
            <a:r>
              <a:rPr lang="el-GR" sz="2800" dirty="0" smtClean="0">
                <a:latin typeface="Comic Sans MS" panose="030F0702030302020204" pitchFamily="66" charset="0"/>
              </a:rPr>
              <a:t>και δείχνει σε ποιον πηγαίνει η ενέργεια του ρήματος. Η φράση αυτή λέγεται </a:t>
            </a:r>
            <a:r>
              <a:rPr lang="el-G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αντικείμενο</a:t>
            </a:r>
            <a:r>
              <a:rPr lang="el-GR" sz="2800" dirty="0" smtClean="0">
                <a:latin typeface="Comic Sans MS" panose="030F0702030302020204" pitchFamily="66" charset="0"/>
              </a:rPr>
              <a:t>.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2479" y="5268308"/>
            <a:ext cx="7503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Π.χ</a:t>
            </a:r>
            <a:r>
              <a:rPr lang="el-GR" sz="2400" dirty="0" smtClean="0">
                <a:latin typeface="Comic Sans MS" panose="030F0702030302020204" pitchFamily="66" charset="0"/>
              </a:rPr>
              <a:t>. </a:t>
            </a:r>
            <a:r>
              <a:rPr lang="el-GR" sz="2400" b="1" dirty="0" smtClean="0">
                <a:latin typeface="Comic Sans MS" panose="030F0702030302020204" pitchFamily="66" charset="0"/>
              </a:rPr>
              <a:t>Ο αδελφός</a:t>
            </a:r>
            <a:r>
              <a:rPr lang="el-G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latin typeface="Comic Sans MS" panose="030F0702030302020204" pitchFamily="66" charset="0"/>
              </a:rPr>
              <a:t>του Πέτρου  </a:t>
            </a:r>
            <a:r>
              <a:rPr lang="el-GR" sz="2400" b="1" dirty="0" smtClean="0">
                <a:latin typeface="Comic Sans MS" panose="030F0702030302020204" pitchFamily="66" charset="0"/>
              </a:rPr>
              <a:t>διαβάζει</a:t>
            </a:r>
            <a:r>
              <a:rPr lang="el-GR" sz="2400" dirty="0" smtClean="0">
                <a:latin typeface="Comic Sans MS" panose="030F0702030302020204" pitchFamily="66" charset="0"/>
              </a:rPr>
              <a:t> ένα παραμύθι.</a:t>
            </a:r>
            <a:endParaRPr lang="el-GR" sz="2400" dirty="0">
              <a:latin typeface="Comic Sans MS" panose="030F0702030302020204" pitchFamily="66" charset="0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90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Ομάδα 5"/>
          <p:cNvGrpSpPr/>
          <p:nvPr/>
        </p:nvGrpSpPr>
        <p:grpSpPr>
          <a:xfrm>
            <a:off x="3521703" y="980728"/>
            <a:ext cx="1627550" cy="848214"/>
            <a:chOff x="2558249" y="434019"/>
            <a:chExt cx="1627550" cy="848214"/>
          </a:xfrm>
        </p:grpSpPr>
        <p:sp>
          <p:nvSpPr>
            <p:cNvPr id="40" name="Ορθογώνιο 39"/>
            <p:cNvSpPr/>
            <p:nvPr/>
          </p:nvSpPr>
          <p:spPr>
            <a:xfrm>
              <a:off x="2558249" y="439560"/>
              <a:ext cx="1627550" cy="84267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Ορθογώνιο 40"/>
            <p:cNvSpPr/>
            <p:nvPr/>
          </p:nvSpPr>
          <p:spPr>
            <a:xfrm>
              <a:off x="2558249" y="434019"/>
              <a:ext cx="1627550" cy="842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18911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400" b="1" kern="1200" dirty="0" smtClean="0"/>
                <a:t>Πρόταση</a:t>
              </a:r>
              <a:endParaRPr lang="el-GR" sz="2400" b="1" kern="1200" dirty="0"/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5277649" y="2238046"/>
            <a:ext cx="2423636" cy="295171"/>
            <a:chOff x="4830436" y="1085186"/>
            <a:chExt cx="2423636" cy="295171"/>
          </a:xfrm>
        </p:grpSpPr>
        <p:sp>
          <p:nvSpPr>
            <p:cNvPr id="38" name="Ορθογώνιο 37"/>
            <p:cNvSpPr/>
            <p:nvPr/>
          </p:nvSpPr>
          <p:spPr>
            <a:xfrm>
              <a:off x="4830436" y="1085186"/>
              <a:ext cx="2423636" cy="2951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Ορθογώνιο 38"/>
            <p:cNvSpPr/>
            <p:nvPr/>
          </p:nvSpPr>
          <p:spPr>
            <a:xfrm>
              <a:off x="4830436" y="1085186"/>
              <a:ext cx="2423636" cy="29517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640" tIns="10160" rIns="4064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1" kern="1200" dirty="0" smtClean="0">
                  <a:latin typeface="Comic Sans MS" panose="030F0702030302020204" pitchFamily="66" charset="0"/>
                </a:rPr>
                <a:t>ΡΗΜΑΤΙΚΗ ΦΡΑΣΗ</a:t>
              </a:r>
              <a:endParaRPr lang="el-GR" sz="1600" b="1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6351863" y="2680804"/>
            <a:ext cx="2285119" cy="280891"/>
            <a:chOff x="5904650" y="1527944"/>
            <a:chExt cx="2285119" cy="280891"/>
          </a:xfrm>
        </p:grpSpPr>
        <p:sp>
          <p:nvSpPr>
            <p:cNvPr id="26" name="Ορθογώνιο 25"/>
            <p:cNvSpPr/>
            <p:nvPr/>
          </p:nvSpPr>
          <p:spPr>
            <a:xfrm>
              <a:off x="5904650" y="1527944"/>
              <a:ext cx="1464795" cy="2808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Ορθογώνιο 26"/>
            <p:cNvSpPr/>
            <p:nvPr/>
          </p:nvSpPr>
          <p:spPr>
            <a:xfrm>
              <a:off x="5904650" y="1527944"/>
              <a:ext cx="2285119" cy="2808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11430" rIns="4572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1" kern="1200" dirty="0" smtClean="0">
                  <a:latin typeface="Comic Sans MS" panose="030F0702030302020204" pitchFamily="66" charset="0"/>
                </a:rPr>
                <a:t>ΑΝΤΙΚΕΙΜΕΝΟ (τι;)</a:t>
              </a:r>
              <a:endParaRPr lang="el-GR" sz="1600" b="1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1125934" y="2929110"/>
            <a:ext cx="3134060" cy="842673"/>
            <a:chOff x="91150" y="1776252"/>
            <a:chExt cx="3134060" cy="842673"/>
          </a:xfrm>
        </p:grpSpPr>
        <p:sp>
          <p:nvSpPr>
            <p:cNvPr id="24" name="Ορθογώνιο 23"/>
            <p:cNvSpPr/>
            <p:nvPr/>
          </p:nvSpPr>
          <p:spPr>
            <a:xfrm>
              <a:off x="91150" y="1776252"/>
              <a:ext cx="3134060" cy="84267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Ορθογώνιο 24"/>
            <p:cNvSpPr/>
            <p:nvPr/>
          </p:nvSpPr>
          <p:spPr>
            <a:xfrm>
              <a:off x="91150" y="1776252"/>
              <a:ext cx="3134060" cy="842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18911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400" b="1" kern="1200" dirty="0" smtClean="0"/>
                <a:t>Ο αδερφός του Πέτρου</a:t>
              </a:r>
              <a:endParaRPr lang="el-GR" sz="2400" b="1" kern="1200" dirty="0"/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1125934" y="2262034"/>
            <a:ext cx="2768158" cy="615679"/>
            <a:chOff x="59805" y="1109174"/>
            <a:chExt cx="3387074" cy="615679"/>
          </a:xfrm>
        </p:grpSpPr>
        <p:sp>
          <p:nvSpPr>
            <p:cNvPr id="22" name="Ορθογώνιο 21"/>
            <p:cNvSpPr/>
            <p:nvPr/>
          </p:nvSpPr>
          <p:spPr>
            <a:xfrm>
              <a:off x="59805" y="1302739"/>
              <a:ext cx="3034441" cy="42211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Ορθογώνιο 22"/>
            <p:cNvSpPr/>
            <p:nvPr/>
          </p:nvSpPr>
          <p:spPr>
            <a:xfrm>
              <a:off x="71993" y="1109174"/>
              <a:ext cx="3374886" cy="422114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8890" rIns="3556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1" kern="1200" dirty="0" smtClean="0">
                  <a:latin typeface="Comic Sans MS" panose="030F0702030302020204" pitchFamily="66" charset="0"/>
                </a:rPr>
                <a:t>ΟΝΟΜΑΤΙΚΗ ΦΡΑΣΗ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1" kern="1200" dirty="0" smtClean="0">
                  <a:latin typeface="Comic Sans MS" panose="030F0702030302020204" pitchFamily="66" charset="0"/>
                </a:rPr>
                <a:t> ΥΠΟΚΕΙΜΕΝΟ</a:t>
              </a:r>
              <a:endParaRPr lang="el-GR" sz="1600" b="1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4259994" y="2929112"/>
            <a:ext cx="4376988" cy="842673"/>
            <a:chOff x="3812781" y="1776252"/>
            <a:chExt cx="4376988" cy="842673"/>
          </a:xfrm>
        </p:grpSpPr>
        <p:sp>
          <p:nvSpPr>
            <p:cNvPr id="20" name="Ορθογώνιο 19"/>
            <p:cNvSpPr/>
            <p:nvPr/>
          </p:nvSpPr>
          <p:spPr>
            <a:xfrm>
              <a:off x="3812781" y="1776252"/>
              <a:ext cx="4376988" cy="84267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Ορθογώνιο 20"/>
            <p:cNvSpPr/>
            <p:nvPr/>
          </p:nvSpPr>
          <p:spPr>
            <a:xfrm>
              <a:off x="3812781" y="1776252"/>
              <a:ext cx="4376988" cy="842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18911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400" b="1" dirty="0"/>
                <a:t>δ</a:t>
              </a:r>
              <a:r>
                <a:rPr lang="el-GR" sz="2400" b="1" kern="1200" dirty="0" smtClean="0"/>
                <a:t>ιαβάζει   </a:t>
              </a:r>
              <a:r>
                <a:rPr lang="el-GR" sz="2400" b="1" kern="1200" dirty="0" smtClean="0">
                  <a:solidFill>
                    <a:srgbClr val="FF0000"/>
                  </a:solidFill>
                </a:rPr>
                <a:t>ένα παραμύθι.</a:t>
              </a:r>
              <a:endParaRPr lang="el-GR" sz="24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4695679" y="2608796"/>
            <a:ext cx="1464795" cy="280891"/>
            <a:chOff x="4248466" y="1455936"/>
            <a:chExt cx="1464795" cy="280891"/>
          </a:xfrm>
        </p:grpSpPr>
        <p:sp>
          <p:nvSpPr>
            <p:cNvPr id="18" name="Ορθογώνιο 17"/>
            <p:cNvSpPr/>
            <p:nvPr/>
          </p:nvSpPr>
          <p:spPr>
            <a:xfrm>
              <a:off x="4248466" y="1455936"/>
              <a:ext cx="1464795" cy="2808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Ορθογώνιο 18"/>
            <p:cNvSpPr/>
            <p:nvPr/>
          </p:nvSpPr>
          <p:spPr>
            <a:xfrm>
              <a:off x="4248466" y="1455936"/>
              <a:ext cx="1464795" cy="2808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11430" rIns="4572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600" b="1" kern="1200" dirty="0" smtClean="0">
                  <a:latin typeface="Comic Sans MS" panose="030F0702030302020204" pitchFamily="66" charset="0"/>
                </a:rPr>
                <a:t>ΡΗΜΑ</a:t>
              </a:r>
              <a:endParaRPr lang="el-GR" sz="1600" b="1" kern="1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469123" y="4369267"/>
            <a:ext cx="7360260" cy="1323439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latin typeface="Comic Sans MS" panose="030F0702030302020204" pitchFamily="66" charset="0"/>
              </a:rPr>
              <a:t>Το αντικείμενο είναι πάντα σε πτώση </a:t>
            </a:r>
            <a:r>
              <a:rPr lang="el-GR" sz="40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αιτιατική</a:t>
            </a:r>
            <a:endParaRPr lang="el-GR" sz="40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909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πεξήγηση με γραμμή 1 (γραμμή έμφασης και περιγράμματος) 6"/>
          <p:cNvSpPr/>
          <p:nvPr/>
        </p:nvSpPr>
        <p:spPr>
          <a:xfrm rot="10800000">
            <a:off x="5626007" y="2176844"/>
            <a:ext cx="1440160" cy="488087"/>
          </a:xfrm>
          <a:prstGeom prst="accentBorderCallout1">
            <a:avLst>
              <a:gd name="adj1" fmla="val 18750"/>
              <a:gd name="adj2" fmla="val -8333"/>
              <a:gd name="adj3" fmla="val -174193"/>
              <a:gd name="adj4" fmla="val -3929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noFill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382090" y="3468928"/>
            <a:ext cx="2294366" cy="2192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Η ενέργεια του ρήματος </a:t>
            </a:r>
            <a:r>
              <a:rPr lang="el-G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δε μεταβαίνει </a:t>
            </a:r>
            <a:r>
              <a:rPr lang="el-G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σε κάποιο πρόσωπο, ζώο ή πράγμα. Το ρήμα αυτό λέγεται </a:t>
            </a:r>
            <a:r>
              <a:rPr lang="el-G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αμετάβατο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5" y="33265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Μεταβατικά και αμετάβατα  ρήματα</a:t>
            </a:r>
            <a:endParaRPr lang="el-GR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6610" y="1619530"/>
            <a:ext cx="8210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Comic Sans MS" panose="030F0702030302020204" pitchFamily="66" charset="0"/>
              </a:rPr>
              <a:t>Η ρηματική φράση μιας πρότασης μπορεί να περιέχει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μόνο ένα ρήμα</a:t>
            </a:r>
            <a:r>
              <a:rPr lang="el-GR" sz="2000" dirty="0" smtClean="0">
                <a:latin typeface="Comic Sans MS" panose="030F0702030302020204" pitchFamily="66" charset="0"/>
              </a:rPr>
              <a:t>.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8032" y="2220833"/>
            <a:ext cx="4790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Π.χ.</a:t>
            </a:r>
            <a:r>
              <a:rPr lang="el-GR" sz="2000" dirty="0" smtClean="0">
                <a:latin typeface="Comic Sans MS" panose="030F0702030302020204" pitchFamily="66" charset="0"/>
              </a:rPr>
              <a:t> :     Η Νέλλη                   </a:t>
            </a:r>
            <a:r>
              <a:rPr lang="el-G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τρέχει</a:t>
            </a:r>
            <a:r>
              <a:rPr lang="el-GR" sz="2000" dirty="0" smtClean="0">
                <a:latin typeface="Comic Sans MS" panose="030F0702030302020204" pitchFamily="66" charset="0"/>
              </a:rPr>
              <a:t>.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2833240"/>
            <a:ext cx="184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Ρηματική φράση</a:t>
            </a:r>
            <a:endParaRPr lang="el-G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1821" y="2833240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mic Sans MS" panose="030F0702030302020204" pitchFamily="66" charset="0"/>
              </a:rPr>
              <a:t>Ονοματική φράση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Παπαϊωάννου Κατερίνα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740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</TotalTime>
  <Words>503</Words>
  <Application>Microsoft Office PowerPoint</Application>
  <PresentationFormat>Προβολή στην οθόνη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Ηλιοστάσιο</vt:lpstr>
      <vt:lpstr>ΠΡΟΤΑΣΗ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ΠΡΟΤΑΣΗ</dc:title>
  <dc:creator>ΚΑΤΕΡΙΝΑ ΠΑΠΑΪΩΑΝΝΟΥ</dc:creator>
  <cp:lastModifiedBy>ΚΑΤΕΡΙΝΑ ΠΑΠΑΪΩΑΝΝΟΥ</cp:lastModifiedBy>
  <cp:revision>19</cp:revision>
  <dcterms:created xsi:type="dcterms:W3CDTF">2020-05-16T13:09:56Z</dcterms:created>
  <dcterms:modified xsi:type="dcterms:W3CDTF">2020-05-17T00:06:36Z</dcterms:modified>
</cp:coreProperties>
</file>