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F3FE5-6D3E-42F7-8E7C-DA4F4A5857C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969AE-3581-478D-8348-9B2AE86729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01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80D1-62A8-4700-AAB1-0D12DD6C5C7C}" type="datetime1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697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594B-6FB5-45A0-9D99-1B2DEB84715E}" type="datetime1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33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FB093-E005-4098-B0CD-F2FBB3C9500E}" type="datetime1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89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9C6F-B8AF-474D-B5A7-0CFA7FA4015C}" type="datetime1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45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A466-0EC4-45B4-B702-893CB43EB737}" type="datetime1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625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C14A-27F1-4F93-BA4C-32C7932049C2}" type="datetime1">
              <a:rPr lang="el-GR" smtClean="0"/>
              <a:t>11/12/2020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116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B35D-26B9-4B1A-A9A4-81D6D3CF0F2F}" type="datetime1">
              <a:rPr lang="el-GR" smtClean="0"/>
              <a:t>11/12/2020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389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2FBB-6BB3-44D0-B933-2785AD67FF5C}" type="datetime1">
              <a:rPr lang="el-GR" smtClean="0"/>
              <a:t>11/12/2020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27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99D1-0EA5-4962-B269-578F084BC7A8}" type="datetime1">
              <a:rPr lang="el-GR" smtClean="0"/>
              <a:t>11/12/2020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574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2687-3509-4022-86CC-AEC51A91126F}" type="datetime1">
              <a:rPr lang="el-GR" smtClean="0"/>
              <a:t>11/12/2020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070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514D-4450-434B-80F8-737A30ECE9D6}" type="datetime1">
              <a:rPr lang="el-GR" smtClean="0"/>
              <a:t>11/12/2020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901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90FF-AC88-4728-93E4-44B06F730F9B}" type="datetime1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CF380-2FC3-4506-9CE8-C5B34ED41C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701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272808" cy="160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16832"/>
            <a:ext cx="4942455" cy="4583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Ευθύγραμμο βέλος σύνδεσης 6"/>
          <p:cNvCxnSpPr/>
          <p:nvPr/>
        </p:nvCxnSpPr>
        <p:spPr>
          <a:xfrm>
            <a:off x="3275856" y="2636912"/>
            <a:ext cx="1440160" cy="3096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>
            <a:off x="3336386" y="3284984"/>
            <a:ext cx="1319099" cy="9703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/>
          <p:nvPr/>
        </p:nvCxnSpPr>
        <p:spPr>
          <a:xfrm flipV="1">
            <a:off x="3336386" y="2924944"/>
            <a:ext cx="1319099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 flipV="1">
            <a:off x="3491880" y="3573016"/>
            <a:ext cx="1163605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3336386" y="5013176"/>
            <a:ext cx="137963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 flipV="1">
            <a:off x="3203848" y="2276872"/>
            <a:ext cx="1512168" cy="41044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Θέση υποσέλιδου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7650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22173"/>
            <a:ext cx="8684289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51920" y="2420888"/>
            <a:ext cx="241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Το δικαίωμα της εργασίας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44208" y="2420888"/>
            <a:ext cx="2140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Κοινωνικά δικαιώματα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19" y="2933642"/>
            <a:ext cx="2312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Το δικαίωμα της εκλογής</a:t>
            </a:r>
          </a:p>
          <a:p>
            <a:r>
              <a:rPr lang="el-GR" sz="1600" b="1" dirty="0" smtClean="0">
                <a:solidFill>
                  <a:srgbClr val="FF0000"/>
                </a:solidFill>
              </a:rPr>
              <a:t> αντιπροσώπων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3682" y="3056752"/>
            <a:ext cx="2001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Πολιτικά δικαιώματα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3789040"/>
            <a:ext cx="2325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Το δικαίωμα προστασίας</a:t>
            </a:r>
          </a:p>
          <a:p>
            <a:r>
              <a:rPr lang="el-GR" sz="1600" b="1" dirty="0" smtClean="0">
                <a:solidFill>
                  <a:srgbClr val="FF0000"/>
                </a:solidFill>
              </a:rPr>
              <a:t> της υγείας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10027" y="3871709"/>
            <a:ext cx="2140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Κοινωνικά δικαιώματα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4897160"/>
            <a:ext cx="1743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Το δικαίωμα στην </a:t>
            </a:r>
          </a:p>
          <a:p>
            <a:r>
              <a:rPr lang="el-GR" sz="1600" b="1" dirty="0" smtClean="0">
                <a:solidFill>
                  <a:srgbClr val="FF0000"/>
                </a:solidFill>
              </a:rPr>
              <a:t>εκπαίδευση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4733" y="5020270"/>
            <a:ext cx="2140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Κοινωνικά δικαιώματα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80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Ομάδα 10"/>
          <p:cNvGrpSpPr/>
          <p:nvPr/>
        </p:nvGrpSpPr>
        <p:grpSpPr>
          <a:xfrm>
            <a:off x="663060" y="1052736"/>
            <a:ext cx="7579056" cy="5598523"/>
            <a:chOff x="663060" y="1052736"/>
            <a:chExt cx="7579056" cy="559852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060" y="1052736"/>
              <a:ext cx="7579056" cy="3960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339" y="5003434"/>
              <a:ext cx="4257675" cy="16478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2706472" y="1916832"/>
            <a:ext cx="513410" cy="3117072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l-GR" b="1" spc="400" dirty="0" smtClean="0">
                <a:solidFill>
                  <a:srgbClr val="FF0000"/>
                </a:solidFill>
              </a:rPr>
              <a:t>ΕΚΦΡΑΣΗΣ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9912" y="1916832"/>
            <a:ext cx="513410" cy="1078565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ΖΩΗ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7499" y="2297821"/>
            <a:ext cx="373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pc="400" dirty="0" smtClean="0">
                <a:solidFill>
                  <a:srgbClr val="FF0000"/>
                </a:solidFill>
              </a:rPr>
              <a:t>Δ  Ι      Α  Ι     Μ  Α  Τ Α</a:t>
            </a:r>
            <a:endParaRPr lang="el-GR" b="1" spc="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9974" y="2667153"/>
            <a:ext cx="513410" cy="236705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l-GR" b="1" spc="400" dirty="0" smtClean="0">
                <a:solidFill>
                  <a:srgbClr val="FF0000"/>
                </a:solidFill>
              </a:rPr>
              <a:t>ΤΟΜΙΚΑ</a:t>
            </a:r>
            <a:endParaRPr lang="el-GR" b="1" spc="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6885" y="3432938"/>
            <a:ext cx="253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     Ν           Γ     Κ     Η    Σ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6363" y="3850682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pc="400" dirty="0" smtClean="0">
                <a:solidFill>
                  <a:srgbClr val="FF0000"/>
                </a:solidFill>
              </a:rPr>
              <a:t>Κ   Ο    Ν  Ω  Ν  Ι  Κ Α</a:t>
            </a:r>
            <a:endParaRPr lang="el-GR" b="1" spc="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8237" y="3042961"/>
            <a:ext cx="513410" cy="1960473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l-GR" b="1" spc="350" dirty="0" smtClean="0">
                <a:solidFill>
                  <a:srgbClr val="FF0000"/>
                </a:solidFill>
              </a:rPr>
              <a:t>ΓΝ ΜΗ</a:t>
            </a:r>
            <a:endParaRPr lang="el-GR" b="1" spc="35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79863" y="1964844"/>
            <a:ext cx="513410" cy="2707729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l-GR" b="1" spc="350" dirty="0" smtClean="0">
                <a:solidFill>
                  <a:srgbClr val="FF0000"/>
                </a:solidFill>
              </a:rPr>
              <a:t>ΕΡΓΑΣ Α</a:t>
            </a:r>
            <a:endParaRPr lang="el-GR" b="1" spc="350" dirty="0">
              <a:solidFill>
                <a:srgbClr val="FF0000"/>
              </a:solidFill>
            </a:endParaRPr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961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Ομάδα 20"/>
          <p:cNvGrpSpPr/>
          <p:nvPr/>
        </p:nvGrpSpPr>
        <p:grpSpPr>
          <a:xfrm>
            <a:off x="3234013" y="99373"/>
            <a:ext cx="3212264" cy="1749760"/>
            <a:chOff x="1282386" y="-752318"/>
            <a:chExt cx="4155635" cy="2691809"/>
          </a:xfrm>
        </p:grpSpPr>
        <p:sp>
          <p:nvSpPr>
            <p:cNvPr id="64" name="Έλλειψη 63"/>
            <p:cNvSpPr/>
            <p:nvPr/>
          </p:nvSpPr>
          <p:spPr>
            <a:xfrm>
              <a:off x="1282386" y="-752318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Έλλειψη 4"/>
            <p:cNvSpPr/>
            <p:nvPr/>
          </p:nvSpPr>
          <p:spPr>
            <a:xfrm>
              <a:off x="1890965" y="-358112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Δικαίωμα είναι η ελευθερία που έχει κάθε άνθρωπος να ικανοποιεί τις ανάγκες του.</a:t>
              </a:r>
              <a:endParaRPr lang="el-GR" sz="1600" kern="1200" dirty="0"/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6484028" y="631658"/>
            <a:ext cx="2375736" cy="2009874"/>
            <a:chOff x="2924810" y="-72004"/>
            <a:chExt cx="4155635" cy="2691809"/>
          </a:xfrm>
        </p:grpSpPr>
        <p:sp>
          <p:nvSpPr>
            <p:cNvPr id="60" name="Έλλειψη 59"/>
            <p:cNvSpPr/>
            <p:nvPr/>
          </p:nvSpPr>
          <p:spPr>
            <a:xfrm>
              <a:off x="2924810" y="-72004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Έλλειψη 8"/>
            <p:cNvSpPr/>
            <p:nvPr/>
          </p:nvSpPr>
          <p:spPr>
            <a:xfrm>
              <a:off x="3533389" y="322202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Η άσκηση των δικαιωμάτων μας δημιουργεί και τις ανάλογες υποχρεώσεις.</a:t>
              </a:r>
              <a:endParaRPr lang="el-GR" sz="1600" kern="1200" dirty="0"/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5655335" y="2524038"/>
            <a:ext cx="2846794" cy="2345306"/>
            <a:chOff x="3469345" y="1964625"/>
            <a:chExt cx="4155635" cy="2986847"/>
          </a:xfrm>
        </p:grpSpPr>
        <p:sp>
          <p:nvSpPr>
            <p:cNvPr id="58" name="Έλλειψη 57"/>
            <p:cNvSpPr/>
            <p:nvPr/>
          </p:nvSpPr>
          <p:spPr>
            <a:xfrm>
              <a:off x="3469345" y="2259663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Έλλειψη 10"/>
            <p:cNvSpPr/>
            <p:nvPr/>
          </p:nvSpPr>
          <p:spPr>
            <a:xfrm>
              <a:off x="4213703" y="1964625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1600" b="0" i="0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1600" dirty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1600" b="0" i="0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Τα </a:t>
              </a:r>
              <a:r>
                <a:rPr lang="el-GR" sz="1600" b="0" i="0" kern="1200" dirty="0" smtClean="0"/>
                <a:t>ανθρώπινα δικαιώματα είναι θεμελιώδεις </a:t>
              </a:r>
              <a:r>
                <a:rPr lang="el-GR" sz="1600" b="0" i="0" kern="1200" dirty="0" smtClean="0"/>
                <a:t>ελευθερίες, ισχύουν </a:t>
              </a:r>
              <a:r>
                <a:rPr lang="el-GR" sz="1600" b="0" i="0" kern="1200" dirty="0" smtClean="0"/>
                <a:t>για </a:t>
              </a:r>
              <a:r>
                <a:rPr lang="el-GR" sz="1600" b="0" i="0" kern="1200" dirty="0" smtClean="0"/>
                <a:t>όλους, ανεξάρτητα </a:t>
              </a:r>
              <a:r>
                <a:rPr lang="el-GR" sz="1600" b="0" i="0" kern="1200" dirty="0" smtClean="0"/>
                <a:t>από εθνική προέλευση, φύλο, γλώσσα, θρησκεία.</a:t>
              </a:r>
              <a:endParaRPr lang="el-GR" sz="1600" kern="1200" dirty="0"/>
            </a:p>
          </p:txBody>
        </p:sp>
      </p:grpSp>
      <p:grpSp>
        <p:nvGrpSpPr>
          <p:cNvPr id="26" name="Ομάδα 25"/>
          <p:cNvGrpSpPr/>
          <p:nvPr/>
        </p:nvGrpSpPr>
        <p:grpSpPr>
          <a:xfrm>
            <a:off x="5655334" y="5013176"/>
            <a:ext cx="3102743" cy="1749760"/>
            <a:chOff x="2924810" y="3212843"/>
            <a:chExt cx="4155635" cy="2691809"/>
          </a:xfrm>
        </p:grpSpPr>
        <p:sp>
          <p:nvSpPr>
            <p:cNvPr id="54" name="Έλλειψη 53"/>
            <p:cNvSpPr/>
            <p:nvPr/>
          </p:nvSpPr>
          <p:spPr>
            <a:xfrm>
              <a:off x="2924810" y="3212843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Έλλειψη 14"/>
            <p:cNvSpPr/>
            <p:nvPr/>
          </p:nvSpPr>
          <p:spPr>
            <a:xfrm>
              <a:off x="3533389" y="3607049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Τα κράτη - μέλη του Ο.Η.Ε. έχουν υιοθετήσει την Οικουμενική Διακήρυξη των δικαιωμάτων του ανθρώπου.</a:t>
              </a:r>
              <a:endParaRPr lang="el-GR" sz="1600" kern="1200" dirty="0"/>
            </a:p>
          </p:txBody>
        </p:sp>
      </p:grpSp>
      <p:grpSp>
        <p:nvGrpSpPr>
          <p:cNvPr id="28" name="Ομάδα 27"/>
          <p:cNvGrpSpPr/>
          <p:nvPr/>
        </p:nvGrpSpPr>
        <p:grpSpPr>
          <a:xfrm>
            <a:off x="2688466" y="4869344"/>
            <a:ext cx="2557595" cy="1749760"/>
            <a:chOff x="1282386" y="3893157"/>
            <a:chExt cx="4155635" cy="2691809"/>
          </a:xfrm>
        </p:grpSpPr>
        <p:sp>
          <p:nvSpPr>
            <p:cNvPr id="50" name="Έλλειψη 49"/>
            <p:cNvSpPr/>
            <p:nvPr/>
          </p:nvSpPr>
          <p:spPr>
            <a:xfrm>
              <a:off x="1282386" y="3893157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Έλλειψη 18"/>
            <p:cNvSpPr/>
            <p:nvPr/>
          </p:nvSpPr>
          <p:spPr>
            <a:xfrm>
              <a:off x="1890965" y="4287363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Τα δικαιώματα διακρίνονται </a:t>
              </a:r>
              <a:r>
                <a:rPr lang="el-GR" sz="1600" b="0" i="0" kern="1200" dirty="0" smtClean="0"/>
                <a:t>σε ατομικά, κοινωνικά και πολιτικά.</a:t>
              </a:r>
              <a:endParaRPr lang="el-GR" sz="1600" kern="1200" dirty="0"/>
            </a:p>
          </p:txBody>
        </p:sp>
      </p:grpSp>
      <p:grpSp>
        <p:nvGrpSpPr>
          <p:cNvPr id="30" name="Ομάδα 29"/>
          <p:cNvGrpSpPr/>
          <p:nvPr/>
        </p:nvGrpSpPr>
        <p:grpSpPr>
          <a:xfrm>
            <a:off x="2792850" y="2421528"/>
            <a:ext cx="2794695" cy="1749760"/>
            <a:chOff x="-360037" y="3212843"/>
            <a:chExt cx="4155635" cy="2691809"/>
          </a:xfrm>
        </p:grpSpPr>
        <p:sp>
          <p:nvSpPr>
            <p:cNvPr id="46" name="Έλλειψη 45"/>
            <p:cNvSpPr/>
            <p:nvPr/>
          </p:nvSpPr>
          <p:spPr>
            <a:xfrm>
              <a:off x="-360037" y="3212843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Έλλειψη 22"/>
            <p:cNvSpPr/>
            <p:nvPr/>
          </p:nvSpPr>
          <p:spPr>
            <a:xfrm>
              <a:off x="248542" y="3607049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Στην Ελλάδα τα δικαιώματα των ανθρώπων προστατεύονται από το Σύνταγμα και τους νόμους.</a:t>
              </a:r>
              <a:endParaRPr lang="el-GR" sz="1600" kern="1200" dirty="0"/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31826" y="3644642"/>
            <a:ext cx="2760280" cy="1749760"/>
            <a:chOff x="-1040351" y="1570419"/>
            <a:chExt cx="4155635" cy="2691809"/>
          </a:xfrm>
        </p:grpSpPr>
        <p:sp>
          <p:nvSpPr>
            <p:cNvPr id="42" name="Έλλειψη 41"/>
            <p:cNvSpPr/>
            <p:nvPr/>
          </p:nvSpPr>
          <p:spPr>
            <a:xfrm>
              <a:off x="-1040351" y="1570419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Έλλειψη 26"/>
            <p:cNvSpPr/>
            <p:nvPr/>
          </p:nvSpPr>
          <p:spPr>
            <a:xfrm>
              <a:off x="-431772" y="1964625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dirty="0"/>
                <a:t>Τ</a:t>
              </a:r>
              <a:r>
                <a:rPr lang="el-GR" sz="1600" b="0" i="0" kern="1200" dirty="0" smtClean="0"/>
                <a:t>α </a:t>
              </a:r>
              <a:r>
                <a:rPr lang="el-GR" sz="1600" b="0" i="0" kern="1200" dirty="0" smtClean="0"/>
                <a:t>δικαιώματα του παιδιού κατοχυρώνονται με τη Σύμβαση για τα Δικαιώματα του Παιδιού.</a:t>
              </a:r>
              <a:endParaRPr lang="el-GR" sz="1600" kern="1200" dirty="0"/>
            </a:p>
          </p:txBody>
        </p:sp>
      </p:grpSp>
      <p:grpSp>
        <p:nvGrpSpPr>
          <p:cNvPr id="34" name="Ομάδα 33"/>
          <p:cNvGrpSpPr/>
          <p:nvPr/>
        </p:nvGrpSpPr>
        <p:grpSpPr>
          <a:xfrm>
            <a:off x="50268" y="404664"/>
            <a:ext cx="3183745" cy="2620480"/>
            <a:chOff x="-360037" y="-72004"/>
            <a:chExt cx="4155635" cy="2691809"/>
          </a:xfrm>
        </p:grpSpPr>
        <p:sp>
          <p:nvSpPr>
            <p:cNvPr id="38" name="Έλλειψη 37"/>
            <p:cNvSpPr/>
            <p:nvPr/>
          </p:nvSpPr>
          <p:spPr>
            <a:xfrm>
              <a:off x="-360037" y="-72004"/>
              <a:ext cx="4155635" cy="2691809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Έλλειψη 30"/>
            <p:cNvSpPr/>
            <p:nvPr/>
          </p:nvSpPr>
          <p:spPr>
            <a:xfrm>
              <a:off x="248542" y="322202"/>
              <a:ext cx="2938477" cy="190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0" i="0" kern="1200" dirty="0" smtClean="0"/>
                <a:t>Η ελληνική πολιτεία έχει δημιουργήσει τις </a:t>
              </a:r>
              <a:r>
                <a:rPr lang="el-GR" sz="1600" b="1" i="0" kern="1200" dirty="0" smtClean="0"/>
                <a:t>Ανεξάρτητες Αρχές</a:t>
              </a:r>
              <a:r>
                <a:rPr lang="el-GR" sz="1600" b="0" i="0" kern="1200" dirty="0" smtClean="0"/>
                <a:t>, όπως είναι ο Συνήγορος του Πολίτη και το Ε.Σ.Ρ., στις οποίες μπορούν να απευθυνθούν όλοι οι πολίτες, όταν θίγονται τα δικαιώματά τους.</a:t>
              </a:r>
              <a:endParaRPr lang="el-GR" sz="1600" kern="1200" dirty="0"/>
            </a:p>
          </p:txBody>
        </p:sp>
      </p:grpSp>
      <p:sp>
        <p:nvSpPr>
          <p:cNvPr id="66" name="Θέση υποσέλιδου 6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717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177</Words>
  <Application>Microsoft Office PowerPoint</Application>
  <PresentationFormat>Προβολή στην οθόνη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ΚΑΤΕΡΙΝΑ ΠΑΠΑΪΩΑΝΝΟΥ</dc:creator>
  <cp:lastModifiedBy>ΚΑΤΕΡΙΝΑ ΠΑΠΑΪΩΑΝΝΟΥ</cp:lastModifiedBy>
  <cp:revision>6</cp:revision>
  <dcterms:created xsi:type="dcterms:W3CDTF">2020-12-11T09:46:01Z</dcterms:created>
  <dcterms:modified xsi:type="dcterms:W3CDTF">2020-12-11T11:15:32Z</dcterms:modified>
</cp:coreProperties>
</file>