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30/4/2023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57200" y="642918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UNIT 5</a:t>
            </a:r>
            <a:b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</a:br>
            <a:r>
              <a:rPr lang="en-US" b="1" dirty="0" smtClean="0">
                <a:solidFill>
                  <a:schemeClr val="accent3">
                    <a:lumMod val="75000"/>
                  </a:schemeClr>
                </a:solidFill>
                <a:latin typeface="MV Boli" pitchFamily="2" charset="0"/>
                <a:cs typeface="MV Boli" pitchFamily="2" charset="0"/>
              </a:rPr>
              <a:t>THE ANIMAL SCHOOL</a:t>
            </a:r>
            <a:endParaRPr lang="el-GR" b="1" dirty="0">
              <a:solidFill>
                <a:schemeClr val="accent3">
                  <a:lumMod val="75000"/>
                </a:schemeClr>
              </a:solidFill>
              <a:cs typeface="MV Boli" pitchFamily="2" charset="0"/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285720" y="1857364"/>
            <a:ext cx="86868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We want: 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We learn: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I need: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I don’t need: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School is fun: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Great idea:</a:t>
            </a:r>
          </a:p>
          <a:p>
            <a:r>
              <a:rPr lang="en-US" sz="2800" dirty="0" smtClean="0">
                <a:latin typeface="MV Boli" pitchFamily="2" charset="0"/>
                <a:cs typeface="MV Boli" pitchFamily="2" charset="0"/>
              </a:rPr>
              <a:t>What lessons have we got?:</a:t>
            </a:r>
          </a:p>
          <a:p>
            <a:r>
              <a:rPr lang="en-US" sz="2800" dirty="0" smtClean="0">
                <a:latin typeface="MV Boli" pitchFamily="2" charset="0"/>
                <a:cs typeface="MV Boli" pitchFamily="2" charset="0"/>
              </a:rPr>
              <a:t>It’s the right kind of school: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2643174" y="1928802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7" name="6 - TextBox"/>
          <p:cNvSpPr txBox="1"/>
          <p:nvPr/>
        </p:nvSpPr>
        <p:spPr>
          <a:xfrm>
            <a:off x="2643174" y="1857364"/>
            <a:ext cx="264320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cs typeface="MV Boli" pitchFamily="2" charset="0"/>
              </a:rPr>
              <a:t>θέλουμε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8" name="7 - TextBox"/>
          <p:cNvSpPr txBox="1"/>
          <p:nvPr/>
        </p:nvSpPr>
        <p:spPr>
          <a:xfrm>
            <a:off x="2357422" y="3000372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9" name="8 - TextBox"/>
          <p:cNvSpPr txBox="1"/>
          <p:nvPr/>
        </p:nvSpPr>
        <p:spPr>
          <a:xfrm>
            <a:off x="3428992" y="3500438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0" name="9 - TextBox"/>
          <p:cNvSpPr txBox="1"/>
          <p:nvPr/>
        </p:nvSpPr>
        <p:spPr>
          <a:xfrm>
            <a:off x="3428992" y="4071942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3143240" y="4572008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2" name="11 - TextBox"/>
          <p:cNvSpPr txBox="1"/>
          <p:nvPr/>
        </p:nvSpPr>
        <p:spPr>
          <a:xfrm>
            <a:off x="5715008" y="5000636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3" name="12 - TextBox"/>
          <p:cNvSpPr txBox="1"/>
          <p:nvPr/>
        </p:nvSpPr>
        <p:spPr>
          <a:xfrm>
            <a:off x="5786446" y="5572140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4" name="13 - TextBox"/>
          <p:cNvSpPr txBox="1"/>
          <p:nvPr/>
        </p:nvSpPr>
        <p:spPr>
          <a:xfrm>
            <a:off x="2714612" y="2500306"/>
            <a:ext cx="2643206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 dirty="0"/>
          </a:p>
        </p:txBody>
      </p:sp>
      <p:sp>
        <p:nvSpPr>
          <p:cNvPr id="15" name="14 - TextBox"/>
          <p:cNvSpPr txBox="1"/>
          <p:nvPr/>
        </p:nvSpPr>
        <p:spPr>
          <a:xfrm>
            <a:off x="2714612" y="2428868"/>
            <a:ext cx="264320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cs typeface="MV Boli" pitchFamily="2" charset="0"/>
              </a:rPr>
              <a:t>μαθαίνουμε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>
            <a:off x="2357422" y="2928934"/>
            <a:ext cx="264320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cs typeface="MV Boli" pitchFamily="2" charset="0"/>
              </a:rPr>
              <a:t>χρειάζομαι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3428992" y="3429000"/>
            <a:ext cx="264320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cs typeface="MV Boli" pitchFamily="2" charset="0"/>
              </a:rPr>
              <a:t>δεν χρειάζομαι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>
            <a:off x="3143240" y="4572008"/>
            <a:ext cx="264320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>
                <a:cs typeface="MV Boli" pitchFamily="2" charset="0"/>
              </a:rPr>
              <a:t>Τέλεια ιδέα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5715008" y="5000636"/>
            <a:ext cx="2857520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200" dirty="0" smtClean="0">
                <a:cs typeface="MV Boli" pitchFamily="2" charset="0"/>
              </a:rPr>
              <a:t>Τι μαθήματα έχουμε</a:t>
            </a:r>
            <a:r>
              <a:rPr lang="en-US" sz="2200" dirty="0" smtClean="0">
                <a:cs typeface="MV Boli" pitchFamily="2" charset="0"/>
              </a:rPr>
              <a:t>;</a:t>
            </a:r>
            <a:endParaRPr lang="el-GR" sz="2200" dirty="0">
              <a:cs typeface="MV Boli" pitchFamily="2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5786446" y="5572140"/>
            <a:ext cx="2857520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>
                <a:cs typeface="MV Boli" pitchFamily="2" charset="0"/>
              </a:rPr>
              <a:t>Αυτό είναι το σωστό είδος σχολείου</a:t>
            </a:r>
            <a:endParaRPr lang="el-GR" sz="2000" dirty="0">
              <a:cs typeface="MV Boli" pitchFamily="2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>
            <a:off x="3428992" y="4000504"/>
            <a:ext cx="4429156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>
                <a:cs typeface="MV Boli" pitchFamily="2" charset="0"/>
              </a:rPr>
              <a:t>Το σχολείο είναι διασκεδαστικό</a:t>
            </a:r>
            <a:endParaRPr lang="el-GR" sz="2400" dirty="0">
              <a:cs typeface="MV Boli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5" grpId="0" animBg="1"/>
      <p:bldP spid="16" grpId="0" animBg="1"/>
      <p:bldP spid="17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περιεχομένου"/>
          <p:cNvSpPr>
            <a:spLocks noGrp="1"/>
          </p:cNvSpPr>
          <p:nvPr>
            <p:ph idx="1"/>
          </p:nvPr>
        </p:nvSpPr>
        <p:spPr>
          <a:xfrm>
            <a:off x="0" y="1000108"/>
            <a:ext cx="8715436" cy="5857892"/>
          </a:xfrm>
        </p:spPr>
        <p:txBody>
          <a:bodyPr/>
          <a:lstStyle/>
          <a:p>
            <a:r>
              <a:rPr lang="en-US" sz="3000" dirty="0" smtClean="0">
                <a:latin typeface="MV Boli" pitchFamily="2" charset="0"/>
                <a:cs typeface="MV Boli" pitchFamily="2" charset="0"/>
              </a:rPr>
              <a:t>We learn everything: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Are you ready</a:t>
            </a:r>
            <a:r>
              <a:rPr lang="el-GR" dirty="0" smtClean="0">
                <a:latin typeface="MV Boli" pitchFamily="2" charset="0"/>
                <a:cs typeface="MV Boli" pitchFamily="2" charset="0"/>
              </a:rPr>
              <a:t>?</a:t>
            </a:r>
            <a:r>
              <a:rPr lang="en-US" dirty="0" smtClean="0">
                <a:latin typeface="MV Boli" pitchFamily="2" charset="0"/>
                <a:cs typeface="MV Boli" pitchFamily="2" charset="0"/>
              </a:rPr>
              <a:t>:</a:t>
            </a:r>
          </a:p>
          <a:p>
            <a:r>
              <a:rPr lang="en-US" sz="2800" dirty="0" smtClean="0">
                <a:latin typeface="MV Boli" pitchFamily="2" charset="0"/>
                <a:cs typeface="MV Boli" pitchFamily="2" charset="0"/>
              </a:rPr>
              <a:t>You must go to the class now: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Let me try: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Don’ t be lazy: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This is fun: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I love swimming:</a:t>
            </a:r>
          </a:p>
          <a:p>
            <a:r>
              <a:rPr lang="en-US" dirty="0" smtClean="0">
                <a:latin typeface="MV Boli" pitchFamily="2" charset="0"/>
                <a:cs typeface="MV Boli" pitchFamily="2" charset="0"/>
              </a:rPr>
              <a:t>I don’t like running:</a:t>
            </a:r>
          </a:p>
          <a:p>
            <a:r>
              <a:rPr lang="en-US" sz="2800" dirty="0" smtClean="0">
                <a:latin typeface="MV Boli" pitchFamily="2" charset="0"/>
                <a:cs typeface="MV Boli" pitchFamily="2" charset="0"/>
              </a:rPr>
              <a:t>Everybody can do something:</a:t>
            </a:r>
          </a:p>
          <a:p>
            <a:r>
              <a:rPr lang="en-US" sz="2800" dirty="0" smtClean="0">
                <a:latin typeface="MV Boli" pitchFamily="2" charset="0"/>
                <a:cs typeface="MV Boli" pitchFamily="2" charset="0"/>
              </a:rPr>
              <a:t>Together we can do everything:</a:t>
            </a:r>
          </a:p>
          <a:p>
            <a:endParaRPr lang="el-GR" dirty="0"/>
          </a:p>
        </p:txBody>
      </p:sp>
      <p:sp>
        <p:nvSpPr>
          <p:cNvPr id="5" name="4 - TextBox"/>
          <p:cNvSpPr txBox="1"/>
          <p:nvPr/>
        </p:nvSpPr>
        <p:spPr>
          <a:xfrm>
            <a:off x="4429124" y="1071546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8" name="7 - TextBox"/>
          <p:cNvSpPr txBox="1"/>
          <p:nvPr/>
        </p:nvSpPr>
        <p:spPr>
          <a:xfrm>
            <a:off x="4000496" y="1643050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9" name="8 - TextBox"/>
          <p:cNvSpPr txBox="1"/>
          <p:nvPr/>
        </p:nvSpPr>
        <p:spPr>
          <a:xfrm>
            <a:off x="6000760" y="2214554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0" name="9 - TextBox"/>
          <p:cNvSpPr txBox="1"/>
          <p:nvPr/>
        </p:nvSpPr>
        <p:spPr>
          <a:xfrm>
            <a:off x="3143240" y="2786058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1" name="10 - TextBox"/>
          <p:cNvSpPr txBox="1"/>
          <p:nvPr/>
        </p:nvSpPr>
        <p:spPr>
          <a:xfrm>
            <a:off x="3714744" y="3357562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2" name="11 - TextBox"/>
          <p:cNvSpPr txBox="1"/>
          <p:nvPr/>
        </p:nvSpPr>
        <p:spPr>
          <a:xfrm>
            <a:off x="3071802" y="3929066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3929058" y="4500570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4" name="13 - TextBox"/>
          <p:cNvSpPr txBox="1"/>
          <p:nvPr/>
        </p:nvSpPr>
        <p:spPr>
          <a:xfrm>
            <a:off x="4429124" y="5072074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5" name="14 - TextBox"/>
          <p:cNvSpPr txBox="1"/>
          <p:nvPr/>
        </p:nvSpPr>
        <p:spPr>
          <a:xfrm>
            <a:off x="5429256" y="5572140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16" name="15 - TextBox"/>
          <p:cNvSpPr txBox="1"/>
          <p:nvPr/>
        </p:nvSpPr>
        <p:spPr>
          <a:xfrm>
            <a:off x="5857884" y="6143644"/>
            <a:ext cx="2857520" cy="369332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5857884" y="6000768"/>
            <a:ext cx="3000396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Μαζί μπορούμε να κάνουμε τα πάντα</a:t>
            </a:r>
            <a:endParaRPr lang="el-GR" sz="2000" dirty="0"/>
          </a:p>
        </p:txBody>
      </p:sp>
      <p:sp>
        <p:nvSpPr>
          <p:cNvPr id="6" name="5 - TextBox"/>
          <p:cNvSpPr txBox="1"/>
          <p:nvPr/>
        </p:nvSpPr>
        <p:spPr>
          <a:xfrm>
            <a:off x="4429124" y="1071546"/>
            <a:ext cx="3214710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Μαθαίνουμε τα πάντα</a:t>
            </a:r>
            <a:endParaRPr lang="el-GR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000496" y="1643050"/>
            <a:ext cx="2857520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Είσαι έτοιμος</a:t>
            </a:r>
            <a:r>
              <a:rPr lang="en-US" sz="2400" dirty="0" smtClean="0"/>
              <a:t>;</a:t>
            </a:r>
            <a:endParaRPr lang="el-GR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000760" y="2071678"/>
            <a:ext cx="2857520" cy="707886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000" dirty="0" smtClean="0"/>
              <a:t>Πρέπει να πας στην τάξη τώρα</a:t>
            </a:r>
            <a:endParaRPr lang="el-GR" sz="2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3143240" y="2786058"/>
            <a:ext cx="2857520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Άσε με να δοκιμάσω</a:t>
            </a:r>
            <a:endParaRPr lang="el-GR" sz="2200" dirty="0"/>
          </a:p>
        </p:txBody>
      </p:sp>
      <p:sp>
        <p:nvSpPr>
          <p:cNvPr id="20" name="19 - TextBox"/>
          <p:cNvSpPr txBox="1"/>
          <p:nvPr/>
        </p:nvSpPr>
        <p:spPr>
          <a:xfrm>
            <a:off x="3714744" y="3357562"/>
            <a:ext cx="2857520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l-GR" sz="2200" dirty="0" smtClean="0"/>
              <a:t>Μην είσαι τεμπέλης</a:t>
            </a:r>
            <a:endParaRPr lang="el-GR" sz="22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071802" y="3929066"/>
            <a:ext cx="3429024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Αυτό είναι διασκεδαστικό</a:t>
            </a:r>
            <a:endParaRPr lang="el-GR" sz="2200" dirty="0"/>
          </a:p>
        </p:txBody>
      </p:sp>
      <p:sp>
        <p:nvSpPr>
          <p:cNvPr id="22" name="21 - TextBox"/>
          <p:cNvSpPr txBox="1"/>
          <p:nvPr/>
        </p:nvSpPr>
        <p:spPr>
          <a:xfrm>
            <a:off x="3929058" y="4500570"/>
            <a:ext cx="2857520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Αγαπώ το κολύμπι</a:t>
            </a:r>
            <a:endParaRPr lang="el-GR" sz="2200" dirty="0"/>
          </a:p>
        </p:txBody>
      </p:sp>
      <p:sp>
        <p:nvSpPr>
          <p:cNvPr id="23" name="22 - TextBox"/>
          <p:cNvSpPr txBox="1"/>
          <p:nvPr/>
        </p:nvSpPr>
        <p:spPr>
          <a:xfrm>
            <a:off x="4429124" y="5072074"/>
            <a:ext cx="3714776" cy="430887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200" dirty="0" smtClean="0"/>
              <a:t>Δεν μ’αρέσει το τρέξιμο</a:t>
            </a:r>
            <a:endParaRPr lang="el-GR" sz="2200" dirty="0"/>
          </a:p>
        </p:txBody>
      </p:sp>
      <p:sp>
        <p:nvSpPr>
          <p:cNvPr id="24" name="23 - TextBox"/>
          <p:cNvSpPr txBox="1"/>
          <p:nvPr/>
        </p:nvSpPr>
        <p:spPr>
          <a:xfrm>
            <a:off x="5429256" y="5572140"/>
            <a:ext cx="3571900" cy="400110"/>
          </a:xfrm>
          <a:prstGeom prst="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Όλοι μπορούν να κάνουν κάτι</a:t>
            </a: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Εικόνα" descr="clipart760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214422"/>
            <a:ext cx="2345193" cy="1428760"/>
          </a:xfrm>
          <a:prstGeom prst="rect">
            <a:avLst/>
          </a:prstGeom>
        </p:spPr>
      </p:pic>
      <p:pic>
        <p:nvPicPr>
          <p:cNvPr id="3" name="2 - Εικόνα" descr="clipart281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1000108"/>
            <a:ext cx="1085226" cy="2357454"/>
          </a:xfrm>
          <a:prstGeom prst="rect">
            <a:avLst/>
          </a:prstGeom>
        </p:spPr>
      </p:pic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85720" y="142852"/>
            <a:ext cx="8686800" cy="841248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smtClean="0">
                <a:latin typeface="MV Boli" pitchFamily="2" charset="0"/>
                <a:cs typeface="MV Boli" pitchFamily="2" charset="0"/>
              </a:rPr>
              <a:t>THINK Of the english words</a:t>
            </a:r>
            <a:endParaRPr lang="el-GR" b="1" dirty="0">
              <a:cs typeface="MV Boli" pitchFamily="2" charset="0"/>
            </a:endParaRPr>
          </a:p>
        </p:txBody>
      </p:sp>
      <p:pic>
        <p:nvPicPr>
          <p:cNvPr id="5" name="4 - Εικόνα" descr="clipart8345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68368" y="1000108"/>
            <a:ext cx="2958062" cy="2000264"/>
          </a:xfrm>
          <a:prstGeom prst="rect">
            <a:avLst/>
          </a:prstGeom>
        </p:spPr>
      </p:pic>
      <p:pic>
        <p:nvPicPr>
          <p:cNvPr id="6" name="5 - Εικόνα" descr="clipart9008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flipH="1">
            <a:off x="7113849" y="1214422"/>
            <a:ext cx="1661663" cy="1785950"/>
          </a:xfrm>
          <a:prstGeom prst="rect">
            <a:avLst/>
          </a:prstGeom>
        </p:spPr>
      </p:pic>
      <p:pic>
        <p:nvPicPr>
          <p:cNvPr id="7" name="6 - Εικόνα" descr="clipart2279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14876" y="4572008"/>
            <a:ext cx="1265876" cy="1741956"/>
          </a:xfrm>
          <a:prstGeom prst="rect">
            <a:avLst/>
          </a:prstGeom>
        </p:spPr>
      </p:pic>
      <p:pic>
        <p:nvPicPr>
          <p:cNvPr id="8" name="7 - Εικόνα" descr="clipart2514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00034" y="3500438"/>
            <a:ext cx="1676886" cy="1857364"/>
          </a:xfrm>
          <a:prstGeom prst="rect">
            <a:avLst/>
          </a:prstGeom>
        </p:spPr>
      </p:pic>
      <p:pic>
        <p:nvPicPr>
          <p:cNvPr id="9" name="8 - Εικόνα" descr="clipart204558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072330" y="4214818"/>
            <a:ext cx="1802452" cy="2357430"/>
          </a:xfrm>
          <a:prstGeom prst="rect">
            <a:avLst/>
          </a:prstGeom>
        </p:spPr>
      </p:pic>
      <p:pic>
        <p:nvPicPr>
          <p:cNvPr id="10" name="9 - Εικόνα" descr="clipart900934.pn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2357422" y="2714620"/>
            <a:ext cx="2645967" cy="2242437"/>
          </a:xfrm>
          <a:prstGeom prst="rect">
            <a:avLst/>
          </a:prstGeom>
        </p:spPr>
      </p:pic>
      <p:pic>
        <p:nvPicPr>
          <p:cNvPr id="11" name="10 - Εικόνα" descr="clipart3145590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1472" y="5000636"/>
            <a:ext cx="3876678" cy="1525519"/>
          </a:xfrm>
          <a:prstGeom prst="rect">
            <a:avLst/>
          </a:prstGeom>
        </p:spPr>
      </p:pic>
      <p:pic>
        <p:nvPicPr>
          <p:cNvPr id="12" name="11 - Εικόνα" descr="clipart230461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643570" y="3000372"/>
            <a:ext cx="1714512" cy="2276119"/>
          </a:xfrm>
          <a:prstGeom prst="rect">
            <a:avLst/>
          </a:prstGeom>
        </p:spPr>
      </p:pic>
      <p:sp>
        <p:nvSpPr>
          <p:cNvPr id="13" name="12 - TextBox"/>
          <p:cNvSpPr txBox="1"/>
          <p:nvPr/>
        </p:nvSpPr>
        <p:spPr>
          <a:xfrm rot="20080629">
            <a:off x="298647" y="1931374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reading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2171560" y="1822962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playing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5" name="14 - TextBox"/>
          <p:cNvSpPr txBox="1"/>
          <p:nvPr/>
        </p:nvSpPr>
        <p:spPr>
          <a:xfrm rot="20080629">
            <a:off x="4513489" y="1717059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flying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6" name="15 - TextBox"/>
          <p:cNvSpPr txBox="1"/>
          <p:nvPr/>
        </p:nvSpPr>
        <p:spPr>
          <a:xfrm rot="1183116">
            <a:off x="6799505" y="1788497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sleeping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7" name="16 - TextBox"/>
          <p:cNvSpPr txBox="1"/>
          <p:nvPr/>
        </p:nvSpPr>
        <p:spPr>
          <a:xfrm rot="20080629">
            <a:off x="441523" y="4074514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running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8" name="17 - TextBox"/>
          <p:cNvSpPr txBox="1"/>
          <p:nvPr/>
        </p:nvSpPr>
        <p:spPr>
          <a:xfrm rot="553986">
            <a:off x="2668641" y="3569289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climbing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19" name="18 - TextBox"/>
          <p:cNvSpPr txBox="1"/>
          <p:nvPr/>
        </p:nvSpPr>
        <p:spPr>
          <a:xfrm rot="1175071">
            <a:off x="5526408" y="3786406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walking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20" name="19 - TextBox"/>
          <p:cNvSpPr txBox="1"/>
          <p:nvPr/>
        </p:nvSpPr>
        <p:spPr>
          <a:xfrm rot="991609">
            <a:off x="1655971" y="5789025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swimming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21" name="20 - TextBox"/>
          <p:cNvSpPr txBox="1"/>
          <p:nvPr/>
        </p:nvSpPr>
        <p:spPr>
          <a:xfrm rot="20080629">
            <a:off x="4513489" y="5288958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eating</a:t>
            </a:r>
            <a:endParaRPr lang="el-GR" sz="2400" dirty="0">
              <a:cs typeface="MV Boli" pitchFamily="2" charset="0"/>
            </a:endParaRPr>
          </a:p>
        </p:txBody>
      </p:sp>
      <p:sp>
        <p:nvSpPr>
          <p:cNvPr id="22" name="21 - TextBox"/>
          <p:cNvSpPr txBox="1"/>
          <p:nvPr/>
        </p:nvSpPr>
        <p:spPr>
          <a:xfrm rot="1082529">
            <a:off x="6942382" y="5431836"/>
            <a:ext cx="1785950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MV Boli" pitchFamily="2" charset="0"/>
                <a:cs typeface="MV Boli" pitchFamily="2" charset="0"/>
              </a:rPr>
              <a:t>sailing</a:t>
            </a:r>
            <a:endParaRPr lang="el-GR" sz="2400" dirty="0">
              <a:cs typeface="MV Boli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153</TotalTime>
  <Words>162</Words>
  <PresentationFormat>Προβολή στην οθόνη (4:3)</PresentationFormat>
  <Paragraphs>48</Paragraphs>
  <Slides>3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4" baseType="lpstr">
      <vt:lpstr>Διαστημικό</vt:lpstr>
      <vt:lpstr>UNIT 5 THE ANIMAL SCHOOL</vt:lpstr>
      <vt:lpstr>Διαφάνεια 2</vt:lpstr>
      <vt:lpstr>THINK Of the english words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 THE ANIMAL SCHOOL</dc:title>
  <dc:creator>Peny</dc:creator>
  <cp:lastModifiedBy>Peny</cp:lastModifiedBy>
  <cp:revision>18</cp:revision>
  <dcterms:created xsi:type="dcterms:W3CDTF">2023-03-01T20:03:25Z</dcterms:created>
  <dcterms:modified xsi:type="dcterms:W3CDTF">2023-04-30T07:32:49Z</dcterms:modified>
</cp:coreProperties>
</file>