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9" d="100"/>
          <a:sy n="59" d="100"/>
        </p:scale>
        <p:origin x="-1206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42900" y="4933072"/>
            <a:ext cx="6229350" cy="1524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Τίτλος"/>
          <p:cNvSpPr>
            <a:spLocks noGrp="1"/>
          </p:cNvSpPr>
          <p:nvPr>
            <p:ph type="ctrTitle"/>
          </p:nvPr>
        </p:nvSpPr>
        <p:spPr>
          <a:xfrm>
            <a:off x="342900" y="1911643"/>
            <a:ext cx="6229350" cy="26416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1097720" y="4733502"/>
            <a:ext cx="2228850" cy="211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>
            <a:off x="3531431" y="4733502"/>
            <a:ext cx="2228850" cy="211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3405261" y="4701736"/>
            <a:ext cx="34290" cy="6096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30/4/2023</a:t>
            </a:fld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342900" y="2032000"/>
            <a:ext cx="6172200" cy="6096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30/4/2023</a:t>
            </a:fld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6" name="15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14350" y="4673600"/>
            <a:ext cx="5943600" cy="18288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14350" y="6611819"/>
            <a:ext cx="5943600" cy="1312981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514350" y="6555990"/>
            <a:ext cx="5943600" cy="5735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1"/>
          </p:nvPr>
        </p:nvSpPr>
        <p:spPr>
          <a:xfrm>
            <a:off x="342900" y="2032000"/>
            <a:ext cx="3044952" cy="6096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3486150" y="2032000"/>
            <a:ext cx="3044952" cy="6096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30/4/2023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2900" y="1866124"/>
            <a:ext cx="3030141" cy="1016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2" name="31 - Θέση περιεχομένου"/>
          <p:cNvSpPr>
            <a:spLocks noGrp="1"/>
          </p:cNvSpPr>
          <p:nvPr>
            <p:ph sz="half" idx="2"/>
          </p:nvPr>
        </p:nvSpPr>
        <p:spPr>
          <a:xfrm>
            <a:off x="342900" y="2935861"/>
            <a:ext cx="3028950" cy="5218176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4" name="33 - Θέση περιεχομένου"/>
          <p:cNvSpPr>
            <a:spLocks noGrp="1"/>
          </p:cNvSpPr>
          <p:nvPr>
            <p:ph sz="quarter" idx="4"/>
          </p:nvPr>
        </p:nvSpPr>
        <p:spPr>
          <a:xfrm>
            <a:off x="3487341" y="2935861"/>
            <a:ext cx="3028950" cy="5218176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0" y="207264"/>
            <a:ext cx="6172200" cy="1524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idx="3"/>
          </p:nvPr>
        </p:nvSpPr>
        <p:spPr>
          <a:xfrm>
            <a:off x="3486150" y="1866124"/>
            <a:ext cx="3030141" cy="1016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422209" y="2906959"/>
            <a:ext cx="2811780" cy="211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>
            <a:off x="3566160" y="2906959"/>
            <a:ext cx="2811780" cy="211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Θέση περιεχομένου"/>
          <p:cNvSpPr>
            <a:spLocks noGrp="1"/>
          </p:cNvSpPr>
          <p:nvPr>
            <p:ph sz="quarter" idx="1"/>
          </p:nvPr>
        </p:nvSpPr>
        <p:spPr>
          <a:xfrm>
            <a:off x="342900" y="609600"/>
            <a:ext cx="4686300" cy="7620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086350" y="2133600"/>
            <a:ext cx="1488186" cy="49784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1" name="30 - Τίτλος"/>
          <p:cNvSpPr>
            <a:spLocks noGrp="1"/>
          </p:cNvSpPr>
          <p:nvPr>
            <p:ph type="title"/>
          </p:nvPr>
        </p:nvSpPr>
        <p:spPr>
          <a:xfrm>
            <a:off x="5086350" y="609600"/>
            <a:ext cx="1485900" cy="14224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30/4/2023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972050" y="609600"/>
            <a:ext cx="1543050" cy="14224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42900" y="609600"/>
            <a:ext cx="4514850" cy="74168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972050" y="2133600"/>
            <a:ext cx="1543050" cy="58928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30/4/2023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342900" y="1930401"/>
            <a:ext cx="6172200" cy="62378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343400" y="8271556"/>
            <a:ext cx="1943100" cy="51206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30/4/2023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1600200" y="8271556"/>
            <a:ext cx="268605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307931" y="8242041"/>
            <a:ext cx="457200" cy="6096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342900" y="203200"/>
            <a:ext cx="6172200" cy="16256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effectLst>
            <a:softEdge rad="63500"/>
          </a:effectLst>
        </p:spPr>
        <p:txBody>
          <a:bodyPr/>
          <a:lstStyle/>
          <a:p>
            <a:r>
              <a:rPr lang="en-US" sz="4800" b="1" dirty="0" smtClean="0">
                <a:latin typeface="MV Boli" pitchFamily="2" charset="0"/>
                <a:cs typeface="MV Boli" pitchFamily="2" charset="0"/>
              </a:rPr>
              <a:t>Daedalus and Icarus</a:t>
            </a:r>
          </a:p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57166" y="3214678"/>
            <a:ext cx="6229350" cy="1267127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  <a:reflection blurRad="6350" stA="52000" endA="300" endPos="35000" dir="5400000" sy="-100000" algn="bl" rotWithShape="0"/>
          </a:effectLst>
        </p:spPr>
        <p:txBody>
          <a:bodyPr/>
          <a:lstStyle/>
          <a:p>
            <a:r>
              <a:rPr sz="5400" b="1" dirty="0" smtClean="0">
                <a:solidFill>
                  <a:schemeClr val="tx2"/>
                </a:solidFill>
                <a:latin typeface="MV Boli" pitchFamily="2" charset="0"/>
                <a:cs typeface="MV Boli" pitchFamily="2" charset="0"/>
              </a:rPr>
              <a:t>UNIT 8</a:t>
            </a:r>
            <a:endParaRPr lang="el-GR" sz="5400" b="1" dirty="0">
              <a:solidFill>
                <a:schemeClr val="tx2"/>
              </a:solidFill>
              <a:cs typeface="MV Bol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90" y="357158"/>
            <a:ext cx="6429420" cy="8286808"/>
          </a:xfrm>
        </p:spPr>
        <p:txBody>
          <a:bodyPr/>
          <a:lstStyle/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your 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palace 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is 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ready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nice work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y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ou’re welcome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can do no harm 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now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onster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so 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dangerous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n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o one can escape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huge 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maze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people 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are safe 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now</a:t>
            </a:r>
          </a:p>
          <a:p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y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ou 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don’t need me 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anymore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my 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son</a:t>
            </a:r>
          </a:p>
          <a:p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 can’t let you 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leave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guards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put 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them in prison </a:t>
            </a:r>
            <a:endParaRPr lang="en-US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right away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 crocodile's 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body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 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bull’s head</a:t>
            </a:r>
            <a:endParaRPr lang="en-US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3786190" y="571472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3571876" y="428596"/>
            <a:ext cx="278608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bg2"/>
                </a:solidFill>
              </a:rPr>
              <a:t>τ</a:t>
            </a:r>
            <a:r>
              <a:rPr lang="el-GR" dirty="0" smtClean="0">
                <a:solidFill>
                  <a:schemeClr val="bg2"/>
                </a:solidFill>
              </a:rPr>
              <a:t>ο παλάτι σας είναι έτοιμο</a:t>
            </a:r>
            <a:endParaRPr lang="el-GR" dirty="0">
              <a:solidFill>
                <a:schemeClr val="bg2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786058" y="1428728"/>
            <a:ext cx="1691357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bg2"/>
                </a:solidFill>
              </a:rPr>
              <a:t>κ</a:t>
            </a:r>
            <a:r>
              <a:rPr lang="el-GR" dirty="0" smtClean="0">
                <a:solidFill>
                  <a:schemeClr val="bg2"/>
                </a:solidFill>
              </a:rPr>
              <a:t>αλώς ήρθατε</a:t>
            </a:r>
            <a:endParaRPr lang="el-GR" dirty="0">
              <a:solidFill>
                <a:schemeClr val="bg2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2143116" y="928662"/>
            <a:ext cx="192882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chemeClr val="bg2"/>
                </a:solidFill>
              </a:rPr>
              <a:t>ω</a:t>
            </a:r>
            <a:r>
              <a:rPr lang="el-GR" dirty="0" smtClean="0">
                <a:solidFill>
                  <a:schemeClr val="bg2"/>
                </a:solidFill>
              </a:rPr>
              <a:t>ραία δουλειά</a:t>
            </a:r>
            <a:endParaRPr lang="el-GR" dirty="0">
              <a:solidFill>
                <a:schemeClr val="bg2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2143116" y="7000892"/>
            <a:ext cx="1691357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chemeClr val="bg2"/>
                </a:solidFill>
              </a:rPr>
              <a:t>α</a:t>
            </a:r>
            <a:r>
              <a:rPr lang="el-GR" dirty="0" smtClean="0">
                <a:solidFill>
                  <a:schemeClr val="bg2"/>
                </a:solidFill>
              </a:rPr>
              <a:t>μέσως τώρα</a:t>
            </a:r>
            <a:endParaRPr lang="el-GR" dirty="0">
              <a:solidFill>
                <a:schemeClr val="bg2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1643050" y="6072198"/>
            <a:ext cx="157163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chemeClr val="bg2"/>
                </a:solidFill>
              </a:rPr>
              <a:t>φρουροί</a:t>
            </a:r>
            <a:endParaRPr lang="el-GR" dirty="0">
              <a:solidFill>
                <a:schemeClr val="bg2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1928802" y="2285984"/>
            <a:ext cx="1691357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chemeClr val="bg2"/>
                </a:solidFill>
              </a:rPr>
              <a:t>τέρας</a:t>
            </a:r>
            <a:endParaRPr lang="el-GR" dirty="0">
              <a:solidFill>
                <a:schemeClr val="bg2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2571744" y="2786050"/>
            <a:ext cx="242889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chemeClr val="bg2"/>
                </a:solidFill>
              </a:rPr>
              <a:t>π</a:t>
            </a:r>
            <a:r>
              <a:rPr lang="el-GR" dirty="0" smtClean="0">
                <a:solidFill>
                  <a:schemeClr val="bg2"/>
                </a:solidFill>
              </a:rPr>
              <a:t>ολύ επικίνδυνο</a:t>
            </a:r>
            <a:endParaRPr lang="el-GR" dirty="0">
              <a:solidFill>
                <a:schemeClr val="bg2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3214686" y="3286116"/>
            <a:ext cx="3357586" cy="3539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700" dirty="0" smtClean="0">
                <a:solidFill>
                  <a:schemeClr val="bg2"/>
                </a:solidFill>
              </a:rPr>
              <a:t>κ</a:t>
            </a:r>
            <a:r>
              <a:rPr lang="el-GR" sz="1700" dirty="0" smtClean="0">
                <a:solidFill>
                  <a:schemeClr val="bg2"/>
                </a:solidFill>
              </a:rPr>
              <a:t>ανείς δεν μπορεί  να  δραπετεύσει</a:t>
            </a:r>
            <a:endParaRPr lang="el-GR" sz="1700" dirty="0">
              <a:solidFill>
                <a:schemeClr val="bg2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3500438" y="4214810"/>
            <a:ext cx="300039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chemeClr val="bg2"/>
                </a:solidFill>
              </a:rPr>
              <a:t>ο</a:t>
            </a:r>
            <a:r>
              <a:rPr lang="el-GR" dirty="0" smtClean="0">
                <a:solidFill>
                  <a:schemeClr val="bg2"/>
                </a:solidFill>
              </a:rPr>
              <a:t>ι άνθρωποι είναι ασφαλείς</a:t>
            </a:r>
            <a:endParaRPr lang="el-GR" dirty="0">
              <a:solidFill>
                <a:schemeClr val="bg2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2214554" y="3786182"/>
            <a:ext cx="2571768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chemeClr val="bg2"/>
                </a:solidFill>
              </a:rPr>
              <a:t>τ</a:t>
            </a:r>
            <a:r>
              <a:rPr lang="el-GR" dirty="0" smtClean="0">
                <a:solidFill>
                  <a:schemeClr val="bg2"/>
                </a:solidFill>
              </a:rPr>
              <a:t>εράστιος λαβύρινθος </a:t>
            </a:r>
            <a:endParaRPr lang="el-GR" dirty="0">
              <a:solidFill>
                <a:schemeClr val="bg2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1714488" y="5143504"/>
            <a:ext cx="1548481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chemeClr val="bg2"/>
                </a:solidFill>
              </a:rPr>
              <a:t>ο</a:t>
            </a:r>
            <a:r>
              <a:rPr lang="el-GR" dirty="0" smtClean="0">
                <a:solidFill>
                  <a:schemeClr val="bg2"/>
                </a:solidFill>
              </a:rPr>
              <a:t> γιός μου</a:t>
            </a:r>
            <a:endParaRPr lang="el-GR" dirty="0">
              <a:solidFill>
                <a:schemeClr val="bg2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2428868" y="7929586"/>
            <a:ext cx="1857388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chemeClr val="bg2"/>
                </a:solidFill>
              </a:rPr>
              <a:t>κεφάλι  ταύρου</a:t>
            </a:r>
            <a:endParaRPr lang="el-GR" dirty="0">
              <a:solidFill>
                <a:schemeClr val="bg2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3357562" y="6500826"/>
            <a:ext cx="2928958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chemeClr val="bg2"/>
                </a:solidFill>
              </a:rPr>
              <a:t>β</a:t>
            </a:r>
            <a:r>
              <a:rPr lang="el-GR" dirty="0" smtClean="0">
                <a:solidFill>
                  <a:schemeClr val="bg2"/>
                </a:solidFill>
              </a:rPr>
              <a:t>άλτε τους στη φυλακή</a:t>
            </a:r>
            <a:endParaRPr lang="el-GR" dirty="0">
              <a:solidFill>
                <a:schemeClr val="bg2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4286256" y="4714876"/>
            <a:ext cx="235745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chemeClr val="bg2"/>
                </a:solidFill>
              </a:rPr>
              <a:t>δ</a:t>
            </a:r>
            <a:r>
              <a:rPr lang="el-GR" dirty="0" smtClean="0">
                <a:solidFill>
                  <a:schemeClr val="bg2"/>
                </a:solidFill>
              </a:rPr>
              <a:t>εν με χρειάζεστε πια</a:t>
            </a:r>
            <a:endParaRPr lang="el-GR" dirty="0">
              <a:solidFill>
                <a:schemeClr val="bg2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3143248" y="5572132"/>
            <a:ext cx="3500462" cy="3539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700" dirty="0" smtClean="0">
                <a:solidFill>
                  <a:schemeClr val="bg2"/>
                </a:solidFill>
              </a:rPr>
              <a:t>δ</a:t>
            </a:r>
            <a:r>
              <a:rPr lang="el-GR" sz="1700" dirty="0" smtClean="0">
                <a:solidFill>
                  <a:schemeClr val="bg2"/>
                </a:solidFill>
              </a:rPr>
              <a:t>εν μπορώ να σας αφήσω να φύγετε</a:t>
            </a:r>
            <a:endParaRPr lang="el-GR" sz="1700" dirty="0">
              <a:solidFill>
                <a:schemeClr val="bg2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3571876" y="1857356"/>
            <a:ext cx="264320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bg2"/>
                </a:solidFill>
              </a:rPr>
              <a:t>δ</a:t>
            </a:r>
            <a:r>
              <a:rPr lang="el-GR" dirty="0" smtClean="0">
                <a:solidFill>
                  <a:schemeClr val="bg2"/>
                </a:solidFill>
              </a:rPr>
              <a:t>εν μπορεί να κάνει κακό</a:t>
            </a:r>
            <a:endParaRPr lang="el-GR" dirty="0">
              <a:solidFill>
                <a:schemeClr val="bg2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3214686" y="7429520"/>
            <a:ext cx="2571768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chemeClr val="bg2"/>
                </a:solidFill>
              </a:rPr>
              <a:t>σ</a:t>
            </a:r>
            <a:r>
              <a:rPr lang="el-GR" dirty="0" smtClean="0">
                <a:solidFill>
                  <a:schemeClr val="bg2"/>
                </a:solidFill>
              </a:rPr>
              <a:t>ώμα  κροκόδειλου</a:t>
            </a:r>
            <a:endParaRPr lang="el-GR" dirty="0">
              <a:solidFill>
                <a:schemeClr val="bg2"/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5143512" y="8143900"/>
            <a:ext cx="1214446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Lesson 1</a:t>
            </a:r>
            <a:endParaRPr lang="el-GR" sz="2000" b="1" dirty="0">
              <a:solidFill>
                <a:schemeClr val="accent2">
                  <a:lumMod val="75000"/>
                </a:schemeClr>
              </a:solidFill>
              <a:cs typeface="MV Bol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14290" y="571472"/>
            <a:ext cx="6357982" cy="8143932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greedy</a:t>
            </a:r>
          </a:p>
          <a:p>
            <a:r>
              <a:rPr lang="en-US" sz="23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find </a:t>
            </a:r>
            <a:r>
              <a:rPr lang="en-US" sz="23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 way to </a:t>
            </a:r>
            <a:r>
              <a:rPr lang="en-US" sz="23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escape</a:t>
            </a:r>
          </a:p>
          <a:p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How can we do 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that?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through that 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window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It’s too 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high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get away from 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here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you’re right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we only need wings.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 lot of feathers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stick them 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together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What can we u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se?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What about 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wax?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that’s a brilliant idea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our wings are ready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let’s rest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we’ll leave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early in the morning</a:t>
            </a: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 want to get out</a:t>
            </a:r>
            <a:endParaRPr lang="el-GR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1714488" y="571472"/>
            <a:ext cx="171451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άπληστος</a:t>
            </a:r>
            <a:endParaRPr lang="el-GR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357430" y="2285984"/>
            <a:ext cx="200026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ε</a:t>
            </a:r>
            <a:r>
              <a:rPr lang="el-GR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ίναι πολύ ψηλά</a:t>
            </a:r>
            <a:endParaRPr lang="el-GR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3357562" y="1428728"/>
            <a:ext cx="3214710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π</a:t>
            </a:r>
            <a:r>
              <a:rPr lang="el-GR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ως μπορούμε να το κάνουμε αυτό</a:t>
            </a:r>
            <a:endParaRPr lang="el-GR" sz="16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3786190" y="1857356"/>
            <a:ext cx="2571768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μ</a:t>
            </a:r>
            <a:r>
              <a:rPr lang="el-GR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έσα από το παράθυρο</a:t>
            </a:r>
            <a:endParaRPr lang="el-GR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2428868" y="3143240"/>
            <a:ext cx="171451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ε</a:t>
            </a:r>
            <a:r>
              <a:rPr lang="el-GR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ίσαι σωστός</a:t>
            </a:r>
            <a:endParaRPr lang="el-GR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3500438" y="3571868"/>
            <a:ext cx="2857520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χ</a:t>
            </a:r>
            <a:r>
              <a:rPr lang="el-GR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ρειαζόμαστε μόνο φτερά</a:t>
            </a:r>
            <a:endParaRPr lang="el-GR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3000372" y="4000496"/>
            <a:ext cx="228601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π</a:t>
            </a:r>
            <a:r>
              <a:rPr lang="el-GR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ολλά πούπουλα</a:t>
            </a:r>
            <a:endParaRPr lang="el-GR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3500438" y="4429124"/>
            <a:ext cx="307183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ν</a:t>
            </a:r>
            <a:r>
              <a:rPr lang="el-GR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α τα κολλήσουμε μαζί</a:t>
            </a:r>
            <a:endParaRPr lang="el-GR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3214686" y="4857752"/>
            <a:ext cx="3286148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τ</a:t>
            </a:r>
            <a:r>
              <a:rPr lang="el-GR" sz="1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ι μπορούμε να χρησιμοποιήσουμε</a:t>
            </a:r>
            <a:endParaRPr lang="el-GR" sz="16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214686" y="5286380"/>
            <a:ext cx="307183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π</a:t>
            </a:r>
            <a:r>
              <a:rPr lang="el-GR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ως σου φαινεται το κερί</a:t>
            </a:r>
            <a:endParaRPr lang="el-GR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3571876" y="5715008"/>
            <a:ext cx="171451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τ</a:t>
            </a:r>
            <a:r>
              <a:rPr lang="el-GR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ι έξυπνη ιδέα</a:t>
            </a:r>
            <a:endParaRPr lang="el-GR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3429000" y="6143636"/>
            <a:ext cx="2928958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τ</a:t>
            </a:r>
            <a:r>
              <a:rPr lang="el-GR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α φτερά μας είναι έτοιμα</a:t>
            </a:r>
            <a:endParaRPr lang="el-GR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1928802" y="6572264"/>
            <a:ext cx="242889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α</a:t>
            </a:r>
            <a:r>
              <a:rPr lang="el-GR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ς ξεκουραστούμε</a:t>
            </a:r>
            <a:endParaRPr lang="el-GR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2214554" y="7072330"/>
            <a:ext cx="171451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θ</a:t>
            </a:r>
            <a:r>
              <a:rPr lang="el-GR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α φύγουμε</a:t>
            </a:r>
            <a:endParaRPr lang="el-GR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3571876" y="7500958"/>
            <a:ext cx="171451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ν</a:t>
            </a:r>
            <a:r>
              <a:rPr lang="el-GR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ωρίς το πρωί</a:t>
            </a:r>
            <a:endParaRPr lang="el-GR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2928934" y="8001024"/>
            <a:ext cx="2143140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θέλω να βγω έξω</a:t>
            </a:r>
            <a:endParaRPr lang="el-GR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3143248" y="1000100"/>
            <a:ext cx="3500462" cy="3231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5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ν</a:t>
            </a:r>
            <a:r>
              <a:rPr lang="el-GR" sz="15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α βρούμε ένα τρόπο να δραπετεύσουμε</a:t>
            </a:r>
            <a:endParaRPr lang="el-GR" sz="15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3500438" y="2714612"/>
            <a:ext cx="228601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ν</a:t>
            </a:r>
            <a:r>
              <a:rPr lang="el-GR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α φύγουμε από εδώ</a:t>
            </a:r>
            <a:endParaRPr lang="el-GR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5143512" y="8286776"/>
            <a:ext cx="128588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Lesson 2</a:t>
            </a:r>
            <a:endParaRPr lang="el-GR" b="1" dirty="0">
              <a:solidFill>
                <a:schemeClr val="accent2">
                  <a:lumMod val="75000"/>
                </a:schemeClr>
              </a:solidFill>
              <a:cs typeface="MV Bol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14290" y="500034"/>
            <a:ext cx="6429420" cy="642942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remember</a:t>
            </a:r>
            <a:endParaRPr lang="el-GR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stay close to me</a:t>
            </a:r>
            <a:endParaRPr lang="el-GR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Don’t 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worry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!</a:t>
            </a:r>
            <a:endParaRPr lang="el-GR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one more 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thing</a:t>
            </a:r>
            <a:endParaRPr lang="el-GR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the sun will 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melt the 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wax</a:t>
            </a:r>
            <a:endParaRPr lang="el-GR" sz="2400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those 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guards are so </a:t>
            </a:r>
            <a:r>
              <a:rPr lang="en-US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tiny</a:t>
            </a:r>
            <a:endParaRPr lang="el-GR" sz="2400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round and round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.</a:t>
            </a:r>
            <a:endParaRPr lang="el-GR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up and 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down</a:t>
            </a:r>
            <a:endParaRPr lang="el-GR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close to the 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sun</a:t>
            </a:r>
            <a:endParaRPr lang="el-GR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he 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wax is 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melting </a:t>
            </a:r>
            <a:endParaRPr lang="en-US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What’s happening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?</a:t>
            </a:r>
            <a:endParaRPr lang="el-GR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r>
              <a:rPr lang="el-GR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Β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 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careful</a:t>
            </a:r>
            <a:endParaRPr lang="el-GR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I’m 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falling down</a:t>
            </a:r>
            <a:endParaRPr lang="el-GR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I'm falling into the sea</a:t>
            </a:r>
          </a:p>
          <a:p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5143512" y="8286776"/>
            <a:ext cx="128588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Lesson </a:t>
            </a: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3</a:t>
            </a:r>
            <a:endParaRPr lang="el-GR" b="1" dirty="0">
              <a:solidFill>
                <a:schemeClr val="accent2">
                  <a:lumMod val="75000"/>
                </a:schemeClr>
              </a:solidFill>
              <a:cs typeface="MV Boli" pitchFamily="2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3429000" y="4857752"/>
            <a:ext cx="207170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MV Boli" pitchFamily="2" charset="0"/>
              </a:rPr>
              <a:t>Τι συμβαίνει?</a:t>
            </a:r>
            <a:endParaRPr lang="el-GR" b="1" dirty="0">
              <a:solidFill>
                <a:schemeClr val="bg1">
                  <a:lumMod val="50000"/>
                  <a:lumOff val="50000"/>
                </a:schemeClr>
              </a:solidFill>
              <a:cs typeface="MV Boli" pitchFamily="2" charset="0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2071678" y="5286380"/>
            <a:ext cx="128588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MV Boli" pitchFamily="2" charset="0"/>
              </a:rPr>
              <a:t>πρόσεχε</a:t>
            </a:r>
            <a:endParaRPr lang="el-GR" b="1" dirty="0">
              <a:solidFill>
                <a:schemeClr val="bg1">
                  <a:lumMod val="50000"/>
                  <a:lumOff val="50000"/>
                </a:schemeClr>
              </a:solidFill>
              <a:cs typeface="MV Boli" pitchFamily="2" charset="0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3000372" y="5715008"/>
            <a:ext cx="200026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MV Boli" pitchFamily="2" charset="0"/>
              </a:rPr>
              <a:t>π</a:t>
            </a:r>
            <a:r>
              <a:rPr lang="el-GR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MV Boli" pitchFamily="2" charset="0"/>
              </a:rPr>
              <a:t>έφτω</a:t>
            </a: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  <a:cs typeface="MV Boli" pitchFamily="2" charset="0"/>
              </a:rPr>
              <a:t> </a:t>
            </a:r>
            <a:r>
              <a:rPr lang="el-GR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MV Boli" pitchFamily="2" charset="0"/>
              </a:rPr>
              <a:t>κάτω</a:t>
            </a:r>
            <a:endParaRPr lang="el-GR" b="1" dirty="0">
              <a:solidFill>
                <a:schemeClr val="bg1">
                  <a:lumMod val="50000"/>
                  <a:lumOff val="50000"/>
                </a:schemeClr>
              </a:solidFill>
              <a:cs typeface="MV Boli" pitchFamily="2" charset="0"/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3857628" y="6215074"/>
            <a:ext cx="278608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MV Boli" pitchFamily="2" charset="0"/>
              </a:rPr>
              <a:t>π</a:t>
            </a:r>
            <a:r>
              <a:rPr lang="el-GR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MV Boli" pitchFamily="2" charset="0"/>
              </a:rPr>
              <a:t>έφτω στη θάλασσα</a:t>
            </a:r>
            <a:endParaRPr lang="el-GR" b="1" dirty="0">
              <a:solidFill>
                <a:schemeClr val="bg1">
                  <a:lumMod val="50000"/>
                  <a:lumOff val="50000"/>
                </a:schemeClr>
              </a:solidFill>
              <a:cs typeface="MV Boli" pitchFamily="2" charset="0"/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2500306" y="3571868"/>
            <a:ext cx="171451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MV Boli" pitchFamily="2" charset="0"/>
              </a:rPr>
              <a:t>π</a:t>
            </a:r>
            <a:r>
              <a:rPr lang="el-GR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MV Boli" pitchFamily="2" charset="0"/>
              </a:rPr>
              <a:t>άνω κάτω</a:t>
            </a:r>
            <a:endParaRPr lang="el-GR" b="1" dirty="0">
              <a:solidFill>
                <a:schemeClr val="bg1">
                  <a:lumMod val="50000"/>
                  <a:lumOff val="50000"/>
                </a:schemeClr>
              </a:solidFill>
              <a:cs typeface="MV Boli" pitchFamily="2" charset="0"/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3143248" y="3143240"/>
            <a:ext cx="164307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MV Boli" pitchFamily="2" charset="0"/>
              </a:rPr>
              <a:t>γ</a:t>
            </a:r>
            <a:r>
              <a:rPr lang="el-GR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MV Boli" pitchFamily="2" charset="0"/>
              </a:rPr>
              <a:t>ύρω - γύρω</a:t>
            </a:r>
            <a:endParaRPr lang="el-GR" b="1" dirty="0">
              <a:solidFill>
                <a:schemeClr val="bg1">
                  <a:lumMod val="50000"/>
                  <a:lumOff val="50000"/>
                </a:schemeClr>
              </a:solidFill>
              <a:cs typeface="MV Boli" pitchFamily="2" charset="0"/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2928934" y="4000496"/>
            <a:ext cx="200026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MV Boli" pitchFamily="2" charset="0"/>
              </a:rPr>
              <a:t>κ</a:t>
            </a:r>
            <a:r>
              <a:rPr lang="el-GR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MV Boli" pitchFamily="2" charset="0"/>
              </a:rPr>
              <a:t>οντά στον ήλιο</a:t>
            </a:r>
            <a:endParaRPr lang="el-GR" b="1" dirty="0">
              <a:solidFill>
                <a:schemeClr val="bg1">
                  <a:lumMod val="50000"/>
                  <a:lumOff val="50000"/>
                </a:schemeClr>
              </a:solidFill>
              <a:cs typeface="MV Boli" pitchFamily="2" charset="0"/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2857496" y="1785918"/>
            <a:ext cx="164307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MV Boli" pitchFamily="2" charset="0"/>
              </a:rPr>
              <a:t>κ</a:t>
            </a:r>
            <a:r>
              <a:rPr lang="el-GR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MV Boli" pitchFamily="2" charset="0"/>
              </a:rPr>
              <a:t>άτι ακόμα</a:t>
            </a:r>
            <a:endParaRPr lang="el-GR" b="1" dirty="0">
              <a:solidFill>
                <a:schemeClr val="bg1">
                  <a:lumMod val="50000"/>
                  <a:lumOff val="50000"/>
                </a:schemeClr>
              </a:solidFill>
              <a:cs typeface="MV Boli" pitchFamily="2" charset="0"/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3000372" y="928662"/>
            <a:ext cx="2214578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MV Boli" pitchFamily="2" charset="0"/>
              </a:rPr>
              <a:t>μ</a:t>
            </a:r>
            <a:r>
              <a:rPr lang="el-GR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MV Boli" pitchFamily="2" charset="0"/>
              </a:rPr>
              <a:t>είνε κοντά μου</a:t>
            </a:r>
            <a:endParaRPr lang="el-GR" b="1" dirty="0">
              <a:solidFill>
                <a:schemeClr val="bg1">
                  <a:lumMod val="50000"/>
                  <a:lumOff val="50000"/>
                </a:schemeClr>
              </a:solidFill>
              <a:cs typeface="MV Boli" pitchFamily="2" charset="0"/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2571744" y="1357290"/>
            <a:ext cx="228601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MV Boli" pitchFamily="2" charset="0"/>
              </a:rPr>
              <a:t>Μην ανησυχείς!</a:t>
            </a:r>
            <a:endParaRPr lang="el-GR" b="1" dirty="0">
              <a:solidFill>
                <a:schemeClr val="bg1">
                  <a:lumMod val="50000"/>
                  <a:lumOff val="50000"/>
                </a:schemeClr>
              </a:solidFill>
              <a:cs typeface="MV Boli" pitchFamily="2" charset="0"/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3714752" y="2571736"/>
            <a:ext cx="2571768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MV Boli" pitchFamily="2" charset="0"/>
              </a:rPr>
              <a:t>εκείνοι οι φρουροί είναι τόσο μικροσκοπικοί</a:t>
            </a:r>
            <a:endParaRPr lang="el-GR" sz="1600" b="1" dirty="0">
              <a:solidFill>
                <a:schemeClr val="bg1">
                  <a:lumMod val="50000"/>
                  <a:lumOff val="50000"/>
                </a:schemeClr>
              </a:solidFill>
              <a:cs typeface="MV Boli" pitchFamily="2" charset="0"/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4000504" y="2214546"/>
            <a:ext cx="2643206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600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MV Boli" pitchFamily="2" charset="0"/>
              </a:rPr>
              <a:t>ο ήλιος θα λιώσει το κερί</a:t>
            </a:r>
            <a:endParaRPr lang="el-GR" sz="1600" b="1" dirty="0">
              <a:solidFill>
                <a:schemeClr val="bg1">
                  <a:lumMod val="50000"/>
                  <a:lumOff val="50000"/>
                </a:schemeClr>
              </a:solidFill>
              <a:cs typeface="MV Boli" pitchFamily="2" charset="0"/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2285992" y="500034"/>
            <a:ext cx="128588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MV Boli" pitchFamily="2" charset="0"/>
              </a:rPr>
              <a:t>θυμίσου</a:t>
            </a:r>
            <a:endParaRPr lang="el-GR" b="1" dirty="0">
              <a:solidFill>
                <a:schemeClr val="bg1">
                  <a:lumMod val="50000"/>
                  <a:lumOff val="50000"/>
                </a:schemeClr>
              </a:solidFill>
              <a:cs typeface="MV Boli" pitchFamily="2" charset="0"/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3429000" y="4429124"/>
            <a:ext cx="192882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MV Boli" pitchFamily="2" charset="0"/>
              </a:rPr>
              <a:t>τ</a:t>
            </a:r>
            <a:r>
              <a:rPr lang="el-GR" b="1" dirty="0" smtClean="0">
                <a:solidFill>
                  <a:schemeClr val="bg1">
                    <a:lumMod val="50000"/>
                    <a:lumOff val="50000"/>
                  </a:schemeClr>
                </a:solidFill>
                <a:cs typeface="MV Boli" pitchFamily="2" charset="0"/>
              </a:rPr>
              <a:t>ο κερί λιώνει</a:t>
            </a:r>
            <a:endParaRPr lang="el-GR" b="1" dirty="0">
              <a:solidFill>
                <a:schemeClr val="bg1">
                  <a:lumMod val="50000"/>
                  <a:lumOff val="50000"/>
                </a:schemeClr>
              </a:solidFill>
              <a:cs typeface="MV Bol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Χαρτί">
  <a:themeElements>
    <a:clrScheme name="Χαρτί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Χαρτί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Χαρτ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170</TotalTime>
  <Words>336</Words>
  <PresentationFormat>Προβολή στην οθόνη (4:3)</PresentationFormat>
  <Paragraphs>103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Χαρτί</vt:lpstr>
      <vt:lpstr>UNIT 8</vt:lpstr>
      <vt:lpstr>Διαφάνεια 2</vt:lpstr>
      <vt:lpstr>Διαφάνεια 3</vt:lpstr>
      <vt:lpstr>Διαφάνεια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8</dc:title>
  <dc:creator>Peny</dc:creator>
  <cp:lastModifiedBy>Peny</cp:lastModifiedBy>
  <cp:revision>27</cp:revision>
  <dcterms:created xsi:type="dcterms:W3CDTF">2023-04-30T07:34:08Z</dcterms:created>
  <dcterms:modified xsi:type="dcterms:W3CDTF">2023-04-30T22:07:04Z</dcterms:modified>
</cp:coreProperties>
</file>