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85" r:id="rId4"/>
    <p:sldId id="270" r:id="rId5"/>
    <p:sldId id="294" r:id="rId6"/>
    <p:sldId id="281" r:id="rId7"/>
    <p:sldId id="293" r:id="rId8"/>
    <p:sldId id="279" r:id="rId9"/>
    <p:sldId id="292" r:id="rId10"/>
    <p:sldId id="280" r:id="rId11"/>
    <p:sldId id="291" r:id="rId12"/>
    <p:sldId id="276" r:id="rId13"/>
    <p:sldId id="290" r:id="rId14"/>
    <p:sldId id="272" r:id="rId15"/>
    <p:sldId id="289" r:id="rId16"/>
    <p:sldId id="286" r:id="rId17"/>
    <p:sldId id="2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ΚΥΡΙΑΚΗ ΑΠΟΣΤΟΛΙΔΟΥ" initials="ΚΑ" lastIdx="1" clrIdx="0">
    <p:extLst>
      <p:ext uri="{19B8F6BF-5375-455C-9EA6-DF929625EA0E}">
        <p15:presenceInfo xmlns:p15="http://schemas.microsoft.com/office/powerpoint/2012/main" xmlns="" userId="0c775f74aa064b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9" autoAdjust="0"/>
  </p:normalViewPr>
  <p:slideViewPr>
    <p:cSldViewPr snapToGrid="0">
      <p:cViewPr varScale="1">
        <p:scale>
          <a:sx n="67" d="100"/>
          <a:sy n="67" d="100"/>
        </p:scale>
        <p:origin x="-86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8D1B-1F1E-46B8-849F-DE08CC13C28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E943-D7DC-43E6-9D53-B68670F6F2F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916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CE943-D7DC-43E6-9D53-B68670F6F2F4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29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435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734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86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743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85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423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733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948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5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57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34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786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548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817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85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769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B8BB0A-D3CF-4E50-9139-988976F2B0BE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F423D7-E584-4042-8A5F-30C64C3442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51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audio" Target="../media/audio2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audio" Target="../media/audio3.wav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audio" Target="../media/audio2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audio" Target="../media/audio3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png"/><Relationship Id="rId7" Type="http://schemas.openxmlformats.org/officeDocument/2006/relationships/audio" Target="../media/audio3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audio" Target="../media/audio3.wav"/><Relationship Id="rId4" Type="http://schemas.openxmlformats.org/officeDocument/2006/relationships/slide" Target="slide9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B25E6EF-0DE1-5A60-AAC2-D65E60B4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152" y="696808"/>
            <a:ext cx="9144000" cy="1712563"/>
          </a:xfrm>
        </p:spPr>
        <p:txBody>
          <a:bodyPr>
            <a:normAutofit/>
          </a:bodyPr>
          <a:lstStyle/>
          <a:p>
            <a:r>
              <a:rPr lang="el-GR" sz="5300" b="1" i="1" dirty="0">
                <a:solidFill>
                  <a:srgbClr val="FF0000"/>
                </a:solidFill>
              </a:rPr>
              <a:t>ΑΡΧΑΙΟΙ ΜΥΘΟΙ</a:t>
            </a:r>
            <a:r>
              <a:rPr lang="el-GR" sz="4800" b="1" i="1" dirty="0">
                <a:solidFill>
                  <a:srgbClr val="FF0000"/>
                </a:solidFill>
              </a:rPr>
              <a:t/>
            </a:r>
            <a:br>
              <a:rPr lang="el-GR" sz="4800" b="1" i="1" dirty="0">
                <a:solidFill>
                  <a:srgbClr val="FF0000"/>
                </a:solidFill>
              </a:rPr>
            </a:br>
            <a:r>
              <a:rPr lang="el-GR" sz="27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ιαβάζω προσεκτικά  το κείμενο από το βιβλίο του μαθητή</a:t>
            </a:r>
            <a:br>
              <a:rPr lang="el-GR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(σελίδα 74) και επιλέγω τη σωστή απάντηση</a:t>
            </a:r>
            <a:r>
              <a:rPr lang="el-G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4797743-7D9F-BEDD-B12C-9C9EDAC5A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772" b="91228" l="6780" r="95254">
                        <a14:foregroundMark x1="24407" y1="61988" x2="31186" y2="60819"/>
                        <a14:foregroundMark x1="31186" y1="60819" x2="25085" y2="54386"/>
                        <a14:foregroundMark x1="25085" y1="54386" x2="21504" y2="55058"/>
                        <a14:foregroundMark x1="8722" y1="58829" x2="4746" y2="66667"/>
                        <a14:foregroundMark x1="4746" y1="66667" x2="5195" y2="68992"/>
                        <a14:foregroundMark x1="8819" y1="80267" x2="12392" y2="83041"/>
                        <a14:foregroundMark x1="41849" y1="92230" x2="56610" y2="94152"/>
                        <a14:foregroundMark x1="29912" y1="90676" x2="30229" y2="90717"/>
                        <a14:foregroundMark x1="56610" y1="94152" x2="73559" y2="91813"/>
                        <a14:foregroundMark x1="73559" y1="91813" x2="82712" y2="92982"/>
                        <a14:foregroundMark x1="82712" y1="92982" x2="90508" y2="91813"/>
                        <a14:foregroundMark x1="90508" y1="91813" x2="95254" y2="81871"/>
                        <a14:foregroundMark x1="95254" y1="81871" x2="94576" y2="67836"/>
                        <a14:foregroundMark x1="94576" y1="67836" x2="87458" y2="59064"/>
                        <a14:foregroundMark x1="87458" y1="59064" x2="76949" y2="54386"/>
                        <a14:foregroundMark x1="76949" y1="54386" x2="69492" y2="61404"/>
                        <a14:foregroundMark x1="69492" y1="61404" x2="76610" y2="58480"/>
                        <a14:foregroundMark x1="76610" y1="58480" x2="85424" y2="70175"/>
                        <a14:foregroundMark x1="85424" y1="70175" x2="86441" y2="67836"/>
                        <a14:foregroundMark x1="51864" y1="9942" x2="51864" y2="9942"/>
                        <a14:foregroundMark x1="51186" y1="8772" x2="57966" y2="9357"/>
                        <a14:foregroundMark x1="57966" y1="9357" x2="59322" y2="12281"/>
                        <a14:foregroundMark x1="3867" y1="72144" x2="3390" y2="72515"/>
                        <a14:foregroundMark x1="3390" y1="72515" x2="3759" y2="71918"/>
                        <a14:foregroundMark x1="11262" y1="77363" x2="13987" y2="82326"/>
                        <a14:foregroundMark x1="28829" y1="93512" x2="30265" y2="94212"/>
                        <a14:foregroundMark x1="42153" y1="95680" x2="79661" y2="97076"/>
                        <a14:foregroundMark x1="79661" y1="97076" x2="86780" y2="94152"/>
                        <a14:foregroundMark x1="86780" y1="94152" x2="93898" y2="85965"/>
                        <a14:foregroundMark x1="93898" y1="85965" x2="95932" y2="76608"/>
                        <a14:foregroundMark x1="24407" y1="73684" x2="24407" y2="73684"/>
                        <a14:foregroundMark x1="10169" y1="71930" x2="8668" y2="67859"/>
                        <a14:foregroundMark x1="22373" y1="54971" x2="14576" y2="54971"/>
                        <a14:foregroundMark x1="14576" y1="54971" x2="8475" y2="60819"/>
                        <a14:foregroundMark x1="8475" y1="60819" x2="11864" y2="76608"/>
                        <a14:foregroundMark x1="11864" y1="76608" x2="18305" y2="85965"/>
                        <a14:foregroundMark x1="18305" y1="85965" x2="36610" y2="91228"/>
                        <a14:foregroundMark x1="36610" y1="91228" x2="43051" y2="86550"/>
                        <a14:foregroundMark x1="43051" y1="86550" x2="41017" y2="71930"/>
                        <a14:foregroundMark x1="41017" y1="71930" x2="38305" y2="85380"/>
                        <a14:foregroundMark x1="38305" y1="85380" x2="23729" y2="82456"/>
                        <a14:foregroundMark x1="23729" y1="82456" x2="32881" y2="84795"/>
                        <a14:foregroundMark x1="32881" y1="84795" x2="23390" y2="85965"/>
                        <a14:foregroundMark x1="23390" y1="85965" x2="16610" y2="82456"/>
                        <a14:foregroundMark x1="16610" y1="82456" x2="40678" y2="87135"/>
                        <a14:foregroundMark x1="40678" y1="87135" x2="31186" y2="85965"/>
                        <a14:foregroundMark x1="31186" y1="85965" x2="37288" y2="80702"/>
                        <a14:foregroundMark x1="37288" y1="80702" x2="41017" y2="69591"/>
                        <a14:foregroundMark x1="41017" y1="69591" x2="35254" y2="80702"/>
                        <a14:foregroundMark x1="35254" y1="80702" x2="41356" y2="76608"/>
                        <a14:foregroundMark x1="41356" y1="76608" x2="26441" y2="77778"/>
                        <a14:foregroundMark x1="26441" y1="77778" x2="32881" y2="76608"/>
                        <a14:foregroundMark x1="32881" y1="76608" x2="25424" y2="69006"/>
                        <a14:foregroundMark x1="25424" y1="69006" x2="20678" y2="56725"/>
                        <a14:foregroundMark x1="20678" y1="56725" x2="13898" y2="56140"/>
                        <a14:foregroundMark x1="13898" y1="56140" x2="17966" y2="6315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3972" y="2229984"/>
            <a:ext cx="6348590" cy="3162063"/>
          </a:xfrm>
          <a:prstGeom prst="rect">
            <a:avLst/>
          </a:prstGeom>
        </p:spPr>
      </p:pic>
      <p:pic>
        <p:nvPicPr>
          <p:cNvPr id="3" name="Εικόνα 2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xmlns="" id="{67CC6FA4-5AAC-ED9E-ED4A-2F2D47A1B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56618" y1="55147" x2="55699" y2="579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45436"/>
            <a:ext cx="1890794" cy="17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7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E673B7B-DC2A-3271-D3B8-B751AB0DC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46" b="96040" l="1200" r="97600">
                        <a14:foregroundMark x1="82400" y1="7921" x2="82400" y2="7921"/>
                        <a14:foregroundMark x1="96000" y1="5446" x2="96000" y2="5446"/>
                        <a14:foregroundMark x1="97600" y1="16337" x2="97600" y2="16337"/>
                        <a14:foregroundMark x1="62800" y1="21287" x2="62800" y2="21287"/>
                        <a14:foregroundMark x1="89200" y1="28713" x2="89200" y2="28713"/>
                        <a14:foregroundMark x1="89600" y1="41089" x2="89600" y2="41089"/>
                        <a14:foregroundMark x1="65600" y1="56931" x2="65600" y2="56931"/>
                        <a14:foregroundMark x1="7200" y1="67822" x2="7200" y2="67822"/>
                        <a14:foregroundMark x1="20800" y1="91089" x2="20800" y2="91089"/>
                        <a14:foregroundMark x1="30400" y1="96040" x2="30400" y2="96040"/>
                        <a14:foregroundMark x1="6000" y1="51485" x2="6000" y2="51485"/>
                        <a14:foregroundMark x1="6000" y1="72772" x2="6000" y2="72772"/>
                        <a14:foregroundMark x1="1200" y1="63366" x2="1200" y2="63366"/>
                        <a14:foregroundMark x1="2800" y1="54950" x2="2800" y2="54950"/>
                        <a14:foregroundMark x1="2400" y1="57426" x2="2400" y2="57426"/>
                        <a14:foregroundMark x1="17200" y1="39604" x2="17200" y2="39604"/>
                        <a14:foregroundMark x1="54800" y1="81188" x2="54800" y2="81188"/>
                        <a14:foregroundMark x1="41200" y1="95050" x2="41200" y2="9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7161" flipH="1">
            <a:off x="7017366" y="1788597"/>
            <a:ext cx="4823214" cy="470780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6CE8F6-78BC-7014-B737-59BAC2EC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36" y="356616"/>
            <a:ext cx="11615128" cy="232852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θα πάθαινε η Γη αν χανόταν η θαλάσσια χελώνα;</a:t>
            </a:r>
            <a:r>
              <a:rPr lang="el-GR" sz="3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FDC2B0-7B23-809D-5E22-EC9DE19A2B0F}"/>
              </a:ext>
            </a:extLst>
          </p:cNvPr>
          <p:cNvSpPr txBox="1"/>
          <p:nvPr/>
        </p:nvSpPr>
        <p:spPr>
          <a:xfrm>
            <a:off x="235908" y="4172857"/>
            <a:ext cx="621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Θα γλιστρούσε και θα έπεφτε.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4B1190-D6A1-729B-BAF7-D6DC003859FB}"/>
              </a:ext>
            </a:extLst>
          </p:cNvPr>
          <p:cNvSpPr txBox="1"/>
          <p:nvPr/>
        </p:nvSpPr>
        <p:spPr>
          <a:xfrm>
            <a:off x="288569" y="4889273"/>
            <a:ext cx="663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β)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snd r:embed="rId7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Θα κατάφερνε να σταθεί μόνη της.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8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" action="ppaction://hlinkshowjump?jump=nextslide"/>
              </a:rPr>
              <a:t>συνέχισε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028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522BD3-D6B9-F969-5C55-8E53D7A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" y="785733"/>
            <a:ext cx="10192512" cy="2509009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6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Πού είχαν σχεδιάσει τη χελώνα οι αρχαίοι Έλληνες;</a:t>
            </a:r>
            <a:br>
              <a:rPr lang="el-GR" sz="36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6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 u="sng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066932B-526E-6BF8-79F3-55E8A617A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13" b="94819" l="10000" r="90000">
                        <a14:foregroundMark x1="58000" y1="7772" x2="58000" y2="7772"/>
                        <a14:foregroundMark x1="56500" y1="94819" x2="56500" y2="9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4031">
            <a:off x="4321979" y="1454161"/>
            <a:ext cx="6225449" cy="3751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6F5C10-1C95-856B-5C43-25A71163D9A1}"/>
              </a:ext>
            </a:extLst>
          </p:cNvPr>
          <p:cNvSpPr txBox="1"/>
          <p:nvPr/>
        </p:nvSpPr>
        <p:spPr>
          <a:xfrm>
            <a:off x="742270" y="4615542"/>
            <a:ext cx="44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στα νομίσματα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F6A86-D380-7FE9-DD6D-0021D69C1795}"/>
              </a:ext>
            </a:extLst>
          </p:cNvPr>
          <p:cNvSpPr txBox="1"/>
          <p:nvPr/>
        </p:nvSpPr>
        <p:spPr>
          <a:xfrm>
            <a:off x="799419" y="5267325"/>
            <a:ext cx="364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snd r:embed="rId7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στα υφάσματα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6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" action="ppaction://hlinkshowjump?jump=nextslide"/>
              </a:rPr>
              <a:t>συνέχισε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73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E4DBD7A-59B3-8593-314C-48A612E5B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589" y="265177"/>
            <a:ext cx="11550821" cy="401653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Ποιος διηγήθηκε στα παιδιά τον μύθο της θαλάσσιας χελώνας;</a:t>
            </a:r>
            <a:b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800" u="sng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0D56F89-A833-E21E-F5CE-CA5C710055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5257" y="265177"/>
            <a:ext cx="4020456" cy="269573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25B5C4D-755F-4C79-F896-5B975B2E55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72" y="0"/>
            <a:ext cx="3352800" cy="2467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99E25-3007-B002-67FD-15F52478585D}"/>
              </a:ext>
            </a:extLst>
          </p:cNvPr>
          <p:cNvSpPr txBox="1"/>
          <p:nvPr/>
        </p:nvSpPr>
        <p:spPr>
          <a:xfrm>
            <a:off x="1545231" y="4408138"/>
            <a:ext cx="530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α) η μαμά του Ορφέα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44DC4E-EAD5-0152-3DF5-1DCA31AB496D}"/>
              </a:ext>
            </a:extLst>
          </p:cNvPr>
          <p:cNvSpPr txBox="1"/>
          <p:nvPr/>
        </p:nvSpPr>
        <p:spPr>
          <a:xfrm>
            <a:off x="1508351" y="5032602"/>
            <a:ext cx="625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6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 Ο μπαμπάς του </a:t>
            </a:r>
            <a:r>
              <a:rPr lang="el-GR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6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Σαμπέρ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>
                  <a:snd r:embed="rId6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4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rId5" action="ppaction://hlinksldjump">
                  <a:snd r:embed="rId2" name="applause.wav"/>
                </a:hlinkClick>
              </a:rPr>
              <a:t>συνέχισε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358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896EF6F-C850-1527-1025-2B412271F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098" y="1243585"/>
            <a:ext cx="9144000" cy="728072"/>
          </a:xfrm>
        </p:spPr>
        <p:txBody>
          <a:bodyPr>
            <a:noAutofit/>
          </a:bodyPr>
          <a:lstStyle/>
          <a:p>
            <a:r>
              <a:rPr lang="el-G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Προσπ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θησε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2" descr="Émoticône embarrassé Διανύσματα Αρχείου, Royalty Free Émoticône embarrassé  Εικονογραφήσεις | Depositphotos">
            <a:hlinkClick r:id="" action="ppaction://noaction">
              <a:snd r:embed="rId3" name="suction.wav"/>
            </a:hlinkClick>
            <a:extLst>
              <a:ext uri="{FF2B5EF4-FFF2-40B4-BE49-F238E27FC236}">
                <a16:creationId xmlns:a16="http://schemas.microsoft.com/office/drawing/2014/main" xmlns="" id="{5343D246-664D-E403-3477-ECB036F9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161" b="93365" l="4603" r="94979">
                        <a14:foregroundMark x1="10042" y1="32227" x2="2929" y2="21801"/>
                        <a14:foregroundMark x1="9560" y1="8989" x2="10042" y2="8057"/>
                        <a14:foregroundMark x1="7247" y1="13458" x2="9131" y2="9817"/>
                        <a14:foregroundMark x1="2929" y1="21801" x2="5902" y2="16056"/>
                        <a14:foregroundMark x1="10042" y1="8057" x2="19247" y2="4739"/>
                        <a14:foregroundMark x1="19247" y1="4739" x2="28870" y2="6635"/>
                        <a14:foregroundMark x1="28870" y1="6635" x2="17155" y2="10900"/>
                        <a14:foregroundMark x1="17155" y1="10900" x2="10042" y2="22749"/>
                        <a14:foregroundMark x1="10042" y1="22749" x2="12134" y2="7583"/>
                        <a14:foregroundMark x1="3174" y1="12196" x2="2929" y2="12322"/>
                        <a14:foregroundMark x1="8708" y1="9346" x2="5506" y2="10995"/>
                        <a14:foregroundMark x1="12134" y1="7583" x2="9511" y2="8933"/>
                        <a14:foregroundMark x1="6577" y1="12510" x2="12134" y2="12796"/>
                        <a14:foregroundMark x1="2929" y1="12322" x2="3276" y2="12340"/>
                        <a14:foregroundMark x1="12134" y1="12796" x2="25523" y2="8057"/>
                        <a14:foregroundMark x1="25523" y1="8057" x2="15900" y2="5687"/>
                        <a14:foregroundMark x1="15900" y1="5687" x2="8685" y2="15493"/>
                        <a14:foregroundMark x1="7633" y1="18044" x2="8368" y2="25118"/>
                        <a14:foregroundMark x1="31381" y1="90521" x2="59414" y2="95261"/>
                        <a14:foregroundMark x1="59414" y1="95261" x2="66703" y2="94475"/>
                        <a14:foregroundMark x1="89261" y1="72986" x2="89531" y2="72527"/>
                        <a14:foregroundMark x1="86192" y1="78199" x2="88703" y2="73934"/>
                        <a14:foregroundMark x1="93525" y1="59893" x2="94979" y2="51659"/>
                        <a14:foregroundMark x1="94979" y1="51659" x2="91213" y2="35545"/>
                        <a14:foregroundMark x1="91213" y1="35545" x2="90795" y2="54976"/>
                        <a14:foregroundMark x1="90795" y1="54976" x2="90056" y2="58009"/>
                        <a14:foregroundMark x1="83260" y1="73349" x2="78739" y2="78345"/>
                        <a14:foregroundMark x1="85825" y1="70514" x2="83588" y2="72986"/>
                        <a14:foregroundMark x1="62404" y1="88653" x2="47280" y2="90521"/>
                        <a14:foregroundMark x1="47280" y1="90521" x2="36402" y2="89100"/>
                        <a14:foregroundMark x1="36402" y1="89100" x2="45188" y2="95735"/>
                        <a14:foregroundMark x1="45188" y1="95735" x2="54812" y2="96682"/>
                        <a14:foregroundMark x1="54812" y1="96682" x2="64969" y2="92245"/>
                        <a14:foregroundMark x1="85557" y1="81176" x2="89449" y2="73934"/>
                        <a14:foregroundMark x1="91358" y1="58716" x2="92887" y2="43128"/>
                        <a14:foregroundMark x1="89958" y1="72986" x2="89979" y2="72770"/>
                        <a14:foregroundMark x1="92887" y1="43128" x2="92050" y2="57820"/>
                        <a14:foregroundMark x1="87766" y1="71568" x2="87324" y2="72986"/>
                        <a14:foregroundMark x1="92050" y1="57820" x2="91711" y2="58908"/>
                        <a14:foregroundMark x1="87029" y1="73934" x2="81325" y2="79696"/>
                        <a14:foregroundMark x1="86656" y1="78304" x2="89540" y2="74882"/>
                        <a14:foregroundMark x1="92378" y1="59270" x2="92469" y2="58768"/>
                        <a14:foregroundMark x1="89885" y1="72986" x2="89929" y2="72743"/>
                        <a14:foregroundMark x1="89540" y1="74882" x2="89712" y2="73934"/>
                        <a14:foregroundMark x1="92469" y1="58768" x2="90377" y2="45498"/>
                        <a14:foregroundMark x1="90377" y1="45498" x2="91054" y2="58551"/>
                        <a14:foregroundMark x1="83260" y1="73194" x2="79995" y2="77950"/>
                        <a14:foregroundMark x1="85297" y1="70227" x2="83403" y2="72986"/>
                        <a14:foregroundMark x1="63858" y1="90817" x2="54393" y2="94313"/>
                        <a14:foregroundMark x1="54393" y1="94313" x2="33891" y2="89573"/>
                        <a14:foregroundMark x1="33891" y1="89573" x2="61925" y2="93839"/>
                        <a14:foregroundMark x1="61925" y1="93839" x2="66078" y2="93671"/>
                        <a14:foregroundMark x1="4603" y1="14218" x2="3187" y2="26248"/>
                        <a14:foregroundMark x1="3187" y1="26248" x2="4603" y2="14218"/>
                        <a14:foregroundMark x1="92469" y1="41706" x2="92883" y2="59544"/>
                        <a14:foregroundMark x1="92887" y1="59547" x2="92887" y2="46445"/>
                        <a14:foregroundMark x1="92887" y1="46445" x2="94979" y2="60190"/>
                        <a14:foregroundMark x1="94979" y1="60190" x2="93305" y2="43602"/>
                        <a14:foregroundMark x1="93305" y1="43602" x2="95063" y2="60729"/>
                        <a14:foregroundMark x1="26778" y1="6635" x2="16736" y2="4739"/>
                        <a14:foregroundMark x1="16736" y1="4739" x2="26778" y2="7583"/>
                        <a14:foregroundMark x1="26778" y1="7583" x2="16318" y2="3791"/>
                        <a14:foregroundMark x1="16318" y1="3791" x2="25941" y2="8057"/>
                        <a14:foregroundMark x1="25941" y1="8057" x2="16736" y2="6161"/>
                        <a14:foregroundMark x1="16736" y1="6161" x2="12552" y2="7583"/>
                        <a14:foregroundMark x1="69038" y1="90995" x2="78243" y2="89100"/>
                        <a14:foregroundMark x1="78243" y1="89100" x2="68201" y2="90521"/>
                        <a14:foregroundMark x1="68201" y1="90521" x2="76569" y2="86730"/>
                        <a14:foregroundMark x1="76569" y1="86730" x2="72803" y2="87678"/>
                        <a14:foregroundMark x1="94561" y1="60664" x2="90795" y2="74882"/>
                        <a14:foregroundMark x1="90795" y1="74882" x2="75314" y2="91943"/>
                        <a14:foregroundMark x1="75314" y1="91943" x2="73640" y2="93365"/>
                        <a14:backgroundMark x1="5439" y1="10900" x2="2929" y2="11848"/>
                        <a14:backgroundMark x1="4184" y1="28910" x2="1255" y2="25592"/>
                        <a14:backgroundMark x1="3766" y1="13744" x2="4184" y2="14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175" y="1795691"/>
            <a:ext cx="5509846" cy="36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Ήχος λάθος απάντησης Incorrect sound effect2 (320 kbps)">
            <a:hlinkClick r:id="" action="ppaction://media"/>
            <a:extLst>
              <a:ext uri="{FF2B5EF4-FFF2-40B4-BE49-F238E27FC236}">
                <a16:creationId xmlns:a16="http://schemas.microsoft.com/office/drawing/2014/main" xmlns="" id="{0C84FAC2-71B8-5E92-B864-92BFFD004F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Βέλος: Αριστερό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4E93B267-2D94-CECB-E484-0CFD83A47510}"/>
              </a:ext>
            </a:extLst>
          </p:cNvPr>
          <p:cNvSpPr/>
          <p:nvPr/>
        </p:nvSpPr>
        <p:spPr>
          <a:xfrm>
            <a:off x="573437" y="5672379"/>
            <a:ext cx="2448732" cy="7280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hlinkClick r:id="" action="ppaction://hlinkshowjump?jump=lastslideviewed"/>
              </a:rPr>
              <a:t>επιστροφή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38674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B265D48-5186-8624-0EDE-29C33F1F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630" y="609600"/>
            <a:ext cx="10073540" cy="754743"/>
          </a:xfrm>
        </p:spPr>
        <p:txBody>
          <a:bodyPr>
            <a:normAutofit fontScale="90000"/>
          </a:bodyPr>
          <a:lstStyle/>
          <a:p>
            <a:r>
              <a:rPr lang="el-GR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καταφερεσ</a:t>
            </a:r>
            <a:r>
              <a:rPr lang="el-GR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74C2A3B2-DD13-4291-4F25-77519C9CB2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00" y="4891313"/>
            <a:ext cx="6604000" cy="1357087"/>
          </a:xfrm>
          <a:prstGeom prst="rect">
            <a:avLst/>
          </a:prstGeom>
        </p:spPr>
      </p:pic>
      <p:pic>
        <p:nvPicPr>
          <p:cNvPr id="13" name="Εικόνα 1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132A240D-EDE0-063D-EA08-F411E5FBB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9167" r="90000">
                        <a14:foregroundMark x1="10833" y1="49524" x2="13750" y2="40000"/>
                        <a14:foregroundMark x1="14167" y1="41905" x2="14167" y2="39524"/>
                        <a14:foregroundMark x1="11667" y1="50952" x2="9167" y2="50000"/>
                        <a14:foregroundMark x1="17083" y1="22381" x2="21667" y2="20476"/>
                        <a14:foregroundMark x1="72083" y1="10476" x2="73333" y2="14762"/>
                        <a14:foregroundMark x1="83750" y1="35714" x2="80833" y2="34762"/>
                        <a14:foregroundMark x1="90000" y1="50952" x2="87917" y2="6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9257" y="1480457"/>
            <a:ext cx="5573485" cy="34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2975AA-8076-652C-6285-928CE3F430B7}"/>
              </a:ext>
            </a:extLst>
          </p:cNvPr>
          <p:cNvSpPr txBox="1"/>
          <p:nvPr/>
        </p:nvSpPr>
        <p:spPr>
          <a:xfrm>
            <a:off x="492426" y="1120675"/>
            <a:ext cx="113490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Ποιος κουβαλούσε ποιον;</a:t>
            </a:r>
          </a:p>
          <a:p>
            <a:endParaRPr lang="el-GR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r"/>
            <a:endParaRPr lang="en-US" sz="3600" dirty="0">
              <a:solidFill>
                <a:srgbClr val="97C5E3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571500" indent="-571500" algn="r"/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snd r:embed="rId3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α) Οι ελέφαντες κουβαλούσαν τη χελώνα.</a:t>
            </a:r>
            <a:endParaRPr lang="el-G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snd r:embed="rId3" name="suction.wav"/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l-G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l-G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Η χελώνα κουβαλούσε τους ελέφαντες.</a:t>
            </a:r>
            <a:endParaRPr lang="el-GR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5F062474-78CC-C78C-D73B-B311A2DB5A9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3287" y="684603"/>
            <a:ext cx="3302832" cy="2698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8BC05AA-2FF3-7D76-7533-B1B8EE47DD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426" y="2902857"/>
            <a:ext cx="2619375" cy="2481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678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" action="ppaction://hlinkshowjump?jump=nextslide"/>
              </a:rPr>
              <a:t>συνέχισε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137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EF21AF4-FB55-1D7C-6380-8CA1F7976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8000" y="4371380"/>
            <a:ext cx="9056915" cy="1884519"/>
          </a:xfrm>
        </p:spPr>
        <p:txBody>
          <a:bodyPr>
            <a:normAutofit fontScale="90000"/>
          </a:bodyPr>
          <a:lstStyle/>
          <a:p>
            <a:pPr algn="r"/>
            <a: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l-GR" sz="2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/>
            </a:r>
            <a:b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</a:b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/>
            </a:r>
            <a:b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7F3358A-7E07-6BBE-4D93-124A60B7D4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8916" y="77636"/>
            <a:ext cx="3228084" cy="2462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3395D03-0915-49E2-1645-3F017F438B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" y="4180114"/>
            <a:ext cx="2990669" cy="2327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A9CA0-8494-5639-8C4D-5DA4B82BC0FF}"/>
              </a:ext>
            </a:extLst>
          </p:cNvPr>
          <p:cNvSpPr txBox="1"/>
          <p:nvPr/>
        </p:nvSpPr>
        <p:spPr>
          <a:xfrm>
            <a:off x="0" y="728809"/>
            <a:ext cx="9527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el-GR" sz="3200" b="1" i="1" u="none" strike="noStrike" kern="1200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</a:t>
            </a:r>
            <a: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ι </a:t>
            </a:r>
            <a:r>
              <a:rPr kumimoji="0" lang="el-GR" sz="3200" b="1" i="1" u="none" strike="noStrike" kern="1200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έκανε η θαλάσσια χελώνα με τους ελέφαντες</a:t>
            </a:r>
            <a:r>
              <a:rPr lang="el-GR" sz="3200" b="1" i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kumimoji="0" lang="el-GR" sz="3200" b="1" i="1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3200" b="1" i="1" cap="all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94BE1-7D2E-3E79-BF5A-B867345B595E}"/>
              </a:ext>
            </a:extLst>
          </p:cNvPr>
          <p:cNvSpPr txBox="1"/>
          <p:nvPr/>
        </p:nvSpPr>
        <p:spPr>
          <a:xfrm>
            <a:off x="289560" y="2888343"/>
            <a:ext cx="1178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α)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snd r:embed="rId6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Η  θαλάσσια χελώνα με τους ελέφαντες  περπατούσε στην άμμο.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92465A-7133-6FB4-3E7B-D47CB6A79823}"/>
              </a:ext>
            </a:extLst>
          </p:cNvPr>
          <p:cNvSpPr txBox="1"/>
          <p:nvPr/>
        </p:nvSpPr>
        <p:spPr>
          <a:xfrm>
            <a:off x="3396342" y="4644571"/>
            <a:ext cx="879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>
                  <a:snd r:embed="rId8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Η  θαλάσσια χελώνα με τους ελέφαντες κολυμπούσε στο νερό.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" action="ppaction://hlinkshowjump?jump=nextslide"/>
              </a:rPr>
              <a:t>συνέχισε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353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908808-6B61-13DB-3388-4E1793882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957177"/>
            <a:ext cx="11429919" cy="1786023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 θαλάσσια χελώνα ήταν το</a:t>
            </a:r>
            <a:r>
              <a:rPr lang="en-US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αγαπημένο ζώο της :</a:t>
            </a:r>
            <a:b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E15CE3C-1934-8031-3E7C-1C348744B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833" y="2550522"/>
            <a:ext cx="8139658" cy="2233535"/>
          </a:xfrm>
        </p:spPr>
        <p:txBody>
          <a:bodyPr>
            <a:normAutofit/>
          </a:bodyPr>
          <a:lstStyle/>
          <a:p>
            <a:pPr algn="l"/>
            <a:endParaRPr lang="el-GR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/>
            <a:endParaRPr lang="el-GR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3938261-DEA2-1147-279F-00A7D2E73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961" b="97199" l="5674" r="95035">
                        <a14:foregroundMark x1="52482" y1="5042" x2="52482" y2="5042"/>
                        <a14:foregroundMark x1="56028" y1="1961" x2="56028" y2="1961"/>
                        <a14:foregroundMark x1="5674" y1="57983" x2="5674" y2="57983"/>
                        <a14:foregroundMark x1="49645" y1="94398" x2="49645" y2="94398"/>
                        <a14:foregroundMark x1="68794" y1="97199" x2="68794" y2="97199"/>
                        <a14:foregroundMark x1="95035" y1="89076" x2="95035" y2="89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3260" y="653199"/>
            <a:ext cx="2017404" cy="510789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A136F6ED-C86C-A359-15AB-DBCA07CCA3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604" y="2409371"/>
            <a:ext cx="7170057" cy="4621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15138C-86B7-2651-4BEA-37E6526366F3}"/>
              </a:ext>
            </a:extLst>
          </p:cNvPr>
          <p:cNvSpPr txBox="1"/>
          <p:nvPr/>
        </p:nvSpPr>
        <p:spPr>
          <a:xfrm>
            <a:off x="475488" y="3190711"/>
            <a:ext cx="448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snd r:embed="rId7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θεάς Αφροδίτης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2B5113-5763-AD19-29D4-4691664BD14E}"/>
              </a:ext>
            </a:extLst>
          </p:cNvPr>
          <p:cNvSpPr txBox="1"/>
          <p:nvPr/>
        </p:nvSpPr>
        <p:spPr>
          <a:xfrm>
            <a:off x="475488" y="4542971"/>
            <a:ext cx="364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snd r:embed="rId8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θεάς  Αθηνάς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συνέχισε</a:t>
            </a:r>
          </a:p>
        </p:txBody>
      </p:sp>
    </p:spTree>
    <p:extLst>
      <p:ext uri="{BB962C8B-B14F-4D97-AF65-F5344CB8AC3E}">
        <p14:creationId xmlns:p14="http://schemas.microsoft.com/office/powerpoint/2010/main" xmlns="" val="28983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97A43D-EE21-27A1-8575-40D390B4E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2" y="1333966"/>
            <a:ext cx="7315200" cy="72050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2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κουβαλούσαν οι ελέφαντες;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E70A7D2-0563-831E-B243-715629B5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167" b="60000" l="26500" r="71167">
                        <a14:foregroundMark x1="49500" y1="58333" x2="49500" y2="58333"/>
                        <a14:foregroundMark x1="63333" y1="52833" x2="63333" y2="52833"/>
                        <a14:foregroundMark x1="67333" y1="48667" x2="67333" y2="48667"/>
                        <a14:foregroundMark x1="63333" y1="54833" x2="63333" y2="54833"/>
                        <a14:foregroundMark x1="62000" y1="55500" x2="62000" y2="55500"/>
                        <a14:foregroundMark x1="59833" y1="57500" x2="59833" y2="57500"/>
                        <a14:foregroundMark x1="61167" y1="56500" x2="61167" y2="56500"/>
                        <a14:foregroundMark x1="60667" y1="57333" x2="60667" y2="57333"/>
                        <a14:foregroundMark x1="45833" y1="18500" x2="45833" y2="18500"/>
                        <a14:foregroundMark x1="46167" y1="22333" x2="46167" y2="22333"/>
                        <a14:foregroundMark x1="47167" y1="24167" x2="47167" y2="24167"/>
                        <a14:foregroundMark x1="32667" y1="51167" x2="32667" y2="51167"/>
                        <a14:foregroundMark x1="35000" y1="55167" x2="35000" y2="55167"/>
                        <a14:foregroundMark x1="35833" y1="56167" x2="35833" y2="56167"/>
                        <a14:foregroundMark x1="36833" y1="56500" x2="36833" y2="56500"/>
                        <a14:foregroundMark x1="37333" y1="57167" x2="37333" y2="57167"/>
                        <a14:foregroundMark x1="38333" y1="57833" x2="38333" y2="57833"/>
                        <a14:foregroundMark x1="46667" y1="60000" x2="46667" y2="60000"/>
                        <a14:foregroundMark x1="27833" y1="39000" x2="27833" y2="39000"/>
                        <a14:foregroundMark x1="27833" y1="38000" x2="27833" y2="38000"/>
                        <a14:foregroundMark x1="27667" y1="36000" x2="27667" y2="36000"/>
                        <a14:foregroundMark x1="28000" y1="34000" x2="28000" y2="34000"/>
                        <a14:foregroundMark x1="28667" y1="31833" x2="28667" y2="31833"/>
                        <a14:foregroundMark x1="28833" y1="30500" x2="28833" y2="30500"/>
                        <a14:foregroundMark x1="29500" y1="29667" x2="29500" y2="29667"/>
                        <a14:foregroundMark x1="30167" y1="28667" x2="30167" y2="28667"/>
                        <a14:foregroundMark x1="30833" y1="27167" x2="30833" y2="27167"/>
                        <a14:foregroundMark x1="31667" y1="26167" x2="31667" y2="26167"/>
                        <a14:foregroundMark x1="32333" y1="25500" x2="32333" y2="25500"/>
                        <a14:foregroundMark x1="33167" y1="24333" x2="33167" y2="24333"/>
                        <a14:foregroundMark x1="34000" y1="23333" x2="34000" y2="23333"/>
                        <a14:foregroundMark x1="35000" y1="22333" x2="35000" y2="22333"/>
                        <a14:foregroundMark x1="35833" y1="21667" x2="35833" y2="21667"/>
                        <a14:foregroundMark x1="36667" y1="21167" x2="36667" y2="21167"/>
                        <a14:foregroundMark x1="37500" y1="20500" x2="37500" y2="20500"/>
                        <a14:foregroundMark x1="38333" y1="19833" x2="38333" y2="19833"/>
                        <a14:foregroundMark x1="39667" y1="19500" x2="39667" y2="19500"/>
                        <a14:foregroundMark x1="38833" y1="19667" x2="38833" y2="19667"/>
                        <a14:foregroundMark x1="39667" y1="19167" x2="39667" y2="19167"/>
                        <a14:foregroundMark x1="40333" y1="18833" x2="40333" y2="18833"/>
                        <a14:foregroundMark x1="40833" y1="18833" x2="40833" y2="18833"/>
                        <a14:foregroundMark x1="41333" y1="18667" x2="41333" y2="18667"/>
                        <a14:foregroundMark x1="42167" y1="18333" x2="42167" y2="18333"/>
                        <a14:foregroundMark x1="41500" y1="18500" x2="41500" y2="18500"/>
                        <a14:foregroundMark x1="50333" y1="38500" x2="50333" y2="38500"/>
                        <a14:foregroundMark x1="44167" y1="23167" x2="44167" y2="23167"/>
                        <a14:foregroundMark x1="60167" y1="56500" x2="60167" y2="56500"/>
                        <a14:backgroundMark x1="60500" y1="57500" x2="60500" y2="57500"/>
                        <a14:backgroundMark x1="60167" y1="57333" x2="60167" y2="57333"/>
                        <a14:backgroundMark x1="60667" y1="56833" x2="60667" y2="56833"/>
                        <a14:backgroundMark x1="59833" y1="57500" x2="59833" y2="57500"/>
                        <a14:backgroundMark x1="60833" y1="57333" x2="60833" y2="57333"/>
                        <a14:backgroundMark x1="61500" y1="56500" x2="61500" y2="56500"/>
                        <a14:backgroundMark x1="63333" y1="54667" x2="63333" y2="54667"/>
                        <a14:backgroundMark x1="61167" y1="56500" x2="61167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99" t="13707" r="23069" b="38585"/>
          <a:stretch/>
        </p:blipFill>
        <p:spPr>
          <a:xfrm rot="765313">
            <a:off x="7426067" y="581572"/>
            <a:ext cx="4937887" cy="4056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E80E3D-051B-8EF6-8E60-5EAAF68E6F42}"/>
              </a:ext>
            </a:extLst>
          </p:cNvPr>
          <p:cNvSpPr txBox="1"/>
          <p:nvPr/>
        </p:nvSpPr>
        <p:spPr>
          <a:xfrm>
            <a:off x="484633" y="330903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snd r:embed="rId5" name="applause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τη Γη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7334B9-B607-4690-7CA3-FCCD54B76757}"/>
              </a:ext>
            </a:extLst>
          </p:cNvPr>
          <p:cNvSpPr txBox="1"/>
          <p:nvPr/>
        </p:nvSpPr>
        <p:spPr>
          <a:xfrm>
            <a:off x="458326" y="4052421"/>
            <a:ext cx="259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snd r:embed="rId7" name="suction.wav"/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το φεγγάρι</a:t>
            </a:r>
            <a:endParaRPr lang="el-G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Φεγγάρι του θερισμού»: Πότε θα δούμε την τελευταία υπερπανσέληνο του 2023 |  in.gr">
            <a:extLst>
              <a:ext uri="{FF2B5EF4-FFF2-40B4-BE49-F238E27FC236}">
                <a16:creationId xmlns:a16="http://schemas.microsoft.com/office/drawing/2014/main" xmlns="" id="{1CF66547-1097-83A7-4C43-CB55DBE0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086" y="2557461"/>
            <a:ext cx="5036457" cy="27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8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29B30B-1456-37E6-F2A3-781CA829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1497267"/>
            <a:ext cx="11362545" cy="477837"/>
          </a:xfrm>
        </p:spPr>
        <p:txBody>
          <a:bodyPr>
            <a:noAutofit/>
          </a:bodyPr>
          <a:lstStyle/>
          <a:p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Μπρ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φερες</a:t>
            </a:r>
            <a:r>
              <a:rPr lang="el-GR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" name="Εικόνα 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8BED501E-6308-9B98-F7E0-4D2CC5327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25" b="89915" l="9959" r="89939">
                        <a14:foregroundMark x1="37602" y1="7521" x2="57927" y2="3248"/>
                        <a14:foregroundMark x1="57927" y1="3248" x2="66768" y2="7521"/>
                        <a14:foregroundMark x1="66768" y1="7521" x2="49593" y2="12479"/>
                        <a14:foregroundMark x1="49593" y1="12479" x2="41870" y2="9744"/>
                        <a14:foregroundMark x1="41870" y1="9744" x2="52439" y2="4103"/>
                        <a14:foregroundMark x1="52439" y1="4103" x2="62297" y2="8205"/>
                        <a14:foregroundMark x1="62297" y1="8205" x2="51220" y2="11795"/>
                        <a14:foregroundMark x1="51220" y1="11795" x2="61585" y2="8718"/>
                        <a14:foregroundMark x1="61585" y1="8718" x2="51829" y2="10769"/>
                        <a14:foregroundMark x1="51829" y1="10769" x2="50102" y2="6325"/>
                        <a14:foregroundMark x1="29370" y1="78632" x2="28049" y2="80513"/>
                        <a14:foregroundMark x1="23882" y1="74701" x2="26626" y2="86325"/>
                        <a14:foregroundMark x1="26626" y1="86325" x2="26626" y2="76752"/>
                        <a14:foregroundMark x1="37093" y1="76239" x2="40346" y2="75043"/>
                        <a14:foregroundMark x1="48847" y1="80404" x2="52033" y2="85128"/>
                        <a14:foregroundMark x1="46037" y1="76239" x2="46827" y2="77411"/>
                        <a14:foregroundMark x1="52033" y1="85128" x2="47053" y2="75214"/>
                        <a14:foregroundMark x1="48411" y1="82482" x2="49289" y2="87179"/>
                        <a14:foregroundMark x1="47053" y1="75214" x2="47522" y2="77722"/>
                        <a14:foregroundMark x1="49972" y1="87251" x2="52541" y2="87521"/>
                        <a14:foregroundMark x1="49289" y1="87179" x2="49576" y2="87209"/>
                        <a14:foregroundMark x1="60893" y1="78884" x2="61992" y2="79145"/>
                        <a14:foregroundMark x1="55809" y1="77677" x2="60832" y2="78870"/>
                        <a14:foregroundMark x1="60850" y1="78787" x2="55610" y2="77141"/>
                        <a14:foregroundMark x1="61992" y1="79145" x2="60910" y2="78805"/>
                        <a14:foregroundMark x1="72053" y1="78632" x2="71545" y2="78632"/>
                        <a14:foregroundMark x1="71037" y1="75043" x2="68598" y2="78632"/>
                        <a14:foregroundMark x1="72053" y1="82564" x2="72053" y2="82564"/>
                        <a14:backgroundMark x1="49797" y1="88376" x2="49797" y2="86325"/>
                        <a14:backgroundMark x1="48882" y1="80513" x2="47358" y2="79829"/>
                        <a14:backgroundMark x1="53557" y1="77094" x2="54573" y2="79829"/>
                        <a14:backgroundMark x1="60366" y1="81026" x2="60874" y2="789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583" y="1975104"/>
            <a:ext cx="5998984" cy="3855625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xmlns="" id="{E90A8284-5F97-D468-14AF-035E0EDD44C8}"/>
              </a:ext>
            </a:extLst>
          </p:cNvPr>
          <p:cNvSpPr/>
          <p:nvPr/>
        </p:nvSpPr>
        <p:spPr>
          <a:xfrm>
            <a:off x="8980566" y="6255657"/>
            <a:ext cx="2282519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hlinkClick r:id="" action="ppaction://hlinkshowjump?jump=nextslide"/>
              </a:rPr>
              <a:t>συνέχισε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330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Σταγονίδιο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463</TotalTime>
  <Words>229</Words>
  <Application>Microsoft Office PowerPoint</Application>
  <PresentationFormat>Προσαρμογή</PresentationFormat>
  <Paragraphs>47</Paragraphs>
  <Slides>17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Σταγονίδιο</vt:lpstr>
      <vt:lpstr>ΑΡΧΑΙΟΙ ΜΥΘΟΙ Διαβάζω προσεκτικά  το κείμενο από το βιβλίο του μαθητή  (σελίδα 74) και επιλέγω τη σωστή απάντηση.</vt:lpstr>
      <vt:lpstr>Διαφάνεια 2</vt:lpstr>
      <vt:lpstr>ΜπρAβο τα κατAφερες!!!</vt:lpstr>
      <vt:lpstr>      </vt:lpstr>
      <vt:lpstr>ΜπρAβο τα κατAφερες!!!</vt:lpstr>
      <vt:lpstr>Η  θαλάσσια χελώνα ήταν το αγαπημένο ζώο της :  </vt:lpstr>
      <vt:lpstr>ΜπρAβο τα κατAφερες!!!</vt:lpstr>
      <vt:lpstr>Τι κουβαλούσαν οι ελέφαντες; </vt:lpstr>
      <vt:lpstr>ΜπρAβο τα κατAφερες!!!</vt:lpstr>
      <vt:lpstr>  Τι θα πάθαινε η Γη αν χανόταν η θαλάσσια χελώνα;   </vt:lpstr>
      <vt:lpstr>ΜπρAβο τα κατAφερες!!!</vt:lpstr>
      <vt:lpstr>Πού είχαν σχεδιάσει τη χελώνα οι αρχαίοι Έλληνες;    </vt:lpstr>
      <vt:lpstr>ΜπρAβο τα κατAφερες!!!</vt:lpstr>
      <vt:lpstr>Ποιος διηγήθηκε στα παιδιά τον μύθο της θαλάσσιας χελώνας;  </vt:lpstr>
      <vt:lpstr>ΜπρAβο τα κατAφερες!!!</vt:lpstr>
      <vt:lpstr>ΠροσπAθησε πAλι…</vt:lpstr>
      <vt:lpstr>Τα καταφερεσ!!!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 χελώνα καρέτα –καρέτα Διαβάζω προσεκτικά το κείμενο από το Βιβλίο του μαθητή και επιλέγω τη σωστή απάντηση.</dc:title>
  <dc:creator>ΚΥΡΙΑΚΗ ΑΠΟΣΤΟΛΙΔΟΥ</dc:creator>
  <cp:lastModifiedBy>NIKOS TZEMIS</cp:lastModifiedBy>
  <cp:revision>34</cp:revision>
  <dcterms:created xsi:type="dcterms:W3CDTF">2024-05-20T15:56:38Z</dcterms:created>
  <dcterms:modified xsi:type="dcterms:W3CDTF">2024-05-22T17:39:11Z</dcterms:modified>
</cp:coreProperties>
</file>