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4"/>
  </p:notesMasterIdLst>
  <p:sldIdLst>
    <p:sldId id="259" r:id="rId2"/>
    <p:sldId id="258" r:id="rId3"/>
    <p:sldId id="260" r:id="rId4"/>
    <p:sldId id="261" r:id="rId5"/>
    <p:sldId id="262" r:id="rId6"/>
    <p:sldId id="265" r:id="rId7"/>
    <p:sldId id="263" r:id="rId8"/>
    <p:sldId id="264" r:id="rId9"/>
    <p:sldId id="266" r:id="rId10"/>
    <p:sldId id="267" r:id="rId11"/>
    <p:sldId id="268" r:id="rId12"/>
    <p:sldId id="269"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2015" autoAdjust="0"/>
  </p:normalViewPr>
  <p:slideViewPr>
    <p:cSldViewPr>
      <p:cViewPr varScale="1">
        <p:scale>
          <a:sx n="100" d="100"/>
          <a:sy n="100" d="100"/>
        </p:scale>
        <p:origin x="-2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60841B-A5C6-4F8A-ABBA-F07066DB1C67}" type="datetimeFigureOut">
              <a:rPr lang="el-GR" smtClean="0"/>
              <a:pPr/>
              <a:t>22/11/2024</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89C943-F3AF-42D2-B37F-2C05F87278B5}"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C789C943-F3AF-42D2-B37F-2C05F87278B5}" type="slidenum">
              <a:rPr lang="el-GR" smtClean="0"/>
              <a:pPr/>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8" name="27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17" name="16 - Θέση υποσέλιδου"/>
          <p:cNvSpPr>
            <a:spLocks noGrp="1"/>
          </p:cNvSpPr>
          <p:nvPr>
            <p:ph type="ftr" sz="quarter" idx="11"/>
          </p:nvPr>
        </p:nvSpPr>
        <p:spPr/>
        <p:txBody>
          <a:bodyPr/>
          <a:lstStyle>
            <a:extLst/>
          </a:lstStyle>
          <a:p>
            <a:endParaRPr lang="el-GR"/>
          </a:p>
        </p:txBody>
      </p:sp>
      <p:sp>
        <p:nvSpPr>
          <p:cNvPr id="29" name="28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
        <p:nvSpPr>
          <p:cNvPr id="32" name="31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38 - Ορθογώνιο"/>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39 - Ορθογώνιο"/>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40 - Ορθογώνιο"/>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41 - Ορθογώνιο"/>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 Τίτλος"/>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56" name="55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64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65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66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981200" cy="5851525"/>
          </a:xfrm>
        </p:spPr>
        <p:txBody>
          <a:bodyPr vert="eaVert" anchor="ct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274639"/>
            <a:ext cx="58674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4" name="13 - Ελεύθερη σχεδίαση"/>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14 - Ελεύθερη σχεδίαση"/>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12 - Ελεύθερη σχεδίαση"/>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15 - Ελεύθερη σχεδίαση"/>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16 - Ελεύθερη σχεδίαση"/>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17 - Ελεύθερη σχεδίαση"/>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18 - Ελεύθερη σχεδίαση"/>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19 - Ελεύθερη σχεδίαση"/>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20 - Ελεύθερη σχεδίαση"/>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21 - Ελεύθερη σχεδίαση"/>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22 - Ελεύθερη σχεδίαση"/>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23 - Ελεύθερη σχεδίαση"/>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24 - Ελεύθερη σχεδίαση"/>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25 - Ελεύθερη σχεδίαση"/>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26 - Ελεύθερη σχεδίαση"/>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2 - Θέση κειμένου"/>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
        <p:nvSpPr>
          <p:cNvPr id="7" name="6 - Ορθογώνιο"/>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l-GR" smtClean="0"/>
              <a:t>Kλικ για επεξεργασία του τίτλου</a:t>
            </a:r>
            <a:endParaRPr kumimoji="0" lang="en-US"/>
          </a:p>
        </p:txBody>
      </p:sp>
      <p:sp>
        <p:nvSpPr>
          <p:cNvPr id="8" name="7 - Ορθογώνιο"/>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 Ορθογώνιο"/>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9 - Ορθογώνιο"/>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12064"/>
            <a:ext cx="8229600" cy="9144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5" name="24 - Ορθογώνιο"/>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 Τίτλος"/>
          <p:cNvSpPr>
            <a:spLocks noGrp="1"/>
          </p:cNvSpPr>
          <p:nvPr>
            <p:ph type="title"/>
          </p:nvPr>
        </p:nvSpPr>
        <p:spPr>
          <a:xfrm>
            <a:off x="504824" y="512064"/>
            <a:ext cx="7772400" cy="914400"/>
          </a:xfrm>
        </p:spPr>
        <p:txBody>
          <a:bodyPr anchor="t"/>
          <a:lstStyle>
            <a:lvl1pPr>
              <a:defRPr sz="400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
        <p:nvSpPr>
          <p:cNvPr id="16" name="15 - Ορθογώνιο"/>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16 - Ορθογώνιο"/>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17 - Ορθογώνιο"/>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18 - Ορθογώνιο"/>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19 - Ορθογώνιο"/>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20 - Ορθογώνιο"/>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Ορθογώνιο"/>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28 - Ορθογώνιο"/>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29 - Ορθογώνιο"/>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12064"/>
            <a:ext cx="7772400" cy="914400"/>
          </a:xfrm>
        </p:spPr>
        <p:txBody>
          <a:bodyPr/>
          <a:lstStyle>
            <a:lvl1pPr>
              <a:defRPr sz="4000" cap="none" baseline="0"/>
            </a:lvl1pPr>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3" name="2 - Θέση υποσέλιδου"/>
          <p:cNvSpPr>
            <a:spLocks noGrp="1"/>
          </p:cNvSpPr>
          <p:nvPr>
            <p:ph type="ftr" sz="quarter" idx="11"/>
          </p:nvPr>
        </p:nvSpPr>
        <p:spPr/>
        <p:txBody>
          <a:bodyPr/>
          <a:lstStyle>
            <a:extLst/>
          </a:lstStyle>
          <a:p>
            <a:endParaRPr lang="el-GR"/>
          </a:p>
        </p:txBody>
      </p:sp>
      <p:sp>
        <p:nvSpPr>
          <p:cNvPr id="4" name="3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73050"/>
            <a:ext cx="8229600" cy="1162050"/>
          </a:xfrm>
        </p:spPr>
        <p:txBody>
          <a:bodyPr anchor="ctr"/>
          <a:lstStyle>
            <a:lvl1pPr algn="l">
              <a:buNone/>
              <a:defRPr sz="3600" b="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F2A7FCB7-1F0B-4CAC-A6C9-0E932CF77A99}" type="datetimeFigureOut">
              <a:rPr lang="el-GR" smtClean="0"/>
              <a:pPr/>
              <a:t>22/11/2024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365F4C1-49F2-4914-AACF-15974D4A41F8}"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8" name="7 - Ορθογώνιο"/>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8 - Ευθεία γραμμή σύνδεσης"/>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9 - Ομάδα"/>
          <p:cNvGrpSpPr/>
          <p:nvPr/>
        </p:nvGrpSpPr>
        <p:grpSpPr>
          <a:xfrm rot="5400000">
            <a:off x="8514581" y="1219200"/>
            <a:ext cx="132763" cy="128466"/>
            <a:chOff x="6668087" y="1297746"/>
            <a:chExt cx="161840" cy="156602"/>
          </a:xfrm>
        </p:grpSpPr>
        <p:cxnSp>
          <p:nvCxnSpPr>
            <p:cNvPr id="15" name="14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15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16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1 - Τίτλος"/>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l-GR" smtClean="0"/>
              <a:t>Kλικ για επεξεργασία των στυλ του υποδείγματος</a:t>
            </a:r>
          </a:p>
        </p:txBody>
      </p:sp>
      <p:grpSp>
        <p:nvGrpSpPr>
          <p:cNvPr id="14" name="13 - Ομάδα"/>
          <p:cNvGrpSpPr/>
          <p:nvPr/>
        </p:nvGrpSpPr>
        <p:grpSpPr>
          <a:xfrm rot="5400000">
            <a:off x="8666981" y="1371600"/>
            <a:ext cx="132763" cy="128466"/>
            <a:chOff x="6668087" y="1297746"/>
            <a:chExt cx="161840" cy="156602"/>
          </a:xfrm>
        </p:grpSpPr>
        <p:cxnSp>
          <p:nvCxnSpPr>
            <p:cNvPr id="11" name="10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11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12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17 - Ομάδα"/>
          <p:cNvGrpSpPr/>
          <p:nvPr/>
        </p:nvGrpSpPr>
        <p:grpSpPr>
          <a:xfrm rot="5400000">
            <a:off x="8320088" y="1474763"/>
            <a:ext cx="132763" cy="128466"/>
            <a:chOff x="6668087" y="1297746"/>
            <a:chExt cx="161840" cy="156602"/>
          </a:xfrm>
        </p:grpSpPr>
        <p:cxnSp>
          <p:nvCxnSpPr>
            <p:cNvPr id="19" name="18 - Ευθεία γραμμή σύνδεσης"/>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19 - Ευθεία γραμμή σύνδεσης"/>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20 - Ευθεία γραμμή σύνδεσης"/>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4 - Θέση ημερομηνίας"/>
          <p:cNvSpPr>
            <a:spLocks noGrp="1"/>
          </p:cNvSpPr>
          <p:nvPr>
            <p:ph type="dt" sz="half" idx="10"/>
          </p:nvPr>
        </p:nvSpPr>
        <p:spPr>
          <a:xfrm>
            <a:off x="6477000" y="55499"/>
            <a:ext cx="2133600" cy="365125"/>
          </a:xfrm>
        </p:spPr>
        <p:txBody>
          <a:bodyPr/>
          <a:lstStyle>
            <a:extLst/>
          </a:lstStyle>
          <a:p>
            <a:fld id="{F2A7FCB7-1F0B-4CAC-A6C9-0E932CF77A99}" type="datetimeFigureOut">
              <a:rPr lang="el-GR" smtClean="0"/>
              <a:pPr/>
              <a:t>22/11/2024</a:t>
            </a:fld>
            <a:endParaRPr lang="el-GR"/>
          </a:p>
        </p:txBody>
      </p:sp>
      <p:sp>
        <p:nvSpPr>
          <p:cNvPr id="6" name="5 - Θέση υποσέλιδου"/>
          <p:cNvSpPr>
            <a:spLocks noGrp="1"/>
          </p:cNvSpPr>
          <p:nvPr>
            <p:ph type="ftr" sz="quarter" idx="11"/>
          </p:nvPr>
        </p:nvSpPr>
        <p:spPr>
          <a:xfrm>
            <a:off x="914400" y="55499"/>
            <a:ext cx="5562600" cy="365125"/>
          </a:xfrm>
        </p:spPr>
        <p:txBody>
          <a:bodyPr/>
          <a:lstStyle>
            <a:extLst/>
          </a:lstStyle>
          <a:p>
            <a:endParaRPr lang="el-GR"/>
          </a:p>
        </p:txBody>
      </p:sp>
      <p:sp>
        <p:nvSpPr>
          <p:cNvPr id="7" name="6 - Θέση αριθμού διαφάνειας"/>
          <p:cNvSpPr>
            <a:spLocks noGrp="1"/>
          </p:cNvSpPr>
          <p:nvPr>
            <p:ph type="sldNum" sz="quarter" idx="12"/>
          </p:nvPr>
        </p:nvSpPr>
        <p:spPr>
          <a:xfrm>
            <a:off x="8610600" y="55499"/>
            <a:ext cx="457200" cy="365125"/>
          </a:xfrm>
        </p:spPr>
        <p:txBody>
          <a:bodyPr/>
          <a:lstStyle>
            <a:extLst/>
          </a:lstStyle>
          <a:p>
            <a:fld id="{B365F4C1-49F2-4914-AACF-15974D4A41F8}"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6 - Ορθογώνιο"/>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7 - Ορθογώνιο"/>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Ορθογώνιο"/>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 Ορθογώνιο"/>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 Ορθογώνιο"/>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11 - Ορθογώνιο"/>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14 - Ορθογώνιο"/>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15 - Ορθογώνιο"/>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16 - Ορθογώνιο"/>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21 - Θέση τίτλου"/>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F2A7FCB7-1F0B-4CAC-A6C9-0E932CF77A99}" type="datetimeFigureOut">
              <a:rPr lang="el-GR" smtClean="0"/>
              <a:pPr/>
              <a:t>22/11/2024</a:t>
            </a:fld>
            <a:endParaRPr lang="el-GR"/>
          </a:p>
        </p:txBody>
      </p:sp>
      <p:sp>
        <p:nvSpPr>
          <p:cNvPr id="3" name="2 - Θέση υποσέλιδου"/>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l-GR"/>
          </a:p>
        </p:txBody>
      </p:sp>
      <p:sp>
        <p:nvSpPr>
          <p:cNvPr id="23" name="22 - Θέση αριθμού διαφάνειας"/>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365F4C1-49F2-4914-AACF-15974D4A41F8}"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Οι «Θεοί του Ολύμπου» έρχονται στην Αθήνα - Ένα ταξίδι στην ελληνική  αρχαιότητα"/>
          <p:cNvPicPr>
            <a:picLocks noChangeAspect="1" noChangeArrowheads="1"/>
          </p:cNvPicPr>
          <p:nvPr/>
        </p:nvPicPr>
        <p:blipFill>
          <a:blip r:embed="rId3" cstate="print"/>
          <a:srcRect/>
          <a:stretch>
            <a:fillRect/>
          </a:stretch>
        </p:blipFill>
        <p:spPr bwMode="auto">
          <a:xfrm>
            <a:off x="785786" y="2500306"/>
            <a:ext cx="7939882" cy="4000528"/>
          </a:xfrm>
          <a:prstGeom prst="rect">
            <a:avLst/>
          </a:prstGeom>
          <a:noFill/>
        </p:spPr>
      </p:pic>
      <p:sp>
        <p:nvSpPr>
          <p:cNvPr id="2" name="1 - Τίτλος"/>
          <p:cNvSpPr>
            <a:spLocks noGrp="1"/>
          </p:cNvSpPr>
          <p:nvPr>
            <p:ph type="ctrTitle"/>
          </p:nvPr>
        </p:nvSpPr>
        <p:spPr>
          <a:xfrm>
            <a:off x="1071538" y="142852"/>
            <a:ext cx="8229600" cy="1828800"/>
          </a:xfrm>
        </p:spPr>
        <p:style>
          <a:lnRef idx="1">
            <a:schemeClr val="accent1"/>
          </a:lnRef>
          <a:fillRef idx="3">
            <a:schemeClr val="accent1"/>
          </a:fillRef>
          <a:effectRef idx="2">
            <a:schemeClr val="accent1"/>
          </a:effectRef>
          <a:fontRef idx="minor">
            <a:schemeClr val="lt1"/>
          </a:fontRef>
        </p:style>
        <p:txBody>
          <a:bodyPr/>
          <a:lstStyle/>
          <a:p>
            <a:r>
              <a:rPr lang="el-GR" dirty="0" smtClean="0">
                <a:solidFill>
                  <a:schemeClr val="accent1">
                    <a:lumMod val="50000"/>
                  </a:schemeClr>
                </a:solidFill>
              </a:rPr>
              <a:t>Οι </a:t>
            </a:r>
            <a:r>
              <a:rPr lang="el-GR" dirty="0" err="1" smtClean="0">
                <a:solidFill>
                  <a:schemeClr val="accent1">
                    <a:lumMod val="50000"/>
                  </a:schemeClr>
                </a:solidFill>
              </a:rPr>
              <a:t>θεοι</a:t>
            </a:r>
            <a:r>
              <a:rPr lang="el-GR" dirty="0" smtClean="0">
                <a:solidFill>
                  <a:schemeClr val="accent1">
                    <a:lumMod val="50000"/>
                  </a:schemeClr>
                </a:solidFill>
              </a:rPr>
              <a:t> του </a:t>
            </a:r>
            <a:r>
              <a:rPr lang="el-GR" dirty="0" err="1" smtClean="0">
                <a:solidFill>
                  <a:schemeClr val="accent1">
                    <a:lumMod val="50000"/>
                  </a:schemeClr>
                </a:solidFill>
              </a:rPr>
              <a:t>ολυμπου</a:t>
            </a:r>
            <a:endParaRPr lang="el-GR" dirty="0">
              <a:solidFill>
                <a:schemeClr val="accent1">
                  <a:lumMod val="50000"/>
                </a:schemeClr>
              </a:solidFill>
            </a:endParaRPr>
          </a:p>
        </p:txBody>
      </p:sp>
      <p:sp>
        <p:nvSpPr>
          <p:cNvPr id="3" name="2 - Υπότιτλος"/>
          <p:cNvSpPr>
            <a:spLocks noGrp="1"/>
          </p:cNvSpPr>
          <p:nvPr>
            <p:ph type="subTitle" idx="1"/>
          </p:nvPr>
        </p:nvSpPr>
        <p:spPr>
          <a:xfrm>
            <a:off x="1619672" y="5157192"/>
            <a:ext cx="6400800" cy="1224136"/>
          </a:xfrm>
        </p:spPr>
        <p:txBody>
          <a:bodyPr/>
          <a:lstStyle/>
          <a:p>
            <a:r>
              <a:rPr lang="el-GR" dirty="0" smtClean="0"/>
              <a:t>ΜΙΑ  ΠΑΡΟΥΣΙΑΣΗ ΑΠΌ ΤΗΝ ΑΛΘΑΙΑ ΠΕΝΤΖΙΚΗ</a:t>
            </a:r>
          </a:p>
          <a:p>
            <a:r>
              <a:rPr lang="el-GR" dirty="0" smtClean="0"/>
              <a:t>ΣΤ1  103</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ΘΕΑ ΑΘΗΝΑ,Η ΑΛΗΘΙΝΗ ΘΕΑ ΤΩΝ ΕΛΛΗΝΩΝ. - YouTube"/>
          <p:cNvPicPr>
            <a:picLocks noChangeAspect="1" noChangeArrowheads="1"/>
          </p:cNvPicPr>
          <p:nvPr/>
        </p:nvPicPr>
        <p:blipFill>
          <a:blip r:embed="rId2"/>
          <a:srcRect/>
          <a:stretch>
            <a:fillRect/>
          </a:stretch>
        </p:blipFill>
        <p:spPr bwMode="auto">
          <a:xfrm>
            <a:off x="142844" y="0"/>
            <a:ext cx="9144064" cy="6858049"/>
          </a:xfrm>
          <a:prstGeom prst="rect">
            <a:avLst/>
          </a:prstGeom>
          <a:noFill/>
        </p:spPr>
      </p:pic>
      <p:sp>
        <p:nvSpPr>
          <p:cNvPr id="2" name="1 - Τίτλος"/>
          <p:cNvSpPr>
            <a:spLocks noGrp="1"/>
          </p:cNvSpPr>
          <p:nvPr>
            <p:ph type="title"/>
          </p:nvPr>
        </p:nvSpPr>
        <p:spPr/>
        <p:txBody>
          <a:bodyPr/>
          <a:lstStyle/>
          <a:p>
            <a:r>
              <a:rPr lang="el-GR" dirty="0" smtClean="0"/>
              <a:t>ΑΘΗΝΑ </a:t>
            </a:r>
            <a:endParaRPr lang="el-GR" dirty="0"/>
          </a:p>
        </p:txBody>
      </p:sp>
      <p:sp>
        <p:nvSpPr>
          <p:cNvPr id="3" name="2 - Θέση κειμένου"/>
          <p:cNvSpPr>
            <a:spLocks noGrp="1"/>
          </p:cNvSpPr>
          <p:nvPr>
            <p:ph type="body" idx="1"/>
          </p:nvPr>
        </p:nvSpPr>
        <p:spPr/>
        <p:txBody>
          <a:bodyPr/>
          <a:lstStyle/>
          <a:p>
            <a:endParaRPr lang="el-GR" dirty="0"/>
          </a:p>
        </p:txBody>
      </p:sp>
      <p:sp>
        <p:nvSpPr>
          <p:cNvPr id="4" name="3 - Θέση κειμένου"/>
          <p:cNvSpPr>
            <a:spLocks noGrp="1"/>
          </p:cNvSpPr>
          <p:nvPr>
            <p:ph type="body" sz="half" idx="3"/>
          </p:nvPr>
        </p:nvSpPr>
        <p:spPr/>
        <p:txBody>
          <a:bodyPr/>
          <a:lstStyle/>
          <a:p>
            <a:endParaRPr lang="el-GR"/>
          </a:p>
        </p:txBody>
      </p:sp>
      <p:sp>
        <p:nvSpPr>
          <p:cNvPr id="5" name="4 - Θέση περιεχομένου"/>
          <p:cNvSpPr>
            <a:spLocks noGrp="1"/>
          </p:cNvSpPr>
          <p:nvPr>
            <p:ph sz="quarter" idx="2"/>
          </p:nvPr>
        </p:nvSpPr>
        <p:spPr/>
        <p:txBody>
          <a:bodyPr>
            <a:normAutofit fontScale="92500"/>
          </a:bodyPr>
          <a:lstStyle/>
          <a:p>
            <a:r>
              <a:rPr lang="el-GR" dirty="0" smtClean="0"/>
              <a:t>Ο </a:t>
            </a:r>
            <a:r>
              <a:rPr lang="el-GR" b="1" dirty="0" smtClean="0"/>
              <a:t>Άρης</a:t>
            </a:r>
            <a:r>
              <a:rPr lang="el-GR" dirty="0" smtClean="0"/>
              <a:t> είναι ο Έλληνας θεός του πολέμου και ένας από τους Δώδεκα Ολύμπιους, γιος της Ήρας</a:t>
            </a:r>
            <a:r>
              <a:rPr lang="el-GR" baseline="30000" dirty="0" smtClean="0"/>
              <a:t>[1]</a:t>
            </a:r>
            <a:r>
              <a:rPr lang="el-GR" dirty="0" smtClean="0"/>
              <a:t>. Πολλοί λένε πως είναι γιος και του Δία, αλλά ο μύθος λέει πως η Ήρα (</a:t>
            </a:r>
            <a:r>
              <a:rPr lang="el-GR" dirty="0" err="1" smtClean="0"/>
              <a:t>Hera</a:t>
            </a:r>
            <a:r>
              <a:rPr lang="el-GR" dirty="0" smtClean="0"/>
              <a:t>) έμεινε έγκυος με τον Άρη μυρίζοντας ένα λουλούδι που της έδωσε η θεά Ανθούσα.</a:t>
            </a:r>
            <a:r>
              <a:rPr lang="el-GR" baseline="30000" dirty="0" smtClean="0"/>
              <a:t>[2]</a:t>
            </a:r>
            <a:r>
              <a:rPr lang="el-GR" dirty="0" smtClean="0"/>
              <a:t> Υπάρχουν διαφορετικές απόψεις. </a:t>
            </a:r>
            <a:endParaRPr lang="el-GR" dirty="0"/>
          </a:p>
        </p:txBody>
      </p:sp>
      <p:sp>
        <p:nvSpPr>
          <p:cNvPr id="6" name="5 - Θέση περιεχομένου"/>
          <p:cNvSpPr>
            <a:spLocks noGrp="1"/>
          </p:cNvSpPr>
          <p:nvPr>
            <p:ph sz="quarter" idx="4"/>
          </p:nvPr>
        </p:nvSpPr>
        <p:spPr/>
        <p:txBody>
          <a:bodyPr/>
          <a:lstStyle/>
          <a:p>
            <a:endParaRPr lang="el-GR" dirty="0"/>
          </a:p>
        </p:txBody>
      </p:sp>
      <p:sp>
        <p:nvSpPr>
          <p:cNvPr id="24578" name="AutoShape 2" descr="Αθηνά … η αγαπημένη θεά των αρχαίων!"/>
          <p:cNvSpPr>
            <a:spLocks noChangeAspect="1" noChangeArrowheads="1"/>
          </p:cNvSpPr>
          <p:nvPr/>
        </p:nvSpPr>
        <p:spPr bwMode="auto">
          <a:xfrm>
            <a:off x="155575" y="-960438"/>
            <a:ext cx="2286000" cy="20002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0" name="AutoShape 4" descr="Αθηνά … η αγαπημένη θεά των αρχαίων!"/>
          <p:cNvSpPr>
            <a:spLocks noChangeAspect="1" noChangeArrowheads="1"/>
          </p:cNvSpPr>
          <p:nvPr/>
        </p:nvSpPr>
        <p:spPr bwMode="auto">
          <a:xfrm>
            <a:off x="155575" y="-960438"/>
            <a:ext cx="2286000" cy="20002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Ερμής (μυθολογία) - Βικιπαίδεια"/>
          <p:cNvPicPr>
            <a:picLocks noChangeAspect="1" noChangeArrowheads="1"/>
          </p:cNvPicPr>
          <p:nvPr/>
        </p:nvPicPr>
        <p:blipFill>
          <a:blip r:embed="rId2"/>
          <a:srcRect/>
          <a:stretch>
            <a:fillRect/>
          </a:stretch>
        </p:blipFill>
        <p:spPr bwMode="auto">
          <a:xfrm>
            <a:off x="288817" y="357166"/>
            <a:ext cx="8855183" cy="6000768"/>
          </a:xfrm>
          <a:prstGeom prst="rect">
            <a:avLst/>
          </a:prstGeom>
          <a:noFill/>
        </p:spPr>
      </p:pic>
      <p:sp>
        <p:nvSpPr>
          <p:cNvPr id="2" name="1 - Τίτλος"/>
          <p:cNvSpPr>
            <a:spLocks noGrp="1"/>
          </p:cNvSpPr>
          <p:nvPr>
            <p:ph type="title"/>
          </p:nvPr>
        </p:nvSpPr>
        <p:spPr/>
        <p:txBody>
          <a:bodyPr/>
          <a:lstStyle/>
          <a:p>
            <a:r>
              <a:rPr lang="el-GR" dirty="0" smtClean="0"/>
              <a:t>ΕΡΜΗΣ</a:t>
            </a:r>
            <a:endParaRPr lang="el-GR" dirty="0"/>
          </a:p>
        </p:txBody>
      </p:sp>
      <p:sp>
        <p:nvSpPr>
          <p:cNvPr id="3" name="2 - Θέση περιεχομένου"/>
          <p:cNvSpPr>
            <a:spLocks noGrp="1"/>
          </p:cNvSpPr>
          <p:nvPr>
            <p:ph idx="1"/>
          </p:nvPr>
        </p:nvSpPr>
        <p:spPr/>
        <p:txBody>
          <a:bodyPr/>
          <a:lstStyle/>
          <a:p>
            <a:r>
              <a:rPr lang="el-GR" dirty="0" smtClean="0"/>
              <a:t>Ο </a:t>
            </a:r>
            <a:r>
              <a:rPr lang="el-GR" b="1" dirty="0" smtClean="0"/>
              <a:t>Ερμής</a:t>
            </a:r>
            <a:r>
              <a:rPr lang="el-GR" dirty="0" smtClean="0"/>
              <a:t> είναι ο αγγελιαφόρος των θεών της ελληνικής μυθολογίας.</a:t>
            </a:r>
            <a:r>
              <a:rPr lang="el-GR" baseline="30000" dirty="0" smtClean="0"/>
              <a:t>[1]</a:t>
            </a:r>
            <a:r>
              <a:rPr lang="el-GR" dirty="0" smtClean="0"/>
              <a:t> Ακόμη λειτουργεί ως ψυχοπομπός, οδηγεί δηλαδή τις ψυχές των νεκρών </a:t>
            </a:r>
            <a:r>
              <a:rPr lang="el-GR" dirty="0" smtClean="0"/>
              <a:t>στον ‘</a:t>
            </a:r>
            <a:r>
              <a:rPr lang="el-GR" dirty="0" err="1" smtClean="0"/>
              <a:t>Αδη</a:t>
            </a:r>
            <a:r>
              <a:rPr lang="el-GR" dirty="0" smtClean="0"/>
              <a:t> (όπως </a:t>
            </a:r>
            <a:r>
              <a:rPr lang="el-GR" dirty="0" smtClean="0"/>
              <a:t>μαθαίνουμε στην </a:t>
            </a:r>
            <a:r>
              <a:rPr lang="el-GR" i="1" dirty="0" smtClean="0"/>
              <a:t>Οδύσσεια</a:t>
            </a:r>
            <a:r>
              <a:rPr lang="el-GR" dirty="0" smtClean="0"/>
              <a:t>), αλλά είναι και προστάτης των κλεφτών, των τυχερών παιγνίων και του εμπορίου</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Δίας - Ο υπέρτατος θεός, ο Μεγάλος Ευεργέτης - αστρολογία myhoroscope"/>
          <p:cNvPicPr>
            <a:picLocks noChangeAspect="1" noChangeArrowheads="1"/>
          </p:cNvPicPr>
          <p:nvPr/>
        </p:nvPicPr>
        <p:blipFill>
          <a:blip r:embed="rId2"/>
          <a:srcRect/>
          <a:stretch>
            <a:fillRect/>
          </a:stretch>
        </p:blipFill>
        <p:spPr bwMode="auto">
          <a:xfrm>
            <a:off x="214282" y="428604"/>
            <a:ext cx="8802875" cy="5857916"/>
          </a:xfrm>
          <a:prstGeom prst="rect">
            <a:avLst/>
          </a:prstGeom>
          <a:noFill/>
        </p:spPr>
      </p:pic>
      <p:sp>
        <p:nvSpPr>
          <p:cNvPr id="2" name="1 - Τίτλος"/>
          <p:cNvSpPr>
            <a:spLocks noGrp="1"/>
          </p:cNvSpPr>
          <p:nvPr>
            <p:ph type="title"/>
          </p:nvPr>
        </p:nvSpPr>
        <p:spPr/>
        <p:txBody>
          <a:bodyPr>
            <a:noAutofit/>
          </a:bodyPr>
          <a:lstStyle/>
          <a:p>
            <a:r>
              <a:rPr lang="el-GR" sz="4400" dirty="0" smtClean="0">
                <a:solidFill>
                  <a:schemeClr val="bg2">
                    <a:lumMod val="40000"/>
                    <a:lumOff val="60000"/>
                  </a:schemeClr>
                </a:solidFill>
              </a:rPr>
              <a:t>ΔΙΑΣ</a:t>
            </a:r>
            <a:endParaRPr lang="el-GR" sz="4400" dirty="0">
              <a:solidFill>
                <a:schemeClr val="bg2">
                  <a:lumMod val="40000"/>
                  <a:lumOff val="60000"/>
                </a:schemeClr>
              </a:solidFill>
            </a:endParaRPr>
          </a:p>
        </p:txBody>
      </p:sp>
      <p:sp>
        <p:nvSpPr>
          <p:cNvPr id="3" name="2 - Θέση περιεχομένου"/>
          <p:cNvSpPr>
            <a:spLocks noGrp="1"/>
          </p:cNvSpPr>
          <p:nvPr>
            <p:ph sz="half" idx="1"/>
          </p:nvPr>
        </p:nvSpPr>
        <p:spPr/>
        <p:txBody>
          <a:bodyPr/>
          <a:lstStyle/>
          <a:p>
            <a:pPr>
              <a:buNone/>
            </a:pPr>
            <a:r>
              <a:rPr lang="el-GR" dirty="0" smtClean="0"/>
              <a:t> Ο πατέρας την θεών και  ο σπουδαιότερος</a:t>
            </a:r>
          </a:p>
          <a:p>
            <a:pPr>
              <a:buNone/>
            </a:pPr>
            <a:r>
              <a:rPr lang="el-GR" dirty="0" smtClean="0"/>
              <a:t>   Από αυτός .Θεός των </a:t>
            </a:r>
          </a:p>
          <a:p>
            <a:pPr>
              <a:buNone/>
            </a:pPr>
            <a:r>
              <a:rPr lang="el-GR" dirty="0" smtClean="0"/>
              <a:t>   καιρικών </a:t>
            </a:r>
            <a:r>
              <a:rPr lang="el-GR" dirty="0" err="1" smtClean="0"/>
              <a:t>φαινομένω</a:t>
            </a:r>
            <a:r>
              <a:rPr lang="el-GR" dirty="0" smtClean="0"/>
              <a:t> , </a:t>
            </a:r>
            <a:r>
              <a:rPr lang="el-GR" dirty="0" err="1" smtClean="0"/>
              <a:t>πρστάσης</a:t>
            </a:r>
            <a:r>
              <a:rPr lang="el-GR" dirty="0" smtClean="0"/>
              <a:t> των ξένων .</a:t>
            </a:r>
          </a:p>
          <a:p>
            <a:pPr>
              <a:buNone/>
            </a:pPr>
            <a:r>
              <a:rPr lang="el-GR" dirty="0" smtClean="0"/>
              <a:t>Της </a:t>
            </a:r>
            <a:r>
              <a:rPr lang="el-GR" dirty="0" err="1" smtClean="0"/>
              <a:t>οικιγένειας</a:t>
            </a:r>
            <a:r>
              <a:rPr lang="el-GR" dirty="0" smtClean="0"/>
              <a:t> και της </a:t>
            </a:r>
            <a:r>
              <a:rPr lang="el-GR" dirty="0" err="1" smtClean="0"/>
              <a:t>γονομότητας</a:t>
            </a:r>
            <a:r>
              <a:rPr lang="el-GR" dirty="0" smtClean="0"/>
              <a:t> .</a:t>
            </a:r>
            <a:endParaRPr lang="el-GR" dirty="0"/>
          </a:p>
        </p:txBody>
      </p:sp>
      <p:sp>
        <p:nvSpPr>
          <p:cNvPr id="6146" name="AutoShape 2" descr="Το άγνωστο «οπλοστάσιο» του Δία - Εκδόσεις Ποιό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48" name="AutoShape 4" descr="Το άγνωστο «οπλοστάσιο» του Δία - Εκδόσεις Ποιό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0" name="AutoShape 6" descr="Το άγνωστο «οπλοστάσιο» του Δία - Εκδόσεις Ποιό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2" name="AutoShape 8" descr="Το άγνωστο «οπλοστάσιο» του Δία - Εκδόσεις Ποιότητ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4" name="AutoShape 10" descr="Κεραυνός - Γείωση - Ζημιές - Βασικές οδηγίες προστασία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6156" name="AutoShape 12" descr="Κεραυνός - Γείωση - Ζημιές - Βασικές οδηγίες προστασίας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4" name="13 - Θέση περιεχομένου"/>
          <p:cNvSpPr>
            <a:spLocks noGrp="1"/>
          </p:cNvSpPr>
          <p:nvPr>
            <p:ph sz="half" idx="2"/>
          </p:nvPr>
        </p:nvSpPr>
        <p:spPr/>
        <p:txBody>
          <a:bodyPr/>
          <a:lstStyle/>
          <a:p>
            <a:endParaRPr lang="el-GR" dirty="0"/>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Η Αλέξανδρος Ήρα"/>
          <p:cNvPicPr>
            <a:picLocks noChangeAspect="1" noChangeArrowheads="1"/>
          </p:cNvPicPr>
          <p:nvPr/>
        </p:nvPicPr>
        <p:blipFill>
          <a:blip r:embed="rId2"/>
          <a:srcRect/>
          <a:stretch>
            <a:fillRect/>
          </a:stretch>
        </p:blipFill>
        <p:spPr bwMode="auto">
          <a:xfrm>
            <a:off x="285720" y="500042"/>
            <a:ext cx="8643998" cy="6145342"/>
          </a:xfrm>
          <a:prstGeom prst="rect">
            <a:avLst/>
          </a:prstGeom>
          <a:noFill/>
        </p:spPr>
      </p:pic>
      <p:sp>
        <p:nvSpPr>
          <p:cNvPr id="2" name="1 - Τίτλος"/>
          <p:cNvSpPr>
            <a:spLocks noGrp="1"/>
          </p:cNvSpPr>
          <p:nvPr>
            <p:ph type="title"/>
          </p:nvPr>
        </p:nvSpPr>
        <p:spPr/>
        <p:txBody>
          <a:bodyPr/>
          <a:lstStyle/>
          <a:p>
            <a:r>
              <a:rPr lang="el-GR" dirty="0" smtClean="0"/>
              <a:t>ΗΡΑ</a:t>
            </a:r>
            <a:endParaRPr lang="el-GR" dirty="0"/>
          </a:p>
        </p:txBody>
      </p:sp>
      <p:sp>
        <p:nvSpPr>
          <p:cNvPr id="3" name="2 - Θέση περιεχομένου"/>
          <p:cNvSpPr>
            <a:spLocks noGrp="1"/>
          </p:cNvSpPr>
          <p:nvPr>
            <p:ph sz="half" idx="1"/>
          </p:nvPr>
        </p:nvSpPr>
        <p:spPr/>
        <p:txBody>
          <a:bodyPr/>
          <a:lstStyle/>
          <a:p>
            <a:r>
              <a:rPr lang="el-GR" dirty="0" smtClean="0"/>
              <a:t>Αδελφή της σύζυγος του Δία . Ήταν προστάτιδα του γάμου και της συζυγικής πίστης </a:t>
            </a:r>
            <a:endParaRPr lang="el-GR" dirty="0"/>
          </a:p>
        </p:txBody>
      </p:sp>
      <p:sp>
        <p:nvSpPr>
          <p:cNvPr id="8" name="7 - Θέση περιεχομένου"/>
          <p:cNvSpPr>
            <a:spLocks noGrp="1"/>
          </p:cNvSpPr>
          <p:nvPr>
            <p:ph sz="half" idx="2"/>
          </p:nvPr>
        </p:nvSpPr>
        <p:spPr/>
        <p:txBody>
          <a:bodyPr/>
          <a:lstStyle/>
          <a:p>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Εστία"/>
          <p:cNvPicPr>
            <a:picLocks noChangeAspect="1" noChangeArrowheads="1"/>
          </p:cNvPicPr>
          <p:nvPr/>
        </p:nvPicPr>
        <p:blipFill>
          <a:blip r:embed="rId2"/>
          <a:srcRect/>
          <a:stretch>
            <a:fillRect/>
          </a:stretch>
        </p:blipFill>
        <p:spPr bwMode="auto">
          <a:xfrm>
            <a:off x="119659" y="142852"/>
            <a:ext cx="9024341" cy="5929354"/>
          </a:xfrm>
          <a:prstGeom prst="rect">
            <a:avLst/>
          </a:prstGeom>
          <a:noFill/>
        </p:spPr>
      </p:pic>
      <p:sp>
        <p:nvSpPr>
          <p:cNvPr id="2" name="1 - Τίτλος"/>
          <p:cNvSpPr>
            <a:spLocks noGrp="1"/>
          </p:cNvSpPr>
          <p:nvPr>
            <p:ph type="title"/>
          </p:nvPr>
        </p:nvSpPr>
        <p:spPr/>
        <p:txBody>
          <a:bodyPr/>
          <a:lstStyle/>
          <a:p>
            <a:r>
              <a:rPr lang="el-GR" dirty="0" smtClean="0"/>
              <a:t>ΕΣΤΙΑ</a:t>
            </a:r>
            <a:endParaRPr lang="el-GR" dirty="0"/>
          </a:p>
        </p:txBody>
      </p:sp>
      <p:sp>
        <p:nvSpPr>
          <p:cNvPr id="3" name="2 - Θέση περιεχομένου"/>
          <p:cNvSpPr>
            <a:spLocks noGrp="1"/>
          </p:cNvSpPr>
          <p:nvPr>
            <p:ph sz="half" idx="1"/>
          </p:nvPr>
        </p:nvSpPr>
        <p:spPr/>
        <p:txBody>
          <a:bodyPr/>
          <a:lstStyle/>
          <a:p>
            <a:r>
              <a:rPr lang="el-GR" dirty="0" err="1" smtClean="0"/>
              <a:t>Προστατάτι</a:t>
            </a:r>
            <a:r>
              <a:rPr lang="el-GR" dirty="0" smtClean="0"/>
              <a:t> της οικογένειας ευτυχίας,  είχε ως ιερό της το </a:t>
            </a:r>
            <a:r>
              <a:rPr lang="el-GR" dirty="0" err="1" smtClean="0"/>
              <a:t>κέτρο</a:t>
            </a:r>
            <a:r>
              <a:rPr lang="el-GR" dirty="0" smtClean="0"/>
              <a:t> του σπιτιού και δεν της προσφερόταν μόνο η πρώτη , αλλά και η τελευταία θυσία σε κάθε </a:t>
            </a:r>
            <a:r>
              <a:rPr lang="el-GR" dirty="0" err="1" smtClean="0"/>
              <a:t>γιοταστική</a:t>
            </a:r>
            <a:r>
              <a:rPr lang="el-GR" dirty="0" smtClean="0"/>
              <a:t> σύναξη τοθ ανθρώπου  </a:t>
            </a:r>
            <a:endParaRPr lang="el-GR" dirty="0"/>
          </a:p>
        </p:txBody>
      </p:sp>
      <p:sp>
        <p:nvSpPr>
          <p:cNvPr id="8" name="7 - Θέση περιεχομένου"/>
          <p:cNvSpPr>
            <a:spLocks noGrp="1"/>
          </p:cNvSpPr>
          <p:nvPr>
            <p:ph sz="half" idx="2"/>
          </p:nvPr>
        </p:nvSpPr>
        <p:spPr/>
        <p:txBody>
          <a:bodyPr/>
          <a:lstStyle/>
          <a:p>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Αφροδίτη και Αγχίσης: Μια απαγορευμένη ιστορία αγάπης | OffLine Post"/>
          <p:cNvPicPr>
            <a:picLocks noChangeAspect="1" noChangeArrowheads="1"/>
          </p:cNvPicPr>
          <p:nvPr/>
        </p:nvPicPr>
        <p:blipFill>
          <a:blip r:embed="rId2"/>
          <a:srcRect/>
          <a:stretch>
            <a:fillRect/>
          </a:stretch>
        </p:blipFill>
        <p:spPr bwMode="auto">
          <a:xfrm>
            <a:off x="-3000428" y="214290"/>
            <a:ext cx="14781219" cy="7429142"/>
          </a:xfrm>
          <a:prstGeom prst="rect">
            <a:avLst/>
          </a:prstGeom>
          <a:noFill/>
        </p:spPr>
      </p:pic>
      <p:sp>
        <p:nvSpPr>
          <p:cNvPr id="2" name="1 - Τίτλος"/>
          <p:cNvSpPr>
            <a:spLocks noGrp="1"/>
          </p:cNvSpPr>
          <p:nvPr>
            <p:ph type="title"/>
          </p:nvPr>
        </p:nvSpPr>
        <p:spPr/>
        <p:txBody>
          <a:bodyPr/>
          <a:lstStyle/>
          <a:p>
            <a:r>
              <a:rPr lang="el-GR" dirty="0" smtClean="0"/>
              <a:t>ΑΦΡΟΔΙΤΗ</a:t>
            </a:r>
            <a:endParaRPr lang="el-GR" dirty="0"/>
          </a:p>
        </p:txBody>
      </p:sp>
      <p:sp>
        <p:nvSpPr>
          <p:cNvPr id="3" name="2 - Θέση περιεχομένου"/>
          <p:cNvSpPr>
            <a:spLocks noGrp="1"/>
          </p:cNvSpPr>
          <p:nvPr>
            <p:ph sz="half" idx="1"/>
          </p:nvPr>
        </p:nvSpPr>
        <p:spPr>
          <a:xfrm>
            <a:off x="428596" y="1357298"/>
            <a:ext cx="4038600" cy="4525963"/>
          </a:xfrm>
        </p:spPr>
        <p:txBody>
          <a:bodyPr/>
          <a:lstStyle/>
          <a:p>
            <a:r>
              <a:rPr lang="el-GR" dirty="0" smtClean="0"/>
              <a:t> θεά της ομορφιάς και του έρωτα </a:t>
            </a:r>
            <a:endParaRPr lang="el-GR" dirty="0"/>
          </a:p>
        </p:txBody>
      </p:sp>
      <p:sp>
        <p:nvSpPr>
          <p:cNvPr id="3080" name="AutoShape 8" descr="Όνειρα αγάπης: Αφροδίτη και Ποσειδώνας - Astrology.gr"/>
          <p:cNvSpPr>
            <a:spLocks noChangeAspect="1" noChangeArrowheads="1"/>
          </p:cNvSpPr>
          <p:nvPr/>
        </p:nvSpPr>
        <p:spPr bwMode="auto">
          <a:xfrm>
            <a:off x="155575"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2" name="AutoShape 10" descr="Όνειρα αγάπης: Αφροδίτη και Ποσειδώνας - Astrology.gr"/>
          <p:cNvSpPr>
            <a:spLocks noChangeAspect="1" noChangeArrowheads="1"/>
          </p:cNvSpPr>
          <p:nvPr/>
        </p:nvSpPr>
        <p:spPr bwMode="auto">
          <a:xfrm>
            <a:off x="155575" y="-792163"/>
            <a:ext cx="2762250" cy="165735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3084" name="AutoShape 12" descr="Η Αφροδίτη σε αυτά τα 3 ζώδια, μαρτυρά πως έχεις τον καλύτερο σύντροφο |  Cretaon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2" name="11 - Θέση περιεχομένου"/>
          <p:cNvSpPr>
            <a:spLocks noGrp="1"/>
          </p:cNvSpPr>
          <p:nvPr>
            <p:ph sz="half" idx="2"/>
          </p:nvPr>
        </p:nvSpPr>
        <p:spPr/>
        <p:txBody>
          <a:bodyPr/>
          <a:lstStyle/>
          <a:p>
            <a:endParaRPr lang="el-GR" dirty="0"/>
          </a:p>
        </p:txBody>
      </p:sp>
      <p:pic>
        <p:nvPicPr>
          <p:cNvPr id="13" name="4 - Θέση περιεχομένου" descr="Αφροδίτη 1.jpg"/>
          <p:cNvPicPr>
            <a:picLocks noChangeAspect="1"/>
          </p:cNvPicPr>
          <p:nvPr/>
        </p:nvPicPr>
        <p:blipFill>
          <a:blip r:embed="rId3"/>
          <a:stretch>
            <a:fillRect/>
          </a:stretch>
        </p:blipFill>
        <p:spPr>
          <a:xfrm>
            <a:off x="5500694" y="1643050"/>
            <a:ext cx="3000396" cy="466200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Σκορπιός και ο θεός Άρης | Astrolife"/>
          <p:cNvPicPr>
            <a:picLocks noChangeAspect="1" noChangeArrowheads="1"/>
          </p:cNvPicPr>
          <p:nvPr/>
        </p:nvPicPr>
        <p:blipFill>
          <a:blip r:embed="rId2"/>
          <a:srcRect/>
          <a:stretch>
            <a:fillRect/>
          </a:stretch>
        </p:blipFill>
        <p:spPr bwMode="auto">
          <a:xfrm>
            <a:off x="25732" y="1785926"/>
            <a:ext cx="9087852" cy="4286280"/>
          </a:xfrm>
          <a:prstGeom prst="rect">
            <a:avLst/>
          </a:prstGeom>
          <a:noFill/>
        </p:spPr>
      </p:pic>
      <p:sp>
        <p:nvSpPr>
          <p:cNvPr id="2" name="1 - Τίτλος"/>
          <p:cNvSpPr>
            <a:spLocks noGrp="1"/>
          </p:cNvSpPr>
          <p:nvPr>
            <p:ph type="title"/>
          </p:nvPr>
        </p:nvSpPr>
        <p:spPr>
          <a:xfrm>
            <a:off x="142844" y="142852"/>
            <a:ext cx="8229600" cy="914400"/>
          </a:xfrm>
        </p:spPr>
        <p:txBody>
          <a:bodyPr/>
          <a:lstStyle/>
          <a:p>
            <a:r>
              <a:rPr lang="el-GR" dirty="0" smtClean="0"/>
              <a:t>Άρης</a:t>
            </a:r>
            <a:endParaRPr lang="el-GR" dirty="0"/>
          </a:p>
        </p:txBody>
      </p:sp>
      <p:sp>
        <p:nvSpPr>
          <p:cNvPr id="3" name="2 - Θέση περιεχομένου"/>
          <p:cNvSpPr>
            <a:spLocks noGrp="1"/>
          </p:cNvSpPr>
          <p:nvPr>
            <p:ph sz="half" idx="1"/>
          </p:nvPr>
        </p:nvSpPr>
        <p:spPr/>
        <p:txBody>
          <a:bodyPr>
            <a:normAutofit fontScale="85000" lnSpcReduction="10000"/>
          </a:bodyPr>
          <a:lstStyle/>
          <a:p>
            <a:pPr>
              <a:buNone/>
            </a:pPr>
            <a:r>
              <a:rPr lang="el-GR" dirty="0" smtClean="0"/>
              <a:t>Ο </a:t>
            </a:r>
            <a:r>
              <a:rPr lang="el-GR" b="1" dirty="0" smtClean="0"/>
              <a:t>Άρης</a:t>
            </a:r>
            <a:r>
              <a:rPr lang="el-GR" dirty="0" smtClean="0"/>
              <a:t> είναι ο Έλληνας θεός του πολέμου και ένας από τους Δώδεκα Ολύμπιους, γιος της </a:t>
            </a:r>
            <a:r>
              <a:rPr lang="el-GR" dirty="0" smtClean="0"/>
              <a:t>Ήρας</a:t>
            </a:r>
            <a:r>
              <a:rPr lang="el-GR" baseline="30000" dirty="0" smtClean="0"/>
              <a:t>[</a:t>
            </a:r>
            <a:r>
              <a:rPr lang="el-GR" dirty="0" smtClean="0"/>
              <a:t>Πολλοί </a:t>
            </a:r>
            <a:r>
              <a:rPr lang="el-GR" dirty="0" smtClean="0"/>
              <a:t>λένε πως είναι γιος και του Δία, αλλά ο μύθος λέει πως η Ήρα (</a:t>
            </a:r>
            <a:r>
              <a:rPr lang="el-GR" dirty="0" err="1" smtClean="0"/>
              <a:t>Hera</a:t>
            </a:r>
            <a:r>
              <a:rPr lang="el-GR" dirty="0" smtClean="0"/>
              <a:t>) έμεινε έγκυος με τον Άρη μυρίζοντας ένα λουλούδι που της έδωσε η θεά Ανθούσα</a:t>
            </a:r>
            <a:r>
              <a:rPr lang="el-GR" dirty="0" smtClean="0"/>
              <a:t>.</a:t>
            </a:r>
            <a:r>
              <a:rPr lang="el-GR" baseline="30000" dirty="0" smtClean="0"/>
              <a:t>[]</a:t>
            </a:r>
            <a:r>
              <a:rPr lang="el-GR" dirty="0" smtClean="0"/>
              <a:t> </a:t>
            </a:r>
            <a:r>
              <a:rPr lang="el-GR" dirty="0" smtClean="0"/>
              <a:t>Υπάρχουν διαφορετικές απόψεις. </a:t>
            </a:r>
            <a:endParaRPr lang="el-GR" dirty="0"/>
          </a:p>
        </p:txBody>
      </p:sp>
      <p:sp>
        <p:nvSpPr>
          <p:cNvPr id="4" name="3 - Θέση περιεχομένου"/>
          <p:cNvSpPr>
            <a:spLocks noGrp="1"/>
          </p:cNvSpPr>
          <p:nvPr>
            <p:ph sz="half" idx="2"/>
          </p:nvPr>
        </p:nvSpPr>
        <p:spPr/>
        <p:txBody>
          <a:bodyPr>
            <a:normAutofit fontScale="85000" lnSpcReduction="10000"/>
          </a:bodyPr>
          <a:lstStyle/>
          <a:p>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Τέχνη και Πολιτισμός - Περσεφόνη Η Δήμητρα, κόρη της Ρέας και του Κρόνου,  ήτανε Θεά της γεωργίας. Η τόσο σημαντική αυτή θεά είχε μια μοναχοκόρη, την  Περσεφόνη, που την λάτρευε. Η Δήμητρα"/>
          <p:cNvPicPr>
            <a:picLocks noChangeAspect="1" noChangeArrowheads="1"/>
          </p:cNvPicPr>
          <p:nvPr/>
        </p:nvPicPr>
        <p:blipFill>
          <a:blip r:embed="rId2"/>
          <a:srcRect/>
          <a:stretch>
            <a:fillRect/>
          </a:stretch>
        </p:blipFill>
        <p:spPr bwMode="auto">
          <a:xfrm>
            <a:off x="0" y="-357214"/>
            <a:ext cx="5429288" cy="7436997"/>
          </a:xfrm>
          <a:prstGeom prst="rect">
            <a:avLst/>
          </a:prstGeom>
          <a:noFill/>
        </p:spPr>
      </p:pic>
      <p:sp>
        <p:nvSpPr>
          <p:cNvPr id="2" name="1 - Τίτλος"/>
          <p:cNvSpPr>
            <a:spLocks noGrp="1"/>
          </p:cNvSpPr>
          <p:nvPr>
            <p:ph type="title"/>
          </p:nvPr>
        </p:nvSpPr>
        <p:spPr/>
        <p:txBody>
          <a:bodyPr/>
          <a:lstStyle/>
          <a:p>
            <a:r>
              <a:rPr lang="el-GR" dirty="0" smtClean="0"/>
              <a:t> ΔΗΜΗΤΡΑ</a:t>
            </a:r>
            <a:endParaRPr lang="el-GR" dirty="0"/>
          </a:p>
        </p:txBody>
      </p:sp>
      <p:sp>
        <p:nvSpPr>
          <p:cNvPr id="3" name="2 - Θέση περιεχομένου"/>
          <p:cNvSpPr>
            <a:spLocks noGrp="1"/>
          </p:cNvSpPr>
          <p:nvPr>
            <p:ph sz="half" idx="1"/>
          </p:nvPr>
        </p:nvSpPr>
        <p:spPr/>
        <p:txBody>
          <a:bodyPr/>
          <a:lstStyle/>
          <a:p>
            <a:r>
              <a:rPr lang="el-GR" dirty="0" smtClean="0"/>
              <a:t>Θεά τη γης ,της γεωργίας , της χλωρίδας, της τροφής , του γάμου και προστάτιδα των </a:t>
            </a:r>
            <a:r>
              <a:rPr lang="el-GR" dirty="0" err="1" smtClean="0"/>
              <a:t>γεωργων</a:t>
            </a:r>
            <a:endParaRPr lang="el-GR" dirty="0"/>
          </a:p>
        </p:txBody>
      </p:sp>
      <p:pic>
        <p:nvPicPr>
          <p:cNvPr id="5" name="4 - Θέση περιεχομένου" descr="Δήμητρα 2.jpg"/>
          <p:cNvPicPr>
            <a:picLocks noGrp="1" noChangeAspect="1"/>
          </p:cNvPicPr>
          <p:nvPr>
            <p:ph sz="half" idx="2"/>
          </p:nvPr>
        </p:nvPicPr>
        <p:blipFill>
          <a:blip r:embed="rId3"/>
          <a:stretch>
            <a:fillRect/>
          </a:stretch>
        </p:blipFill>
        <p:spPr>
          <a:xfrm>
            <a:off x="5500694" y="714356"/>
            <a:ext cx="3357586" cy="5815202"/>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Ήφαιστος \Θεός | Science Wiki | Fandom"/>
          <p:cNvPicPr>
            <a:picLocks noChangeAspect="1" noChangeArrowheads="1"/>
          </p:cNvPicPr>
          <p:nvPr/>
        </p:nvPicPr>
        <p:blipFill>
          <a:blip r:embed="rId2"/>
          <a:srcRect/>
          <a:stretch>
            <a:fillRect/>
          </a:stretch>
        </p:blipFill>
        <p:spPr bwMode="auto">
          <a:xfrm>
            <a:off x="571472" y="285728"/>
            <a:ext cx="7943850" cy="5857876"/>
          </a:xfrm>
          <a:prstGeom prst="rect">
            <a:avLst/>
          </a:prstGeom>
          <a:noFill/>
        </p:spPr>
      </p:pic>
      <p:sp>
        <p:nvSpPr>
          <p:cNvPr id="2" name="1 - Τίτλος"/>
          <p:cNvSpPr>
            <a:spLocks noGrp="1"/>
          </p:cNvSpPr>
          <p:nvPr>
            <p:ph type="title"/>
          </p:nvPr>
        </p:nvSpPr>
        <p:spPr/>
        <p:txBody>
          <a:bodyPr/>
          <a:lstStyle/>
          <a:p>
            <a:r>
              <a:rPr lang="el-GR" dirty="0" smtClean="0"/>
              <a:t>Ήφαιστος</a:t>
            </a:r>
            <a:endParaRPr lang="el-GR" dirty="0"/>
          </a:p>
        </p:txBody>
      </p:sp>
      <p:sp>
        <p:nvSpPr>
          <p:cNvPr id="3" name="2 - Θέση περιεχομένου"/>
          <p:cNvSpPr>
            <a:spLocks noGrp="1"/>
          </p:cNvSpPr>
          <p:nvPr>
            <p:ph sz="half" idx="1"/>
          </p:nvPr>
        </p:nvSpPr>
        <p:spPr/>
        <p:txBody>
          <a:bodyPr/>
          <a:lstStyle/>
          <a:p>
            <a:r>
              <a:rPr lang="el-GR" sz="2400" b="1" dirty="0" smtClean="0">
                <a:solidFill>
                  <a:schemeClr val="accent5">
                    <a:lumMod val="40000"/>
                    <a:lumOff val="60000"/>
                  </a:schemeClr>
                </a:solidFill>
              </a:rPr>
              <a:t>Ο </a:t>
            </a:r>
            <a:r>
              <a:rPr lang="el-GR" sz="2400" b="1" dirty="0" smtClean="0">
                <a:solidFill>
                  <a:schemeClr val="accent1">
                    <a:lumMod val="40000"/>
                    <a:lumOff val="60000"/>
                  </a:schemeClr>
                </a:solidFill>
              </a:rPr>
              <a:t>Ήφαιστος</a:t>
            </a:r>
            <a:r>
              <a:rPr lang="el-GR" sz="2400" b="1" dirty="0" smtClean="0">
                <a:solidFill>
                  <a:schemeClr val="accent5">
                    <a:lumMod val="40000"/>
                    <a:lumOff val="60000"/>
                  </a:schemeClr>
                </a:solidFill>
              </a:rPr>
              <a:t>, σύμφωνα με την ελληνική μυθολογία, ήταν ένας από τους κύριους Ολύμπιους θεούς του αρχαίου Δωδεκάθεου</a:t>
            </a:r>
            <a:r>
              <a:rPr lang="el-GR" dirty="0" smtClean="0"/>
              <a:t>.</a:t>
            </a:r>
            <a:endParaRPr lang="el-GR" dirty="0"/>
          </a:p>
        </p:txBody>
      </p:sp>
      <p:sp>
        <p:nvSpPr>
          <p:cNvPr id="4" name="3 - Θέση περιεχομένου"/>
          <p:cNvSpPr>
            <a:spLocks noGrp="1"/>
          </p:cNvSpPr>
          <p:nvPr>
            <p:ph sz="half" idx="2"/>
          </p:nvPr>
        </p:nvSpPr>
        <p:spPr/>
        <p:txBody>
          <a:bodyPr/>
          <a:lstStyle/>
          <a:p>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k Mythos - Θεά Άρτεμις η παρθένα: Έβαλε σκυλιά να κατασπαράξουν αυτόν  που την είδε γυμνή &amp; τιμωρούσε όποιαν ερωτευόταν | eirinika.gr"/>
          <p:cNvPicPr>
            <a:picLocks noChangeAspect="1" noChangeArrowheads="1"/>
          </p:cNvPicPr>
          <p:nvPr/>
        </p:nvPicPr>
        <p:blipFill>
          <a:blip r:embed="rId2"/>
          <a:srcRect/>
          <a:stretch>
            <a:fillRect/>
          </a:stretch>
        </p:blipFill>
        <p:spPr bwMode="auto">
          <a:xfrm>
            <a:off x="0" y="0"/>
            <a:ext cx="10319655" cy="6858000"/>
          </a:xfrm>
          <a:prstGeom prst="rect">
            <a:avLst/>
          </a:prstGeom>
          <a:noFill/>
        </p:spPr>
      </p:pic>
      <p:sp>
        <p:nvSpPr>
          <p:cNvPr id="2" name="1 - Τίτλος"/>
          <p:cNvSpPr>
            <a:spLocks noGrp="1"/>
          </p:cNvSpPr>
          <p:nvPr>
            <p:ph type="title"/>
          </p:nvPr>
        </p:nvSpPr>
        <p:spPr/>
        <p:txBody>
          <a:bodyPr/>
          <a:lstStyle/>
          <a:p>
            <a:r>
              <a:rPr lang="el-GR" dirty="0" smtClean="0"/>
              <a:t>ΑΡΤΕΜΗΣ</a:t>
            </a:r>
            <a:endParaRPr lang="el-GR" dirty="0"/>
          </a:p>
        </p:txBody>
      </p:sp>
      <p:sp>
        <p:nvSpPr>
          <p:cNvPr id="3" name="2 - Θέση κειμένου"/>
          <p:cNvSpPr>
            <a:spLocks noGrp="1"/>
          </p:cNvSpPr>
          <p:nvPr>
            <p:ph type="body" idx="1"/>
          </p:nvPr>
        </p:nvSpPr>
        <p:spPr/>
        <p:txBody>
          <a:bodyPr/>
          <a:lstStyle/>
          <a:p>
            <a:endParaRPr lang="el-GR" dirty="0"/>
          </a:p>
        </p:txBody>
      </p:sp>
      <p:sp>
        <p:nvSpPr>
          <p:cNvPr id="4" name="3 - Θέση κειμένου"/>
          <p:cNvSpPr>
            <a:spLocks noGrp="1"/>
          </p:cNvSpPr>
          <p:nvPr>
            <p:ph type="body" sz="half" idx="3"/>
          </p:nvPr>
        </p:nvSpPr>
        <p:spPr/>
        <p:txBody>
          <a:bodyPr/>
          <a:lstStyle/>
          <a:p>
            <a:endParaRPr lang="el-GR" dirty="0"/>
          </a:p>
        </p:txBody>
      </p:sp>
      <p:sp>
        <p:nvSpPr>
          <p:cNvPr id="5" name="4 - Θέση περιεχομένου"/>
          <p:cNvSpPr>
            <a:spLocks noGrp="1"/>
          </p:cNvSpPr>
          <p:nvPr>
            <p:ph sz="quarter" idx="2"/>
          </p:nvPr>
        </p:nvSpPr>
        <p:spPr/>
        <p:txBody>
          <a:bodyPr>
            <a:normAutofit fontScale="85000" lnSpcReduction="20000"/>
          </a:bodyPr>
          <a:lstStyle/>
          <a:p>
            <a:endParaRPr lang="el-GR" dirty="0" smtClean="0"/>
          </a:p>
          <a:p>
            <a:r>
              <a:rPr lang="el-GR" dirty="0" smtClean="0"/>
              <a:t>Η </a:t>
            </a:r>
            <a:r>
              <a:rPr lang="el-GR" b="1" dirty="0" smtClean="0"/>
              <a:t>Άρτεμις</a:t>
            </a:r>
            <a:r>
              <a:rPr lang="el-GR" dirty="0" smtClean="0"/>
              <a:t> (νέα ελληνικά: </a:t>
            </a:r>
            <a:r>
              <a:rPr lang="el-GR" i="1" dirty="0" smtClean="0"/>
              <a:t>Άρτεμη</a:t>
            </a:r>
            <a:r>
              <a:rPr lang="el-GR" baseline="30000" dirty="0" smtClean="0"/>
              <a:t>[</a:t>
            </a:r>
            <a:r>
              <a:rPr lang="el-GR" dirty="0" smtClean="0"/>
              <a:t>λατινικά</a:t>
            </a:r>
            <a:r>
              <a:rPr lang="el-GR" dirty="0" smtClean="0"/>
              <a:t>: </a:t>
            </a:r>
            <a:r>
              <a:rPr lang="el-GR" i="1" dirty="0" err="1" smtClean="0"/>
              <a:t>Diana</a:t>
            </a:r>
            <a:r>
              <a:rPr lang="el-GR" dirty="0" smtClean="0"/>
              <a:t>) είναι μια από τις </a:t>
            </a:r>
            <a:r>
              <a:rPr lang="el-GR" dirty="0" err="1" smtClean="0"/>
              <a:t>παλαιότερες</a:t>
            </a:r>
            <a:r>
              <a:rPr lang="el-GR" baseline="30000" dirty="0" err="1" smtClean="0"/>
              <a:t>Β</a:t>
            </a:r>
            <a:r>
              <a:rPr lang="el-GR" dirty="0" smtClean="0"/>
              <a:t> </a:t>
            </a:r>
            <a:r>
              <a:rPr lang="el-GR" dirty="0" smtClean="0"/>
              <a:t>πιο </a:t>
            </a:r>
            <a:r>
              <a:rPr lang="el-GR" dirty="0" smtClean="0"/>
              <a:t>περίπλοκες αλλά και πιο ενδιαφέρουσες μορφές του ελληνικού πανθέου. Κόρη του Δία και της Λητούς, δίδυμη αδελφή του Απόλλωνα, βασίλισσα των βουνών και των δασών, θεά του κυνηγιού, προστάτιδα των μικρών παιδιών και ζώων, και θεά του φεγγαριού. Σε ορισμένες περιοχές λατρεύονταν ως Ελένη</a:t>
            </a:r>
            <a:endParaRPr lang="el-GR" dirty="0"/>
          </a:p>
        </p:txBody>
      </p:sp>
      <p:sp>
        <p:nvSpPr>
          <p:cNvPr id="6" name="5 - Θέση περιεχομένου"/>
          <p:cNvSpPr>
            <a:spLocks noGrp="1"/>
          </p:cNvSpPr>
          <p:nvPr>
            <p:ph sz="quarter" idx="4"/>
          </p:nvPr>
        </p:nvSpPr>
        <p:spPr/>
        <p:txBody>
          <a:bodyPr/>
          <a:lstStyle/>
          <a:p>
            <a:endParaRPr lang="el-G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Μετρ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Μετρό">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Μετρό">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236</TotalTime>
  <Words>371</Words>
  <Application>Microsoft Office PowerPoint</Application>
  <PresentationFormat>Προβολή στην οθόνη (4:3)</PresentationFormat>
  <Paragraphs>28</Paragraphs>
  <Slides>12</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12</vt:i4>
      </vt:variant>
    </vt:vector>
  </HeadingPairs>
  <TitlesOfParts>
    <vt:vector size="13" baseType="lpstr">
      <vt:lpstr>Μετρό</vt:lpstr>
      <vt:lpstr>Οι θεοι του ολυμπου</vt:lpstr>
      <vt:lpstr>ΔΙΑΣ</vt:lpstr>
      <vt:lpstr>ΗΡΑ</vt:lpstr>
      <vt:lpstr>ΕΣΤΙΑ</vt:lpstr>
      <vt:lpstr>ΑΦΡΟΔΙΤΗ</vt:lpstr>
      <vt:lpstr>Άρης</vt:lpstr>
      <vt:lpstr> ΔΗΜΗΤΡΑ</vt:lpstr>
      <vt:lpstr>Ήφαιστος</vt:lpstr>
      <vt:lpstr>ΑΡΤΕΜΗΣ</vt:lpstr>
      <vt:lpstr>ΑΘΗΝΑ </vt:lpstr>
      <vt:lpstr>ΕΡΜΗΣ</vt:lpstr>
      <vt:lpstr>Διαφάνεια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 ΘΕΟΙ ΤΟΥ ΟΛΥΜΠΟΥ</dc:title>
  <dc:creator>ΜΑΘΗΤΗΣ</dc:creator>
  <cp:lastModifiedBy>ΜΑΘΗΤΗΣ</cp:lastModifiedBy>
  <cp:revision>30</cp:revision>
  <dcterms:created xsi:type="dcterms:W3CDTF">2023-11-10T08:56:53Z</dcterms:created>
  <dcterms:modified xsi:type="dcterms:W3CDTF">2024-11-22T07:53:29Z</dcterms:modified>
</cp:coreProperties>
</file>