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sldIdLst>
    <p:sldId id="259" r:id="rId2"/>
    <p:sldId id="258" r:id="rId3"/>
    <p:sldId id="270" r:id="rId4"/>
    <p:sldId id="260" r:id="rId5"/>
    <p:sldId id="268" r:id="rId6"/>
    <p:sldId id="269" r:id="rId7"/>
    <p:sldId id="261" r:id="rId8"/>
    <p:sldId id="264" r:id="rId9"/>
    <p:sldId id="262" r:id="rId10"/>
    <p:sldId id="263" r:id="rId11"/>
    <p:sldId id="266" r:id="rId12"/>
    <p:sldId id="265" r:id="rId13"/>
    <p:sldId id="267" r:id="rId1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19" autoAdjust="0"/>
    <p:restoredTop sz="94624" autoAdjust="0"/>
  </p:normalViewPr>
  <p:slideViewPr>
    <p:cSldViewPr>
      <p:cViewPr varScale="1">
        <p:scale>
          <a:sx n="103" d="100"/>
          <a:sy n="103" d="100"/>
        </p:scale>
        <p:origin x="-20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7" name="6 - Ισοσκελές τρίγωνο"/>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540544" y="776288"/>
            <a:ext cx="8062912" cy="1470025"/>
          </a:xfrm>
        </p:spPr>
        <p:txBody>
          <a:bodyPr anchor="b">
            <a:normAutofit/>
          </a:bodyPr>
          <a:lstStyle>
            <a:lvl1pPr algn="r">
              <a:defRPr sz="4400"/>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1371600" y="6012656"/>
            <a:ext cx="5791200" cy="365125"/>
          </a:xfrm>
        </p:spPr>
        <p:txBody>
          <a:bodyPr tIns="0" bIns="0" anchor="t"/>
          <a:lstStyle>
            <a:lvl1pPr algn="r">
              <a:defRPr sz="1000"/>
            </a:lvl1pPr>
          </a:lstStyle>
          <a:p>
            <a:fld id="{F2A7FCB7-1F0B-4CAC-A6C9-0E932CF77A99}" type="datetimeFigureOut">
              <a:rPr lang="el-GR" smtClean="0"/>
              <a:pPr/>
              <a:t>22/11/2024</a:t>
            </a:fld>
            <a:endParaRPr lang="el-GR"/>
          </a:p>
        </p:txBody>
      </p:sp>
      <p:sp>
        <p:nvSpPr>
          <p:cNvPr id="17" name="16 - Θέση υποσέλιδου"/>
          <p:cNvSpPr>
            <a:spLocks noGrp="1"/>
          </p:cNvSpPr>
          <p:nvPr>
            <p:ph type="ftr" sz="quarter" idx="11"/>
          </p:nvPr>
        </p:nvSpPr>
        <p:spPr>
          <a:xfrm>
            <a:off x="1371600" y="5650704"/>
            <a:ext cx="5791200" cy="365125"/>
          </a:xfrm>
        </p:spPr>
        <p:txBody>
          <a:bodyPr tIns="0" bIns="0" anchor="b"/>
          <a:lstStyle>
            <a:lvl1pPr algn="r">
              <a:defRPr sz="1100"/>
            </a:lvl1pPr>
          </a:lstStyle>
          <a:p>
            <a:endParaRPr lang="el-GR"/>
          </a:p>
        </p:txBody>
      </p:sp>
      <p:sp>
        <p:nvSpPr>
          <p:cNvPr id="29" name="28 - Θέση αριθμού διαφάνειας"/>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365F4C1-49F2-4914-AACF-15974D4A41F8}"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F2A7FCB7-1F0B-4CAC-A6C9-0E932CF77A99}" type="datetimeFigureOut">
              <a:rPr lang="el-GR" smtClean="0"/>
              <a:pPr/>
              <a:t>22/11/2024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365F4C1-49F2-4914-AACF-15974D4A41F8}"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381000"/>
            <a:ext cx="1905000" cy="5486400"/>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381000"/>
            <a:ext cx="6248400" cy="548640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F2A7FCB7-1F0B-4CAC-A6C9-0E932CF77A99}" type="datetimeFigureOut">
              <a:rPr lang="el-GR" smtClean="0"/>
              <a:pPr/>
              <a:t>22/11/2024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365F4C1-49F2-4914-AACF-15974D4A41F8}"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7494"/>
            <a:ext cx="8229600" cy="1399032"/>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a:xfrm>
            <a:off x="457200" y="1882808"/>
            <a:ext cx="8229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4791456" y="6480048"/>
            <a:ext cx="2133600" cy="301752"/>
          </a:xfrm>
        </p:spPr>
        <p:txBody>
          <a:bodyPr/>
          <a:lstStyle/>
          <a:p>
            <a:fld id="{F2A7FCB7-1F0B-4CAC-A6C9-0E932CF77A99}" type="datetimeFigureOut">
              <a:rPr lang="el-GR" smtClean="0"/>
              <a:pPr/>
              <a:t>22/11/2024</a:t>
            </a:fld>
            <a:endParaRPr lang="el-GR"/>
          </a:p>
        </p:txBody>
      </p:sp>
      <p:sp>
        <p:nvSpPr>
          <p:cNvPr id="5" name="4 - Θέση υποσέλιδου"/>
          <p:cNvSpPr>
            <a:spLocks noGrp="1"/>
          </p:cNvSpPr>
          <p:nvPr>
            <p:ph type="ftr" sz="quarter" idx="11"/>
          </p:nvPr>
        </p:nvSpPr>
        <p:spPr>
          <a:xfrm>
            <a:off x="457200" y="6480969"/>
            <a:ext cx="4260056" cy="300831"/>
          </a:xfrm>
        </p:spPr>
        <p:txBody>
          <a:bodyPr/>
          <a:lstStyle/>
          <a:p>
            <a:endParaRPr lang="el-GR"/>
          </a:p>
        </p:txBody>
      </p:sp>
      <p:sp>
        <p:nvSpPr>
          <p:cNvPr id="6" name="5 - Θέση αριθμού διαφάνειας"/>
          <p:cNvSpPr>
            <a:spLocks noGrp="1"/>
          </p:cNvSpPr>
          <p:nvPr>
            <p:ph type="sldNum" sz="quarter" idx="12"/>
          </p:nvPr>
        </p:nvSpPr>
        <p:spPr/>
        <p:txBody>
          <a:bodyPr/>
          <a:lstStyle/>
          <a:p>
            <a:fld id="{B365F4C1-49F2-4914-AACF-15974D4A41F8}"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9" name="8 - Ορθογώνιο τρίγωνο"/>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 Ισοσκελές τρίγωνο"/>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 Θέση ημερομηνίας"/>
          <p:cNvSpPr>
            <a:spLocks noGrp="1"/>
          </p:cNvSpPr>
          <p:nvPr>
            <p:ph type="dt" sz="half" idx="10"/>
          </p:nvPr>
        </p:nvSpPr>
        <p:spPr>
          <a:xfrm>
            <a:off x="6955632" y="6477000"/>
            <a:ext cx="2133600" cy="304800"/>
          </a:xfrm>
        </p:spPr>
        <p:txBody>
          <a:bodyPr/>
          <a:lstStyle/>
          <a:p>
            <a:fld id="{F2A7FCB7-1F0B-4CAC-A6C9-0E932CF77A99}" type="datetimeFigureOut">
              <a:rPr lang="el-GR" smtClean="0"/>
              <a:pPr/>
              <a:t>22/11/2024</a:t>
            </a:fld>
            <a:endParaRPr lang="el-GR"/>
          </a:p>
        </p:txBody>
      </p:sp>
      <p:sp>
        <p:nvSpPr>
          <p:cNvPr id="5" name="4 - Θέση υποσέλιδου"/>
          <p:cNvSpPr>
            <a:spLocks noGrp="1"/>
          </p:cNvSpPr>
          <p:nvPr>
            <p:ph type="ftr" sz="quarter" idx="11"/>
          </p:nvPr>
        </p:nvSpPr>
        <p:spPr>
          <a:xfrm>
            <a:off x="2619376" y="6480969"/>
            <a:ext cx="4260056" cy="300831"/>
          </a:xfrm>
        </p:spPr>
        <p:txBody>
          <a:bodyPr/>
          <a:lstStyle/>
          <a:p>
            <a:endParaRPr lang="el-GR"/>
          </a:p>
        </p:txBody>
      </p:sp>
      <p:sp>
        <p:nvSpPr>
          <p:cNvPr id="6" name="5 - Θέση αριθμού διαφάνειας"/>
          <p:cNvSpPr>
            <a:spLocks noGrp="1"/>
          </p:cNvSpPr>
          <p:nvPr>
            <p:ph type="sldNum" sz="quarter" idx="12"/>
          </p:nvPr>
        </p:nvSpPr>
        <p:spPr>
          <a:xfrm>
            <a:off x="8451056" y="809624"/>
            <a:ext cx="502920" cy="300831"/>
          </a:xfrm>
        </p:spPr>
        <p:txBody>
          <a:bodyPr/>
          <a:lstStyle/>
          <a:p>
            <a:fld id="{B365F4C1-49F2-4914-AACF-15974D4A41F8}" type="slidenum">
              <a:rPr lang="el-GR" smtClean="0"/>
              <a:pPr/>
              <a:t>‹#›</a:t>
            </a:fld>
            <a:endParaRPr lang="el-GR"/>
          </a:p>
        </p:txBody>
      </p:sp>
      <p:cxnSp>
        <p:nvCxnSpPr>
          <p:cNvPr id="11" name="10 - Ευθεία γραμμή σύνδεσης"/>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 Ευθεία γραμμή σύνδεσης"/>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 Τίτλος"/>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marL="0" algn="l">
              <a:defRPr/>
            </a:lvl1p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4791456" y="6480969"/>
            <a:ext cx="2133600" cy="301752"/>
          </a:xfrm>
        </p:spPr>
        <p:txBody>
          <a:bodyPr/>
          <a:lstStyle/>
          <a:p>
            <a:fld id="{F2A7FCB7-1F0B-4CAC-A6C9-0E932CF77A99}" type="datetimeFigureOut">
              <a:rPr lang="el-GR" smtClean="0"/>
              <a:pPr/>
              <a:t>22/11/2024</a:t>
            </a:fld>
            <a:endParaRPr lang="el-GR"/>
          </a:p>
        </p:txBody>
      </p:sp>
      <p:sp>
        <p:nvSpPr>
          <p:cNvPr id="6" name="5 - Θέση υποσέλιδου"/>
          <p:cNvSpPr>
            <a:spLocks noGrp="1"/>
          </p:cNvSpPr>
          <p:nvPr>
            <p:ph type="ftr" sz="quarter" idx="11"/>
          </p:nvPr>
        </p:nvSpPr>
        <p:spPr>
          <a:xfrm>
            <a:off x="457200" y="6480969"/>
            <a:ext cx="4260056" cy="301752"/>
          </a:xfrm>
        </p:spPr>
        <p:txBody>
          <a:bodyPr/>
          <a:lstStyle/>
          <a:p>
            <a:endParaRPr lang="el-GR"/>
          </a:p>
        </p:txBody>
      </p:sp>
      <p:sp>
        <p:nvSpPr>
          <p:cNvPr id="7" name="6 - Θέση αριθμού διαφάνειας"/>
          <p:cNvSpPr>
            <a:spLocks noGrp="1"/>
          </p:cNvSpPr>
          <p:nvPr>
            <p:ph type="sldNum" sz="quarter" idx="12"/>
          </p:nvPr>
        </p:nvSpPr>
        <p:spPr>
          <a:xfrm>
            <a:off x="7589520" y="6480969"/>
            <a:ext cx="502920" cy="301752"/>
          </a:xfrm>
        </p:spPr>
        <p:txBody>
          <a:bodyPr/>
          <a:lstStyle/>
          <a:p>
            <a:fld id="{B365F4C1-49F2-4914-AACF-15974D4A41F8}"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a:xfrm>
            <a:off x="4791456" y="6480969"/>
            <a:ext cx="2130552" cy="301752"/>
          </a:xfrm>
        </p:spPr>
        <p:txBody>
          <a:bodyPr/>
          <a:lstStyle/>
          <a:p>
            <a:fld id="{F2A7FCB7-1F0B-4CAC-A6C9-0E932CF77A99}" type="datetimeFigureOut">
              <a:rPr lang="el-GR" smtClean="0"/>
              <a:pPr/>
              <a:t>22/11/2024</a:t>
            </a:fld>
            <a:endParaRPr lang="el-GR"/>
          </a:p>
        </p:txBody>
      </p:sp>
      <p:sp>
        <p:nvSpPr>
          <p:cNvPr id="8" name="7 - Θέση υποσέλιδου"/>
          <p:cNvSpPr>
            <a:spLocks noGrp="1"/>
          </p:cNvSpPr>
          <p:nvPr>
            <p:ph type="ftr" sz="quarter" idx="11"/>
          </p:nvPr>
        </p:nvSpPr>
        <p:spPr>
          <a:xfrm>
            <a:off x="457200" y="6480969"/>
            <a:ext cx="4261104" cy="301752"/>
          </a:xfrm>
        </p:spPr>
        <p:txBody>
          <a:bodyPr/>
          <a:lstStyle/>
          <a:p>
            <a:endParaRPr lang="el-GR"/>
          </a:p>
        </p:txBody>
      </p:sp>
      <p:sp>
        <p:nvSpPr>
          <p:cNvPr id="9" name="8 - Θέση αριθμού διαφάνειας"/>
          <p:cNvSpPr>
            <a:spLocks noGrp="1"/>
          </p:cNvSpPr>
          <p:nvPr>
            <p:ph type="sldNum" sz="quarter" idx="12"/>
          </p:nvPr>
        </p:nvSpPr>
        <p:spPr>
          <a:xfrm>
            <a:off x="7589520" y="6483096"/>
            <a:ext cx="502920" cy="301752"/>
          </a:xfrm>
        </p:spPr>
        <p:txBody>
          <a:bodyPr/>
          <a:lstStyle>
            <a:lvl1pPr algn="ctr">
              <a:defRPr/>
            </a:lvl1pPr>
          </a:lstStyle>
          <a:p>
            <a:fld id="{B365F4C1-49F2-4914-AACF-15974D4A41F8}"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b="0"/>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F2A7FCB7-1F0B-4CAC-A6C9-0E932CF77A99}" type="datetimeFigureOut">
              <a:rPr lang="el-GR" smtClean="0"/>
              <a:pPr/>
              <a:t>22/11/2024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B365F4C1-49F2-4914-AACF-15974D4A41F8}"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a:xfrm>
            <a:off x="4791456" y="6480969"/>
            <a:ext cx="2133600" cy="301752"/>
          </a:xfrm>
        </p:spPr>
        <p:txBody>
          <a:bodyPr/>
          <a:lstStyle/>
          <a:p>
            <a:fld id="{F2A7FCB7-1F0B-4CAC-A6C9-0E932CF77A99}" type="datetimeFigureOut">
              <a:rPr lang="el-GR" smtClean="0"/>
              <a:pPr/>
              <a:t>22/11/2024</a:t>
            </a:fld>
            <a:endParaRPr lang="el-GR"/>
          </a:p>
        </p:txBody>
      </p:sp>
      <p:sp>
        <p:nvSpPr>
          <p:cNvPr id="3" name="2 - Θέση υποσέλιδου"/>
          <p:cNvSpPr>
            <a:spLocks noGrp="1"/>
          </p:cNvSpPr>
          <p:nvPr>
            <p:ph type="ftr" sz="quarter" idx="11"/>
          </p:nvPr>
        </p:nvSpPr>
        <p:spPr>
          <a:xfrm>
            <a:off x="457200" y="6481890"/>
            <a:ext cx="4260056" cy="300831"/>
          </a:xfrm>
        </p:spPr>
        <p:txBody>
          <a:bodyPr/>
          <a:lstStyle/>
          <a:p>
            <a:endParaRPr lang="el-GR"/>
          </a:p>
        </p:txBody>
      </p:sp>
      <p:sp>
        <p:nvSpPr>
          <p:cNvPr id="4" name="3 - Θέση αριθμού διαφάνειας"/>
          <p:cNvSpPr>
            <a:spLocks noGrp="1"/>
          </p:cNvSpPr>
          <p:nvPr>
            <p:ph type="sldNum" sz="quarter" idx="12"/>
          </p:nvPr>
        </p:nvSpPr>
        <p:spPr>
          <a:xfrm>
            <a:off x="7589520" y="6480969"/>
            <a:ext cx="502920" cy="301752"/>
          </a:xfrm>
        </p:spPr>
        <p:txBody>
          <a:bodyPr/>
          <a:lstStyle/>
          <a:p>
            <a:fld id="{B365F4C1-49F2-4914-AACF-15974D4A41F8}"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278976" y="6556248"/>
            <a:ext cx="2133600" cy="301752"/>
          </a:xfrm>
        </p:spPr>
        <p:txBody>
          <a:bodyPr/>
          <a:lstStyle>
            <a:lvl1pPr>
              <a:defRPr sz="900"/>
            </a:lvl1pPr>
          </a:lstStyle>
          <a:p>
            <a:fld id="{F2A7FCB7-1F0B-4CAC-A6C9-0E932CF77A99}" type="datetimeFigureOut">
              <a:rPr lang="el-GR" smtClean="0"/>
              <a:pPr/>
              <a:t>22/11/2024</a:t>
            </a:fld>
            <a:endParaRPr lang="el-GR"/>
          </a:p>
        </p:txBody>
      </p:sp>
      <p:sp>
        <p:nvSpPr>
          <p:cNvPr id="6" name="5 - Θέση υποσέλιδου"/>
          <p:cNvSpPr>
            <a:spLocks noGrp="1"/>
          </p:cNvSpPr>
          <p:nvPr>
            <p:ph type="ftr" sz="quarter" idx="11"/>
          </p:nvPr>
        </p:nvSpPr>
        <p:spPr>
          <a:xfrm>
            <a:off x="1135856" y="6556248"/>
            <a:ext cx="5143120" cy="301752"/>
          </a:xfrm>
        </p:spPr>
        <p:txBody>
          <a:bodyPr/>
          <a:lstStyle>
            <a:lvl1pPr>
              <a:defRPr sz="900"/>
            </a:lvl1pPr>
          </a:lstStyle>
          <a:p>
            <a:endParaRPr lang="el-GR"/>
          </a:p>
        </p:txBody>
      </p:sp>
      <p:sp>
        <p:nvSpPr>
          <p:cNvPr id="7" name="6 - Θέση αριθμού διαφάνειας"/>
          <p:cNvSpPr>
            <a:spLocks noGrp="1"/>
          </p:cNvSpPr>
          <p:nvPr>
            <p:ph type="sldNum" sz="quarter" idx="12"/>
          </p:nvPr>
        </p:nvSpPr>
        <p:spPr>
          <a:xfrm>
            <a:off x="8410576" y="6556248"/>
            <a:ext cx="502920" cy="301752"/>
          </a:xfrm>
        </p:spPr>
        <p:txBody>
          <a:bodyPr/>
          <a:lstStyle>
            <a:lvl1pPr>
              <a:defRPr sz="900"/>
            </a:lvl1pPr>
          </a:lstStyle>
          <a:p>
            <a:fld id="{B365F4C1-49F2-4914-AACF-15974D4A41F8}"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a:xfrm>
            <a:off x="6108192" y="6556248"/>
            <a:ext cx="2103120" cy="301752"/>
          </a:xfrm>
        </p:spPr>
        <p:txBody>
          <a:bodyPr/>
          <a:lstStyle>
            <a:lvl1pPr>
              <a:defRPr sz="900"/>
            </a:lvl1pPr>
          </a:lstStyle>
          <a:p>
            <a:fld id="{F2A7FCB7-1F0B-4CAC-A6C9-0E932CF77A99}" type="datetimeFigureOut">
              <a:rPr lang="el-GR" smtClean="0"/>
              <a:pPr/>
              <a:t>22/11/2024</a:t>
            </a:fld>
            <a:endParaRPr lang="el-GR"/>
          </a:p>
        </p:txBody>
      </p:sp>
      <p:sp>
        <p:nvSpPr>
          <p:cNvPr id="6" name="5 - Θέση υποσέλιδου"/>
          <p:cNvSpPr>
            <a:spLocks noGrp="1"/>
          </p:cNvSpPr>
          <p:nvPr>
            <p:ph type="ftr" sz="quarter" idx="11"/>
          </p:nvPr>
        </p:nvSpPr>
        <p:spPr>
          <a:xfrm>
            <a:off x="1170432" y="6557169"/>
            <a:ext cx="4948072" cy="301752"/>
          </a:xfrm>
        </p:spPr>
        <p:txBody>
          <a:bodyPr/>
          <a:lstStyle>
            <a:lvl1pPr>
              <a:defRPr sz="900"/>
            </a:lvl1pPr>
          </a:lstStyle>
          <a:p>
            <a:endParaRPr lang="el-GR"/>
          </a:p>
        </p:txBody>
      </p:sp>
      <p:sp>
        <p:nvSpPr>
          <p:cNvPr id="7" name="6 - Θέση αριθμού διαφάνειας"/>
          <p:cNvSpPr>
            <a:spLocks noGrp="1"/>
          </p:cNvSpPr>
          <p:nvPr>
            <p:ph type="sldNum" sz="quarter" idx="12"/>
          </p:nvPr>
        </p:nvSpPr>
        <p:spPr>
          <a:xfrm>
            <a:off x="8217192" y="6556248"/>
            <a:ext cx="365760" cy="301752"/>
          </a:xfrm>
        </p:spPr>
        <p:txBody>
          <a:bodyPr/>
          <a:lstStyle>
            <a:lvl1pPr algn="ctr">
              <a:defRPr sz="900"/>
            </a:lvl1pPr>
          </a:lstStyle>
          <a:p>
            <a:fld id="{B365F4C1-49F2-4914-AACF-15974D4A41F8}"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 Ορθογώνιο τρίγωνο"/>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 Ευθεία γραμμή σύνδεσης"/>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 Ευθεία γραμμή σύνδεσης"/>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 Θέση τίτλου"/>
          <p:cNvSpPr>
            <a:spLocks noGrp="1"/>
          </p:cNvSpPr>
          <p:nvPr>
            <p:ph type="title"/>
          </p:nvPr>
        </p:nvSpPr>
        <p:spPr>
          <a:xfrm>
            <a:off x="457200" y="267494"/>
            <a:ext cx="8229600" cy="1399032"/>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F2A7FCB7-1F0B-4CAC-A6C9-0E932CF77A99}" type="datetimeFigureOut">
              <a:rPr lang="el-GR" smtClean="0"/>
              <a:pPr/>
              <a:t>22/11/2024</a:t>
            </a:fld>
            <a:endParaRPr lang="el-GR"/>
          </a:p>
        </p:txBody>
      </p:sp>
      <p:sp>
        <p:nvSpPr>
          <p:cNvPr id="3" name="2 - Θέση υποσέλιδου"/>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l-GR"/>
          </a:p>
        </p:txBody>
      </p:sp>
      <p:sp>
        <p:nvSpPr>
          <p:cNvPr id="23" name="22 - Θέση αριθμού διαφάνειας"/>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365F4C1-49F2-4914-AACF-15974D4A41F8}"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21.gif"/><Relationship Id="rId2" Type="http://schemas.openxmlformats.org/officeDocument/2006/relationships/image" Target="../media/image20.gif"/><Relationship Id="rId1" Type="http://schemas.openxmlformats.org/officeDocument/2006/relationships/slideLayout" Target="../slideLayouts/slideLayout4.xml"/><Relationship Id="rId4" Type="http://schemas.openxmlformats.org/officeDocument/2006/relationships/image" Target="../media/image22.png"/></Relationships>
</file>

<file path=ppt/slides/_rels/slide12.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gif"/><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gif"/><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rot="10800000" flipV="1">
            <a:off x="642910" y="3214686"/>
            <a:ext cx="4357718" cy="2286016"/>
          </a:xfrm>
        </p:spPr>
        <p:txBody>
          <a:bodyPr>
            <a:normAutofit/>
          </a:bodyPr>
          <a:lstStyle/>
          <a:p>
            <a:r>
              <a:rPr lang="el-GR" sz="1400" dirty="0" smtClean="0"/>
              <a:t/>
            </a:r>
            <a:br>
              <a:rPr lang="el-GR" sz="1400" dirty="0" smtClean="0"/>
            </a:br>
            <a:r>
              <a:rPr lang="el-GR" sz="2800" dirty="0" smtClean="0"/>
              <a:t>ΜΙΑ ΠΑΡΟΥΣΙΑΣΗ ΤΟΥ ΗΛΙΑ</a:t>
            </a:r>
            <a:br>
              <a:rPr lang="el-GR" sz="2800" dirty="0" smtClean="0"/>
            </a:br>
            <a:r>
              <a:rPr lang="el-GR" sz="2800" dirty="0" smtClean="0"/>
              <a:t>ΤΜΗΜΑ ΣΤ2 </a:t>
            </a:r>
            <a:br>
              <a:rPr lang="el-GR" sz="2800" dirty="0" smtClean="0"/>
            </a:br>
            <a:r>
              <a:rPr lang="el-GR" sz="2800" dirty="0" smtClean="0"/>
              <a:t>103</a:t>
            </a:r>
            <a:r>
              <a:rPr lang="el-GR" sz="2800" baseline="30000" dirty="0" smtClean="0"/>
              <a:t>Ο</a:t>
            </a:r>
            <a:r>
              <a:rPr lang="el-GR" sz="2800" dirty="0" smtClean="0"/>
              <a:t> ΔΣ ΑΘΗΝΩ </a:t>
            </a:r>
            <a:endParaRPr lang="el-GR" sz="3200" dirty="0"/>
          </a:p>
        </p:txBody>
      </p:sp>
      <p:sp>
        <p:nvSpPr>
          <p:cNvPr id="3" name="2 - Υπότιτλος"/>
          <p:cNvSpPr>
            <a:spLocks noGrp="1"/>
          </p:cNvSpPr>
          <p:nvPr>
            <p:ph type="subTitle" idx="1"/>
          </p:nvPr>
        </p:nvSpPr>
        <p:spPr>
          <a:xfrm>
            <a:off x="3428992" y="500042"/>
            <a:ext cx="5357850" cy="4071966"/>
          </a:xfrm>
        </p:spPr>
        <p:txBody>
          <a:bodyPr/>
          <a:lstStyle/>
          <a:p>
            <a:r>
              <a:rPr lang="el-GR" dirty="0" smtClean="0"/>
              <a:t> </a:t>
            </a:r>
            <a:r>
              <a:rPr lang="el-GR" sz="4000" dirty="0" smtClean="0"/>
              <a:t>ΟΙΘΕΟΙ ΤΟΥ ΟΛΥΜΠΟΥ</a:t>
            </a:r>
            <a:endParaRPr lang="el-GR" dirty="0" smtClean="0"/>
          </a:p>
          <a:p>
            <a:endParaRPr lang="el-GR" dirty="0"/>
          </a:p>
        </p:txBody>
      </p:sp>
    </p:spTree>
  </p:cSld>
  <p:clrMapOvr>
    <a:masterClrMapping/>
  </p:clrMapOvr>
  <p:transition spd="slow">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	Αφροδίτη</a:t>
            </a:r>
            <a:endParaRPr lang="en-US" dirty="0"/>
          </a:p>
        </p:txBody>
      </p:sp>
      <p:sp>
        <p:nvSpPr>
          <p:cNvPr id="3" name="2 - Θέση περιεχομένου"/>
          <p:cNvSpPr>
            <a:spLocks noGrp="1"/>
          </p:cNvSpPr>
          <p:nvPr>
            <p:ph sz="half" idx="1"/>
          </p:nvPr>
        </p:nvSpPr>
        <p:spPr/>
        <p:txBody>
          <a:bodyPr/>
          <a:lstStyle/>
          <a:p>
            <a:r>
              <a:rPr lang="el-GR" dirty="0" smtClean="0"/>
              <a:t>Θεά της ομορφιάς και του έρωτα.</a:t>
            </a:r>
          </a:p>
          <a:p>
            <a:r>
              <a:rPr lang="el-GR" dirty="0" smtClean="0"/>
              <a:t>Σύμβολα: Καθρέφτης, περιστέρι, </a:t>
            </a:r>
            <a:r>
              <a:rPr lang="el-GR" dirty="0" err="1" smtClean="0"/>
              <a:t>κύκνος,ανεμώνη</a:t>
            </a:r>
            <a:endParaRPr lang="en-US" dirty="0"/>
          </a:p>
        </p:txBody>
      </p:sp>
      <p:pic>
        <p:nvPicPr>
          <p:cNvPr id="5" name="4 - Θέση περιεχομένου" descr="Αφροδίτη 1.jpg"/>
          <p:cNvPicPr>
            <a:picLocks noGrp="1" noChangeAspect="1"/>
          </p:cNvPicPr>
          <p:nvPr>
            <p:ph sz="half" idx="2"/>
          </p:nvPr>
        </p:nvPicPr>
        <p:blipFill>
          <a:blip r:embed="rId2"/>
          <a:stretch>
            <a:fillRect/>
          </a:stretch>
        </p:blipFill>
        <p:spPr>
          <a:xfrm>
            <a:off x="5838825" y="2604294"/>
            <a:ext cx="1657350" cy="2762250"/>
          </a:xfrm>
        </p:spPr>
      </p:pic>
      <p:pic>
        <p:nvPicPr>
          <p:cNvPr id="8194" name="Picture 2" descr="https://kefalasofia.weebly.com/uploads/2/8/9/8/28984903/5737536.jpg"/>
          <p:cNvPicPr>
            <a:picLocks noChangeAspect="1" noChangeArrowheads="1"/>
          </p:cNvPicPr>
          <p:nvPr/>
        </p:nvPicPr>
        <p:blipFill>
          <a:blip r:embed="rId3"/>
          <a:srcRect/>
          <a:stretch>
            <a:fillRect/>
          </a:stretch>
        </p:blipFill>
        <p:spPr bwMode="auto">
          <a:xfrm>
            <a:off x="500034" y="4357694"/>
            <a:ext cx="3810000" cy="2371726"/>
          </a:xfrm>
          <a:prstGeom prst="rect">
            <a:avLst/>
          </a:prstGeom>
          <a:noFill/>
        </p:spPr>
      </p:pic>
    </p:spTree>
  </p:cSld>
  <p:clrMapOvr>
    <a:masterClrMapping/>
  </p:clrMapOvr>
  <p:transition spd="slow">
    <p:newsfla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Άρτεμης </a:t>
            </a:r>
            <a:endParaRPr lang="en-US" dirty="0"/>
          </a:p>
        </p:txBody>
      </p:sp>
      <p:sp>
        <p:nvSpPr>
          <p:cNvPr id="3" name="2 - Θέση περιεχομένου"/>
          <p:cNvSpPr>
            <a:spLocks noGrp="1"/>
          </p:cNvSpPr>
          <p:nvPr>
            <p:ph sz="half" idx="1"/>
          </p:nvPr>
        </p:nvSpPr>
        <p:spPr/>
        <p:txBody>
          <a:bodyPr/>
          <a:lstStyle/>
          <a:p>
            <a:r>
              <a:rPr lang="el-GR" dirty="0" smtClean="0"/>
              <a:t>Σύμβολα: Τόξο &amp; βέλος, ελάφι, σκύλος</a:t>
            </a:r>
            <a:r>
              <a:rPr lang="el-GR" dirty="0" smtClean="0"/>
              <a:t>.</a:t>
            </a:r>
          </a:p>
          <a:p>
            <a:r>
              <a:rPr lang="el-GR" dirty="0" smtClean="0"/>
              <a:t>Θεά της </a:t>
            </a:r>
            <a:r>
              <a:rPr lang="el-GR" dirty="0" smtClean="0"/>
              <a:t>ά</a:t>
            </a:r>
            <a:r>
              <a:rPr lang="el-GR" dirty="0" smtClean="0"/>
              <a:t>γριας φύσης, του κυνηγιού, των ζώων και της γονιμότητας</a:t>
            </a:r>
            <a:endParaRPr lang="en-US" dirty="0"/>
          </a:p>
        </p:txBody>
      </p:sp>
      <p:pic>
        <p:nvPicPr>
          <p:cNvPr id="5" name="4 - Θέση περιεχομένου" descr="Άρτεμις 2.gif"/>
          <p:cNvPicPr>
            <a:picLocks noGrp="1" noChangeAspect="1"/>
          </p:cNvPicPr>
          <p:nvPr>
            <p:ph sz="half" idx="2"/>
          </p:nvPr>
        </p:nvPicPr>
        <p:blipFill>
          <a:blip r:embed="rId2"/>
          <a:stretch>
            <a:fillRect/>
          </a:stretch>
        </p:blipFill>
        <p:spPr>
          <a:xfrm>
            <a:off x="5429256" y="2313790"/>
            <a:ext cx="2285994" cy="3086092"/>
          </a:xfrm>
        </p:spPr>
      </p:pic>
      <p:pic>
        <p:nvPicPr>
          <p:cNvPr id="5122" name="Picture 2" descr="https://kefalasofia.weebly.com/uploads/2/8/9/8/28984903/229404.gif"/>
          <p:cNvPicPr>
            <a:picLocks noChangeAspect="1" noChangeArrowheads="1"/>
          </p:cNvPicPr>
          <p:nvPr/>
        </p:nvPicPr>
        <p:blipFill>
          <a:blip r:embed="rId3"/>
          <a:srcRect/>
          <a:stretch>
            <a:fillRect/>
          </a:stretch>
        </p:blipFill>
        <p:spPr bwMode="auto">
          <a:xfrm>
            <a:off x="928662" y="4714860"/>
            <a:ext cx="1866900" cy="2143140"/>
          </a:xfrm>
          <a:prstGeom prst="rect">
            <a:avLst/>
          </a:prstGeom>
          <a:noFill/>
        </p:spPr>
      </p:pic>
      <p:pic>
        <p:nvPicPr>
          <p:cNvPr id="5124" name="Picture 4" descr="https://kefalasofia.weebly.com/uploads/2/8/9/8/28984903/1462774.png"/>
          <p:cNvPicPr>
            <a:picLocks noChangeAspect="1" noChangeArrowheads="1"/>
          </p:cNvPicPr>
          <p:nvPr/>
        </p:nvPicPr>
        <p:blipFill>
          <a:blip r:embed="rId4"/>
          <a:srcRect/>
          <a:stretch>
            <a:fillRect/>
          </a:stretch>
        </p:blipFill>
        <p:spPr bwMode="auto">
          <a:xfrm>
            <a:off x="3214678" y="4214818"/>
            <a:ext cx="2309802" cy="2448391"/>
          </a:xfrm>
          <a:prstGeom prst="rect">
            <a:avLst/>
          </a:prstGeom>
          <a:noFill/>
        </p:spPr>
      </p:pic>
    </p:spTree>
  </p:cSld>
  <p:clrMapOvr>
    <a:masterClrMapping/>
  </p:clrMapOvr>
  <p:transition spd="slow">
    <p:strips dir="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Άρης</a:t>
            </a:r>
            <a:endParaRPr lang="en-US" dirty="0"/>
          </a:p>
        </p:txBody>
      </p:sp>
      <p:sp>
        <p:nvSpPr>
          <p:cNvPr id="3" name="2 - Θέση περιεχομένου"/>
          <p:cNvSpPr>
            <a:spLocks noGrp="1"/>
          </p:cNvSpPr>
          <p:nvPr>
            <p:ph sz="half" idx="1"/>
          </p:nvPr>
        </p:nvSpPr>
        <p:spPr/>
        <p:txBody>
          <a:bodyPr/>
          <a:lstStyle/>
          <a:p>
            <a:r>
              <a:rPr lang="el-GR" dirty="0" smtClean="0"/>
              <a:t>Θεός της μάχης </a:t>
            </a:r>
          </a:p>
          <a:p>
            <a:r>
              <a:rPr lang="el-GR" dirty="0" smtClean="0"/>
              <a:t>Σύμβολα: Δόρυ, σπαθί, γύπας</a:t>
            </a:r>
            <a:endParaRPr lang="en-US" dirty="0"/>
          </a:p>
        </p:txBody>
      </p:sp>
      <p:pic>
        <p:nvPicPr>
          <p:cNvPr id="5" name="4 - Θέση περιεχομένου" descr="Άρης 1.jpg"/>
          <p:cNvPicPr>
            <a:picLocks noGrp="1" noChangeAspect="1"/>
          </p:cNvPicPr>
          <p:nvPr>
            <p:ph sz="half" idx="2"/>
          </p:nvPr>
        </p:nvPicPr>
        <p:blipFill>
          <a:blip r:embed="rId2"/>
          <a:stretch>
            <a:fillRect/>
          </a:stretch>
        </p:blipFill>
        <p:spPr>
          <a:xfrm>
            <a:off x="5238750" y="2542381"/>
            <a:ext cx="2857500" cy="3244073"/>
          </a:xfrm>
        </p:spPr>
      </p:pic>
      <p:pic>
        <p:nvPicPr>
          <p:cNvPr id="6146" name="Picture 2" descr="https://kefalasofia.weebly.com/uploads/2/8/9/8/28984903/4980336.png"/>
          <p:cNvPicPr>
            <a:picLocks noChangeAspect="1" noChangeArrowheads="1"/>
          </p:cNvPicPr>
          <p:nvPr/>
        </p:nvPicPr>
        <p:blipFill>
          <a:blip r:embed="rId3"/>
          <a:srcRect/>
          <a:stretch>
            <a:fillRect/>
          </a:stretch>
        </p:blipFill>
        <p:spPr bwMode="auto">
          <a:xfrm>
            <a:off x="2714612" y="4786322"/>
            <a:ext cx="1905000" cy="1914525"/>
          </a:xfrm>
          <a:prstGeom prst="rect">
            <a:avLst/>
          </a:prstGeom>
          <a:noFill/>
        </p:spPr>
      </p:pic>
    </p:spTree>
  </p:cSld>
  <p:clrMapOvr>
    <a:masterClrMapping/>
  </p:clrMapOvr>
  <p:transition spd="slow">
    <p:circl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Ερμής</a:t>
            </a:r>
            <a:endParaRPr lang="en-US" dirty="0"/>
          </a:p>
        </p:txBody>
      </p:sp>
      <p:sp>
        <p:nvSpPr>
          <p:cNvPr id="3" name="2 - Θέση περιεχομένου"/>
          <p:cNvSpPr>
            <a:spLocks noGrp="1"/>
          </p:cNvSpPr>
          <p:nvPr>
            <p:ph sz="half" idx="1"/>
          </p:nvPr>
        </p:nvSpPr>
        <p:spPr/>
        <p:txBody>
          <a:bodyPr>
            <a:normAutofit lnSpcReduction="10000"/>
          </a:bodyPr>
          <a:lstStyle/>
          <a:p>
            <a:r>
              <a:rPr lang="el-GR" dirty="0" smtClean="0"/>
              <a:t>Σύμβολα: Κηρύκειο, φτερωτά </a:t>
            </a:r>
            <a:r>
              <a:rPr lang="el-GR" dirty="0" smtClean="0"/>
              <a:t>σανδάλια φτερωτό κράνος</a:t>
            </a:r>
          </a:p>
          <a:p>
            <a:r>
              <a:rPr lang="el-GR" dirty="0" smtClean="0"/>
              <a:t>Ήταν ο αγγελιαφόρος των θεών, κήρυκας και ψυχοπομπός, προστάτης  του εμπορίου, των ταξιδιωτών αλλά και των ληστών  </a:t>
            </a:r>
          </a:p>
        </p:txBody>
      </p:sp>
      <p:pic>
        <p:nvPicPr>
          <p:cNvPr id="6" name="5 - Θέση περιεχομένου" descr="Ερμής 1.gif"/>
          <p:cNvPicPr>
            <a:picLocks noGrp="1" noChangeAspect="1"/>
          </p:cNvPicPr>
          <p:nvPr>
            <p:ph sz="half" idx="2"/>
          </p:nvPr>
        </p:nvPicPr>
        <p:blipFill>
          <a:blip r:embed="rId2"/>
          <a:stretch>
            <a:fillRect/>
          </a:stretch>
        </p:blipFill>
        <p:spPr>
          <a:xfrm>
            <a:off x="5619750" y="2504281"/>
            <a:ext cx="2095500" cy="2962275"/>
          </a:xfrm>
        </p:spPr>
      </p:pic>
      <p:pic>
        <p:nvPicPr>
          <p:cNvPr id="4098" name="Picture 2" descr="https://kefalasofia.weebly.com/uploads/2/8/9/8/28984903/4545814.jpg"/>
          <p:cNvPicPr>
            <a:picLocks noChangeAspect="1" noChangeArrowheads="1"/>
          </p:cNvPicPr>
          <p:nvPr/>
        </p:nvPicPr>
        <p:blipFill>
          <a:blip r:embed="rId3"/>
          <a:srcRect/>
          <a:stretch>
            <a:fillRect/>
          </a:stretch>
        </p:blipFill>
        <p:spPr bwMode="auto">
          <a:xfrm>
            <a:off x="4286248" y="5143512"/>
            <a:ext cx="1485900" cy="1619251"/>
          </a:xfrm>
          <a:prstGeom prst="rect">
            <a:avLst/>
          </a:prstGeom>
          <a:noFill/>
        </p:spPr>
      </p:pic>
    </p:spTree>
  </p:cSld>
  <p:clrMapOvr>
    <a:masterClrMapping/>
  </p:clrMapOvr>
  <p:transition spd="slow">
    <p:wheel spokes="8"/>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4400" dirty="0" smtClean="0">
                <a:solidFill>
                  <a:srgbClr val="FFFF00"/>
                </a:solidFill>
              </a:rPr>
              <a:t>ΔΙΑΣ </a:t>
            </a:r>
            <a:endParaRPr lang="el-GR" sz="4400" dirty="0">
              <a:solidFill>
                <a:srgbClr val="FFFF00"/>
              </a:solidFill>
            </a:endParaRPr>
          </a:p>
        </p:txBody>
      </p:sp>
      <p:sp>
        <p:nvSpPr>
          <p:cNvPr id="3" name="2 - Θέση περιεχομένου"/>
          <p:cNvSpPr>
            <a:spLocks noGrp="1"/>
          </p:cNvSpPr>
          <p:nvPr>
            <p:ph sz="half" idx="1"/>
          </p:nvPr>
        </p:nvSpPr>
        <p:spPr/>
        <p:txBody>
          <a:bodyPr/>
          <a:lstStyle/>
          <a:p>
            <a:r>
              <a:rPr lang="el-GR" dirty="0" smtClean="0"/>
              <a:t>Ο πατέρας των θεών και ο σπουδαιότερος από αυτούς . Θεός των καιρικών φαινομένων, προστάτης των ξένων , της οικογένειας και της </a:t>
            </a:r>
            <a:r>
              <a:rPr lang="el-GR" dirty="0" err="1" smtClean="0"/>
              <a:t>γονιμότιτας</a:t>
            </a:r>
            <a:r>
              <a:rPr lang="el-GR" dirty="0" smtClean="0"/>
              <a:t> </a:t>
            </a:r>
          </a:p>
        </p:txBody>
      </p:sp>
      <p:pic>
        <p:nvPicPr>
          <p:cNvPr id="5" name="4 - Θέση περιεχομένου" descr="Δίας 2.jpg"/>
          <p:cNvPicPr>
            <a:picLocks noGrp="1" noChangeAspect="1"/>
          </p:cNvPicPr>
          <p:nvPr>
            <p:ph sz="half" idx="2"/>
          </p:nvPr>
        </p:nvPicPr>
        <p:blipFill>
          <a:blip r:embed="rId2"/>
          <a:stretch>
            <a:fillRect/>
          </a:stretch>
        </p:blipFill>
        <p:spPr>
          <a:xfrm>
            <a:off x="5357818" y="1619422"/>
            <a:ext cx="2286016" cy="4187534"/>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12290" name="Picture 2" descr="https://kefalasofia.weebly.com/uploads/2/8/9/8/28984903/2815738.png"/>
          <p:cNvPicPr>
            <a:picLocks noChangeAspect="1" noChangeArrowheads="1"/>
          </p:cNvPicPr>
          <p:nvPr/>
        </p:nvPicPr>
        <p:blipFill>
          <a:blip r:embed="rId3"/>
          <a:srcRect/>
          <a:stretch>
            <a:fillRect/>
          </a:stretch>
        </p:blipFill>
        <p:spPr bwMode="auto">
          <a:xfrm>
            <a:off x="5857884" y="3357562"/>
            <a:ext cx="2857500" cy="3362326"/>
          </a:xfrm>
          <a:prstGeom prst="rect">
            <a:avLst/>
          </a:prstGeom>
          <a:noFill/>
        </p:spPr>
      </p:pic>
    </p:spTree>
  </p:cSld>
  <p:clrMapOvr>
    <a:masterClrMapping/>
  </p:clrMapOvr>
  <p:transition spd="slow">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Αθηνά</a:t>
            </a:r>
            <a:endParaRPr lang="en-US" dirty="0"/>
          </a:p>
        </p:txBody>
      </p:sp>
      <p:sp>
        <p:nvSpPr>
          <p:cNvPr id="3" name="2 - Θέση περιεχομένου"/>
          <p:cNvSpPr>
            <a:spLocks noGrp="1"/>
          </p:cNvSpPr>
          <p:nvPr>
            <p:ph sz="half" idx="1"/>
          </p:nvPr>
        </p:nvSpPr>
        <p:spPr/>
        <p:txBody>
          <a:bodyPr/>
          <a:lstStyle/>
          <a:p>
            <a:r>
              <a:rPr lang="el-GR" dirty="0" smtClean="0"/>
              <a:t>Θεά της Σοφίας, των κυνηγιού και της σώφρονος πολέμου</a:t>
            </a:r>
            <a:endParaRPr lang="en-US" dirty="0"/>
          </a:p>
        </p:txBody>
      </p:sp>
      <p:pic>
        <p:nvPicPr>
          <p:cNvPr id="6" name="5 - Θέση περιεχομένου" descr="Αθηνά 2.jpg"/>
          <p:cNvPicPr>
            <a:picLocks noGrp="1" noChangeAspect="1"/>
          </p:cNvPicPr>
          <p:nvPr>
            <p:ph sz="half" idx="2"/>
          </p:nvPr>
        </p:nvPicPr>
        <p:blipFill>
          <a:blip r:embed="rId2"/>
          <a:stretch>
            <a:fillRect/>
          </a:stretch>
        </p:blipFill>
        <p:spPr>
          <a:xfrm>
            <a:off x="6215074" y="714356"/>
            <a:ext cx="2181225" cy="3810000"/>
          </a:xfrm>
        </p:spPr>
      </p:pic>
      <p:pic>
        <p:nvPicPr>
          <p:cNvPr id="1026" name="Picture 2" descr="https://kefalasofia.weebly.com/uploads/2/8/9/8/28984903/8416694.jpg"/>
          <p:cNvPicPr>
            <a:picLocks noChangeAspect="1" noChangeArrowheads="1"/>
          </p:cNvPicPr>
          <p:nvPr/>
        </p:nvPicPr>
        <p:blipFill>
          <a:blip r:embed="rId3"/>
          <a:srcRect/>
          <a:stretch>
            <a:fillRect/>
          </a:stretch>
        </p:blipFill>
        <p:spPr bwMode="auto">
          <a:xfrm>
            <a:off x="4643438" y="4714884"/>
            <a:ext cx="1714512" cy="2035983"/>
          </a:xfrm>
          <a:prstGeom prst="rect">
            <a:avLst/>
          </a:prstGeom>
          <a:noFill/>
        </p:spPr>
      </p:pic>
    </p:spTree>
  </p:cSld>
  <p:clrMapOvr>
    <a:masterClrMapping/>
  </p:clrMapOvr>
  <p:transition spd="slow">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ΗΡΑ </a:t>
            </a:r>
            <a:endParaRPr lang="en-US" dirty="0"/>
          </a:p>
        </p:txBody>
      </p:sp>
      <p:sp>
        <p:nvSpPr>
          <p:cNvPr id="3" name="2 - Θέση περιεχομένου"/>
          <p:cNvSpPr>
            <a:spLocks noGrp="1"/>
          </p:cNvSpPr>
          <p:nvPr>
            <p:ph sz="half" idx="1"/>
          </p:nvPr>
        </p:nvSpPr>
        <p:spPr/>
        <p:txBody>
          <a:bodyPr/>
          <a:lstStyle/>
          <a:p>
            <a:r>
              <a:rPr lang="el-GR" dirty="0" smtClean="0"/>
              <a:t>Αδελφή  και σύζυγος του Δία. Ήταν προστάτιδα του γάμου και συζυγικής πίστης </a:t>
            </a:r>
            <a:endParaRPr lang="en-US" dirty="0"/>
          </a:p>
        </p:txBody>
      </p:sp>
      <p:pic>
        <p:nvPicPr>
          <p:cNvPr id="5" name="4 - Θέση περιεχομένου" descr="Ήρα 1.jpg"/>
          <p:cNvPicPr>
            <a:picLocks noGrp="1" noChangeAspect="1"/>
          </p:cNvPicPr>
          <p:nvPr>
            <p:ph sz="half" idx="2"/>
          </p:nvPr>
        </p:nvPicPr>
        <p:blipFill>
          <a:blip r:embed="rId2"/>
          <a:stretch>
            <a:fillRect/>
          </a:stretch>
        </p:blipFill>
        <p:spPr>
          <a:xfrm>
            <a:off x="5143504" y="470712"/>
            <a:ext cx="2362205" cy="5530056"/>
          </a:xfrm>
          <a:prstGeom prst="rect">
            <a:avLst/>
          </a:prstGeom>
          <a:ln w="228600" cap="sq" cmpd="thickThin">
            <a:solidFill>
              <a:srgbClr val="000000"/>
            </a:solidFill>
            <a:prstDash val="solid"/>
            <a:miter lim="800000"/>
          </a:ln>
          <a:effectLst>
            <a:innerShdw blurRad="76200">
              <a:srgbClr val="000000"/>
            </a:innerShdw>
          </a:effectLst>
        </p:spPr>
      </p:pic>
      <p:pic>
        <p:nvPicPr>
          <p:cNvPr id="11266" name="Picture 2" descr="https://kefalasofia.weebly.com/uploads/2/8/9/8/28984903/2628791.png"/>
          <p:cNvPicPr>
            <a:picLocks noChangeAspect="1" noChangeArrowheads="1"/>
          </p:cNvPicPr>
          <p:nvPr/>
        </p:nvPicPr>
        <p:blipFill>
          <a:blip r:embed="rId3"/>
          <a:srcRect/>
          <a:stretch>
            <a:fillRect/>
          </a:stretch>
        </p:blipFill>
        <p:spPr bwMode="auto">
          <a:xfrm>
            <a:off x="2357422" y="3500438"/>
            <a:ext cx="2011901" cy="2957495"/>
          </a:xfrm>
          <a:prstGeom prst="rect">
            <a:avLst/>
          </a:prstGeom>
          <a:noFill/>
        </p:spPr>
      </p:pic>
    </p:spTree>
  </p:cSld>
  <p:clrMapOvr>
    <a:masterClrMapping/>
  </p:clrMapOvr>
  <p:transition spd="slow">
    <p:cover dir="l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Ήφαιστος</a:t>
            </a:r>
            <a:endParaRPr lang="en-US" dirty="0"/>
          </a:p>
        </p:txBody>
      </p:sp>
      <p:sp>
        <p:nvSpPr>
          <p:cNvPr id="3" name="2 - Θέση περιεχομένου"/>
          <p:cNvSpPr>
            <a:spLocks noGrp="1"/>
          </p:cNvSpPr>
          <p:nvPr>
            <p:ph sz="half" idx="1"/>
          </p:nvPr>
        </p:nvSpPr>
        <p:spPr/>
        <p:txBody>
          <a:bodyPr>
            <a:normAutofit lnSpcReduction="10000"/>
          </a:bodyPr>
          <a:lstStyle/>
          <a:p>
            <a:r>
              <a:rPr lang="el-GR" dirty="0" smtClean="0"/>
              <a:t>Σύμβολα: Σφυρί και αμόνι, πέλεκυς, φωτιά</a:t>
            </a:r>
          </a:p>
          <a:p>
            <a:r>
              <a:rPr lang="el-GR" dirty="0" smtClean="0"/>
              <a:t>Ήταν ο θεός της φωτιάς του ουρανού, της γης και οποιασδήποτε τεχνικής ή τέχνης με αυτή, όπως της χαλκουργίας, και, εν γένει, μεταλλουργίας</a:t>
            </a:r>
            <a:endParaRPr lang="en-US" dirty="0"/>
          </a:p>
        </p:txBody>
      </p:sp>
      <p:pic>
        <p:nvPicPr>
          <p:cNvPr id="6" name="5 - Θέση περιεχομένου" descr="Ήφαιστος 2.jpg"/>
          <p:cNvPicPr>
            <a:picLocks noGrp="1" noChangeAspect="1"/>
          </p:cNvPicPr>
          <p:nvPr>
            <p:ph sz="half" idx="2"/>
          </p:nvPr>
        </p:nvPicPr>
        <p:blipFill>
          <a:blip r:embed="rId2"/>
          <a:stretch>
            <a:fillRect/>
          </a:stretch>
        </p:blipFill>
        <p:spPr>
          <a:xfrm>
            <a:off x="6572264" y="1285860"/>
            <a:ext cx="2071702" cy="3500462"/>
          </a:xfrm>
        </p:spPr>
      </p:pic>
      <p:pic>
        <p:nvPicPr>
          <p:cNvPr id="3074" name="Picture 2" descr="https://kefalasofia.weebly.com/uploads/2/8/9/8/28984903/3762413.jpg"/>
          <p:cNvPicPr>
            <a:picLocks noChangeAspect="1" noChangeArrowheads="1"/>
          </p:cNvPicPr>
          <p:nvPr/>
        </p:nvPicPr>
        <p:blipFill>
          <a:blip r:embed="rId3"/>
          <a:srcRect/>
          <a:stretch>
            <a:fillRect/>
          </a:stretch>
        </p:blipFill>
        <p:spPr bwMode="auto">
          <a:xfrm>
            <a:off x="4143372" y="4572008"/>
            <a:ext cx="2343150" cy="1952625"/>
          </a:xfrm>
          <a:prstGeom prst="rect">
            <a:avLst/>
          </a:prstGeom>
          <a:noFill/>
        </p:spPr>
      </p:pic>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ΕΣΤΙΑ</a:t>
            </a:r>
            <a:endParaRPr lang="en-US" dirty="0"/>
          </a:p>
        </p:txBody>
      </p:sp>
      <p:sp>
        <p:nvSpPr>
          <p:cNvPr id="3" name="2 - Θέση περιεχομένου"/>
          <p:cNvSpPr>
            <a:spLocks noGrp="1"/>
          </p:cNvSpPr>
          <p:nvPr>
            <p:ph sz="half" idx="1"/>
          </p:nvPr>
        </p:nvSpPr>
        <p:spPr/>
        <p:txBody>
          <a:bodyPr>
            <a:normAutofit fontScale="85000" lnSpcReduction="10000"/>
          </a:bodyPr>
          <a:lstStyle/>
          <a:p>
            <a:r>
              <a:rPr lang="el-GR" dirty="0" smtClean="0"/>
              <a:t>Σύμβολα: Λυχνάρι, πυρσός, πέπλο.</a:t>
            </a:r>
          </a:p>
          <a:p>
            <a:r>
              <a:rPr lang="el-GR" dirty="0" smtClean="0"/>
              <a:t>Η Εστία είναι η θεά της Οικίας, η ίδια ιδέα της πυρός που δε σβήνει. Οι πρώτοι Έλληνες έδωσαν το όνομα στη θεά όχι τόσο από τον ακίνητο λίθο που βρισκόταν στο κέντρο της οικίας τους που χρησίμευε για να </a:t>
            </a:r>
            <a:r>
              <a:rPr lang="el-GR" dirty="0" err="1" smtClean="0"/>
              <a:t>υποβαστάει</a:t>
            </a:r>
            <a:r>
              <a:rPr lang="el-GR" dirty="0" smtClean="0"/>
              <a:t> την φωτιά, αλλά από την ίδια την φωτιά.</a:t>
            </a:r>
            <a:endParaRPr lang="en-US" dirty="0"/>
          </a:p>
        </p:txBody>
      </p:sp>
      <p:pic>
        <p:nvPicPr>
          <p:cNvPr id="6" name="5 - Θέση περιεχομένου" descr="Εστία 1.JPG"/>
          <p:cNvPicPr>
            <a:picLocks noGrp="1" noChangeAspect="1"/>
          </p:cNvPicPr>
          <p:nvPr>
            <p:ph sz="half" idx="2"/>
          </p:nvPr>
        </p:nvPicPr>
        <p:blipFill>
          <a:blip r:embed="rId2"/>
          <a:stretch>
            <a:fillRect/>
          </a:stretch>
        </p:blipFill>
        <p:spPr>
          <a:xfrm>
            <a:off x="6733528" y="500042"/>
            <a:ext cx="2184693" cy="4214842"/>
          </a:xfrm>
        </p:spPr>
      </p:pic>
      <p:pic>
        <p:nvPicPr>
          <p:cNvPr id="2050" name="Picture 2" descr="https://blogger.googleusercontent.com/img/b/R29vZ2xl/AVvXsEjIy-vnQN3RGsIjOKikrVu5Zt8kzSFK_VbOCAD4VTDEKRKSh8Yo69l58ONlaIklqpm5bUx-xwiGD_eNfGnZhuwEPyugjUXkseJqPx4ji5VQ5K-PlL2p2Ya5gQuFTWpsipdVF3PDFAtXIV6_/s320/0632_Hestia.jpg"/>
          <p:cNvPicPr>
            <a:picLocks noChangeAspect="1" noChangeArrowheads="1"/>
          </p:cNvPicPr>
          <p:nvPr/>
        </p:nvPicPr>
        <p:blipFill>
          <a:blip r:embed="rId3"/>
          <a:srcRect/>
          <a:stretch>
            <a:fillRect/>
          </a:stretch>
        </p:blipFill>
        <p:spPr bwMode="auto">
          <a:xfrm>
            <a:off x="4500562" y="4786322"/>
            <a:ext cx="2743198" cy="1928811"/>
          </a:xfrm>
          <a:prstGeom prst="rect">
            <a:avLst/>
          </a:prstGeom>
          <a:noFill/>
        </p:spPr>
      </p:pic>
    </p:spTree>
  </p:cSld>
  <p:clrMapOvr>
    <a:masterClrMapping/>
  </p:clrMapOvr>
  <p:transition spd="slow">
    <p:wheel spokes="8"/>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Ποσειδώνας</a:t>
            </a:r>
            <a:endParaRPr lang="en-US" dirty="0"/>
          </a:p>
        </p:txBody>
      </p:sp>
      <p:sp>
        <p:nvSpPr>
          <p:cNvPr id="3" name="2 - Θέση περιεχομένου"/>
          <p:cNvSpPr>
            <a:spLocks noGrp="1"/>
          </p:cNvSpPr>
          <p:nvPr>
            <p:ph sz="half" idx="1"/>
          </p:nvPr>
        </p:nvSpPr>
        <p:spPr/>
        <p:txBody>
          <a:bodyPr/>
          <a:lstStyle/>
          <a:p>
            <a:r>
              <a:rPr lang="el-GR" dirty="0" smtClean="0"/>
              <a:t>Θεός της  θάλασσας, των ποταμών, των πηγών των πόσιμων νερών και  γενικά του  υγρού στοιχείου </a:t>
            </a:r>
            <a:endParaRPr lang="en-US" dirty="0"/>
          </a:p>
        </p:txBody>
      </p:sp>
      <p:pic>
        <p:nvPicPr>
          <p:cNvPr id="5" name="4 - Θέση περιεχομένου" descr="Ποσειδώνας 1.jpg"/>
          <p:cNvPicPr>
            <a:picLocks noGrp="1" noChangeAspect="1"/>
          </p:cNvPicPr>
          <p:nvPr>
            <p:ph sz="half" idx="2"/>
          </p:nvPr>
        </p:nvPicPr>
        <p:blipFill>
          <a:blip r:embed="rId2"/>
          <a:stretch>
            <a:fillRect/>
          </a:stretch>
        </p:blipFill>
        <p:spPr>
          <a:xfrm>
            <a:off x="5214942" y="2458948"/>
            <a:ext cx="2786082" cy="2803605"/>
          </a:xfrm>
        </p:spPr>
      </p:pic>
      <p:pic>
        <p:nvPicPr>
          <p:cNvPr id="10242" name="Picture 2" descr="https://kefalasofia.weebly.com/uploads/2/8/9/8/28984903/4601984.png"/>
          <p:cNvPicPr>
            <a:picLocks noChangeAspect="1" noChangeArrowheads="1"/>
          </p:cNvPicPr>
          <p:nvPr/>
        </p:nvPicPr>
        <p:blipFill>
          <a:blip r:embed="rId3"/>
          <a:srcRect/>
          <a:stretch>
            <a:fillRect/>
          </a:stretch>
        </p:blipFill>
        <p:spPr bwMode="auto">
          <a:xfrm>
            <a:off x="3286116" y="4500570"/>
            <a:ext cx="1434354" cy="1905003"/>
          </a:xfrm>
          <a:prstGeom prst="rect">
            <a:avLst/>
          </a:prstGeom>
          <a:noFill/>
        </p:spPr>
      </p:pic>
    </p:spTree>
  </p:cSld>
  <p:clrMapOvr>
    <a:masterClrMapping/>
  </p:clrMapOvr>
  <p:transition spd="slow" advClick="0">
    <p:wipe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Απόλλων</a:t>
            </a:r>
            <a:endParaRPr lang="en-US" dirty="0"/>
          </a:p>
        </p:txBody>
      </p:sp>
      <p:sp>
        <p:nvSpPr>
          <p:cNvPr id="3" name="2 - Θέση περιεχομένου"/>
          <p:cNvSpPr>
            <a:spLocks noGrp="1"/>
          </p:cNvSpPr>
          <p:nvPr>
            <p:ph sz="half" idx="1"/>
          </p:nvPr>
        </p:nvSpPr>
        <p:spPr/>
        <p:txBody>
          <a:bodyPr/>
          <a:lstStyle/>
          <a:p>
            <a:pPr>
              <a:buNone/>
            </a:pPr>
            <a:r>
              <a:rPr lang="el-GR" dirty="0" smtClean="0"/>
              <a:t>Απόλλωνας</a:t>
            </a:r>
          </a:p>
          <a:p>
            <a:pPr>
              <a:buNone/>
            </a:pPr>
            <a:r>
              <a:rPr lang="el-GR" dirty="0" smtClean="0"/>
              <a:t>Σύμβολα: Λύρα, τόξο &amp; βέλος, τρίποδας</a:t>
            </a:r>
          </a:p>
          <a:p>
            <a:pPr>
              <a:buNone/>
            </a:pPr>
            <a:r>
              <a:rPr lang="el-GR" dirty="0" smtClean="0"/>
              <a:t>Θεός της μαντικής τέχνης,  </a:t>
            </a:r>
            <a:r>
              <a:rPr lang="el-GR" smtClean="0"/>
              <a:t>της μουσικής </a:t>
            </a:r>
            <a:endParaRPr lang="el-GR" dirty="0" smtClean="0"/>
          </a:p>
        </p:txBody>
      </p:sp>
      <p:pic>
        <p:nvPicPr>
          <p:cNvPr id="7" name="6 - Θέση περιεχομένου" descr="Απόλλων 1.gif"/>
          <p:cNvPicPr>
            <a:picLocks noGrp="1" noChangeAspect="1"/>
          </p:cNvPicPr>
          <p:nvPr>
            <p:ph sz="half" idx="2"/>
          </p:nvPr>
        </p:nvPicPr>
        <p:blipFill>
          <a:blip r:embed="rId2"/>
          <a:stretch>
            <a:fillRect/>
          </a:stretch>
        </p:blipFill>
        <p:spPr>
          <a:xfrm>
            <a:off x="5619750" y="2651919"/>
            <a:ext cx="2095500" cy="2667000"/>
          </a:xfrm>
        </p:spPr>
      </p:pic>
      <p:pic>
        <p:nvPicPr>
          <p:cNvPr id="7170" name="Picture 2" descr="https://kefalasofia.weebly.com/uploads/2/8/9/8/28984903/5413434.jpg"/>
          <p:cNvPicPr>
            <a:picLocks noChangeAspect="1" noChangeArrowheads="1"/>
          </p:cNvPicPr>
          <p:nvPr/>
        </p:nvPicPr>
        <p:blipFill>
          <a:blip r:embed="rId3"/>
          <a:srcRect/>
          <a:stretch>
            <a:fillRect/>
          </a:stretch>
        </p:blipFill>
        <p:spPr bwMode="auto">
          <a:xfrm>
            <a:off x="4500562" y="5214950"/>
            <a:ext cx="857256" cy="1318855"/>
          </a:xfrm>
          <a:prstGeom prst="rect">
            <a:avLst/>
          </a:prstGeom>
          <a:noFill/>
        </p:spPr>
      </p:pic>
    </p:spTree>
  </p:cSld>
  <p:clrMapOvr>
    <a:masterClrMapping/>
  </p:clrMapOvr>
  <p:transition spd="slow">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ΔΗΜΗΤΡΑ </a:t>
            </a:r>
            <a:endParaRPr lang="en-US" dirty="0"/>
          </a:p>
        </p:txBody>
      </p:sp>
      <p:sp>
        <p:nvSpPr>
          <p:cNvPr id="3" name="2 - Θέση περιεχομένου"/>
          <p:cNvSpPr>
            <a:spLocks noGrp="1"/>
          </p:cNvSpPr>
          <p:nvPr>
            <p:ph sz="half" idx="1"/>
          </p:nvPr>
        </p:nvSpPr>
        <p:spPr/>
        <p:txBody>
          <a:bodyPr/>
          <a:lstStyle/>
          <a:p>
            <a:pPr>
              <a:buNone/>
            </a:pPr>
            <a:r>
              <a:rPr lang="el-GR" dirty="0" smtClean="0"/>
              <a:t>Θεά της γης , της γεωργίας, της χλωρίδας, της τροφής, του γάμου και προστάτιδα των γεωργών.</a:t>
            </a:r>
          </a:p>
          <a:p>
            <a:pPr>
              <a:buNone/>
            </a:pPr>
            <a:r>
              <a:rPr lang="el-GR" dirty="0" smtClean="0"/>
              <a:t>Σύμβολα: Δρεπάνι, στάχυα, αυλός, </a:t>
            </a:r>
            <a:r>
              <a:rPr lang="el-GR" dirty="0" err="1" smtClean="0"/>
              <a:t>δάδ</a:t>
            </a:r>
            <a:endParaRPr lang="en-US" dirty="0"/>
          </a:p>
        </p:txBody>
      </p:sp>
      <p:pic>
        <p:nvPicPr>
          <p:cNvPr id="5" name="4 - Θέση περιεχομένου" descr="Δήμητρα 1.jpg"/>
          <p:cNvPicPr>
            <a:picLocks noGrp="1" noChangeAspect="1"/>
          </p:cNvPicPr>
          <p:nvPr>
            <p:ph sz="half" idx="2"/>
          </p:nvPr>
        </p:nvPicPr>
        <p:blipFill>
          <a:blip r:embed="rId2"/>
          <a:stretch>
            <a:fillRect/>
          </a:stretch>
        </p:blipFill>
        <p:spPr>
          <a:xfrm>
            <a:off x="5286380" y="1534407"/>
            <a:ext cx="2500330" cy="4497591"/>
          </a:xfrm>
        </p:spPr>
      </p:pic>
      <p:pic>
        <p:nvPicPr>
          <p:cNvPr id="9218" name="Picture 2" descr="https://kefalasofia.weebly.com/uploads/2/8/9/8/28984903/9147007.png"/>
          <p:cNvPicPr>
            <a:picLocks noChangeAspect="1" noChangeArrowheads="1"/>
          </p:cNvPicPr>
          <p:nvPr/>
        </p:nvPicPr>
        <p:blipFill>
          <a:blip r:embed="rId3"/>
          <a:srcRect/>
          <a:stretch>
            <a:fillRect/>
          </a:stretch>
        </p:blipFill>
        <p:spPr bwMode="auto">
          <a:xfrm>
            <a:off x="2643174" y="4848224"/>
            <a:ext cx="2276475" cy="2009776"/>
          </a:xfrm>
          <a:prstGeom prst="rect">
            <a:avLst/>
          </a:prstGeom>
          <a:noFill/>
        </p:spPr>
      </p:pic>
    </p:spTree>
  </p:cSld>
  <p:clrMapOvr>
    <a:masterClrMapping/>
  </p:clrMapOvr>
  <p:transition spd="slow">
    <p:checke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Ζωντάνια">
  <a:themeElements>
    <a:clrScheme name="Ζωντάνι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Ζωντάνι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Ζωντάνι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238</TotalTime>
  <Words>298</Words>
  <Application>Microsoft Office PowerPoint</Application>
  <PresentationFormat>Προβολή στην οθόνη (4:3)</PresentationFormat>
  <Paragraphs>35</Paragraphs>
  <Slides>13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13</vt:i4>
      </vt:variant>
    </vt:vector>
  </HeadingPairs>
  <TitlesOfParts>
    <vt:vector size="14" baseType="lpstr">
      <vt:lpstr>Ζωντάνια</vt:lpstr>
      <vt:lpstr> ΜΙΑ ΠΑΡΟΥΣΙΑΣΗ ΤΟΥ ΗΛΙΑ ΤΜΗΜΑ ΣΤ2  103Ο ΔΣ ΑΘΗΝΩ </vt:lpstr>
      <vt:lpstr>ΔΙΑΣ </vt:lpstr>
      <vt:lpstr>Αθηνά</vt:lpstr>
      <vt:lpstr>ΗΡΑ </vt:lpstr>
      <vt:lpstr>Ήφαιστος</vt:lpstr>
      <vt:lpstr>ΕΣΤΙΑ</vt:lpstr>
      <vt:lpstr>Ποσειδώνας</vt:lpstr>
      <vt:lpstr>Απόλλων</vt:lpstr>
      <vt:lpstr>ΔΗΜΗΤΡΑ </vt:lpstr>
      <vt:lpstr> Αφροδίτη</vt:lpstr>
      <vt:lpstr>Άρτεμης </vt:lpstr>
      <vt:lpstr>Άρης</vt:lpstr>
      <vt:lpstr>Ερμής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ΟΙ ΘΕΟΙ ΤΟΥ ΟΛΥΜΠΟΥ</dc:title>
  <dc:creator>ΜΑΘΗΤΗΣ</dc:creator>
  <cp:lastModifiedBy>ΜΑΘΗΤΗΣ</cp:lastModifiedBy>
  <cp:revision>29</cp:revision>
  <dcterms:created xsi:type="dcterms:W3CDTF">2023-11-10T08:56:53Z</dcterms:created>
  <dcterms:modified xsi:type="dcterms:W3CDTF">2024-11-22T08:46:21Z</dcterms:modified>
</cp:coreProperties>
</file>