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62" y="1442433"/>
            <a:ext cx="7650050" cy="4056845"/>
          </a:xfrm>
          <a:prstGeom prst="rect">
            <a:avLst/>
          </a:prstGeom>
        </p:spPr>
      </p:pic>
      <p:sp>
        <p:nvSpPr>
          <p:cNvPr id="2" name="Title 1"/>
          <p:cNvSpPr>
            <a:spLocks noGrp="1"/>
          </p:cNvSpPr>
          <p:nvPr>
            <p:ph type="ctrTitle"/>
          </p:nvPr>
        </p:nvSpPr>
        <p:spPr/>
        <p:txBody>
          <a:bodyPr/>
          <a:lstStyle/>
          <a:p>
            <a:r>
              <a:rPr lang="el-GR" sz="3600" b="1" dirty="0" smtClean="0">
                <a:solidFill>
                  <a:srgbClr val="FF0000"/>
                </a:solidFill>
              </a:rPr>
              <a:t>Ο &lt;&lt; ΧΡΥΣΟΣ ΑΙΩΝΑΣ&gt;&gt;</a:t>
            </a:r>
            <a:br>
              <a:rPr lang="el-GR" sz="3600" b="1" dirty="0" smtClean="0">
                <a:solidFill>
                  <a:srgbClr val="FF0000"/>
                </a:solidFill>
              </a:rPr>
            </a:br>
            <a:r>
              <a:rPr lang="el-GR" sz="3600" b="1" dirty="0" smtClean="0">
                <a:solidFill>
                  <a:srgbClr val="FF0000"/>
                </a:solidFill>
              </a:rPr>
              <a:t>ΤΗΣ ΤΕΧΝΗΣ</a:t>
            </a:r>
            <a:endParaRPr lang="el-GR" sz="3600" b="1" dirty="0">
              <a:solidFill>
                <a:srgbClr val="FF0000"/>
              </a:solidFill>
            </a:endParaRPr>
          </a:p>
        </p:txBody>
      </p:sp>
      <p:sp>
        <p:nvSpPr>
          <p:cNvPr id="3" name="Subtitle 2"/>
          <p:cNvSpPr>
            <a:spLocks noGrp="1"/>
          </p:cNvSpPr>
          <p:nvPr>
            <p:ph type="subTitle" idx="1"/>
          </p:nvPr>
        </p:nvSpPr>
        <p:spPr/>
        <p:txBody>
          <a:bodyPr>
            <a:normAutofit/>
          </a:bodyPr>
          <a:lstStyle/>
          <a:p>
            <a:r>
              <a:rPr lang="el-GR" sz="6000" b="1" dirty="0" smtClean="0">
                <a:solidFill>
                  <a:srgbClr val="FF0000"/>
                </a:solidFill>
              </a:rPr>
              <a:t>ΑΚΡΟΠΟΛΗ</a:t>
            </a:r>
            <a:endParaRPr lang="el-GR" sz="6000" b="1" dirty="0">
              <a:solidFill>
                <a:srgbClr val="FF0000"/>
              </a:solidFill>
            </a:endParaRPr>
          </a:p>
        </p:txBody>
      </p:sp>
    </p:spTree>
    <p:extLst>
      <p:ext uri="{BB962C8B-B14F-4D97-AF65-F5344CB8AC3E}">
        <p14:creationId xmlns:p14="http://schemas.microsoft.com/office/powerpoint/2010/main" val="291215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4" y="932268"/>
            <a:ext cx="4108361" cy="5262979"/>
          </a:xfrm>
          <a:prstGeom prst="rect">
            <a:avLst/>
          </a:prstGeom>
        </p:spPr>
        <p:txBody>
          <a:bodyPr wrap="square">
            <a:spAutoFit/>
          </a:bodyPr>
          <a:lstStyle/>
          <a:p>
            <a:r>
              <a:rPr lang="el-GR" sz="2800" dirty="0">
                <a:solidFill>
                  <a:srgbClr val="000000"/>
                </a:solidFill>
                <a:latin typeface="Arial" panose="020B0604020202020204" pitchFamily="34" charset="0"/>
              </a:rPr>
              <a:t>O </a:t>
            </a:r>
            <a:r>
              <a:rPr lang="el-GR" sz="2800" dirty="0" smtClean="0">
                <a:solidFill>
                  <a:srgbClr val="000000"/>
                </a:solidFill>
                <a:latin typeface="Arial" panose="020B0604020202020204" pitchFamily="34" charset="0"/>
              </a:rPr>
              <a:t>Περικλής :</a:t>
            </a:r>
          </a:p>
          <a:p>
            <a:pPr marL="285750" indent="-285750">
              <a:buFont typeface="Arial" panose="020B0604020202020204" pitchFamily="34" charset="0"/>
              <a:buChar char="•"/>
            </a:pPr>
            <a:r>
              <a:rPr lang="el-GR" sz="2800" dirty="0" smtClean="0">
                <a:solidFill>
                  <a:srgbClr val="000000"/>
                </a:solidFill>
                <a:latin typeface="Arial" panose="020B0604020202020204" pitchFamily="34" charset="0"/>
              </a:rPr>
              <a:t>Αποφάσισε να </a:t>
            </a:r>
            <a:r>
              <a:rPr lang="el-GR" sz="2800" dirty="0">
                <a:solidFill>
                  <a:srgbClr val="000000"/>
                </a:solidFill>
                <a:latin typeface="Arial" panose="020B0604020202020204" pitchFamily="34" charset="0"/>
              </a:rPr>
              <a:t>ξαναφτιάξει τους ναούς που είχαν καταστρέψει οι Πέρσες. </a:t>
            </a:r>
            <a:endParaRPr lang="el-GR" sz="28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l-GR" sz="2800" dirty="0" smtClean="0">
                <a:solidFill>
                  <a:srgbClr val="000000"/>
                </a:solidFill>
                <a:latin typeface="Arial" panose="020B0604020202020204" pitchFamily="34" charset="0"/>
              </a:rPr>
              <a:t>Χρησιμοποίησε  </a:t>
            </a:r>
            <a:r>
              <a:rPr lang="el-GR" sz="2800" dirty="0">
                <a:solidFill>
                  <a:srgbClr val="000000"/>
                </a:solidFill>
                <a:latin typeface="Arial" panose="020B0604020202020204" pitchFamily="34" charset="0"/>
              </a:rPr>
              <a:t>χρήματα από το συμμαχικό ταμείο</a:t>
            </a:r>
            <a:r>
              <a:rPr lang="el-GR" sz="2800" dirty="0" smtClean="0">
                <a:solidFill>
                  <a:srgbClr val="000000"/>
                </a:solidFill>
                <a:latin typeface="Arial" panose="020B0604020202020204" pitchFamily="34" charset="0"/>
              </a:rPr>
              <a:t>.</a:t>
            </a:r>
          </a:p>
          <a:p>
            <a:pPr marL="285750" indent="-285750">
              <a:buFont typeface="Arial" panose="020B0604020202020204" pitchFamily="34" charset="0"/>
              <a:buChar char="•"/>
            </a:pPr>
            <a:r>
              <a:rPr lang="el-GR" sz="2800" dirty="0" smtClean="0">
                <a:solidFill>
                  <a:srgbClr val="000000"/>
                </a:solidFill>
                <a:latin typeface="Arial" panose="020B0604020202020204" pitchFamily="34" charset="0"/>
              </a:rPr>
              <a:t>Α</a:t>
            </a:r>
            <a:r>
              <a:rPr lang="el-GR" sz="2800" dirty="0" smtClean="0">
                <a:latin typeface="Arial" panose="020B0604020202020204" pitchFamily="34" charset="0"/>
                <a:cs typeface="Arial" panose="020B0604020202020204" pitchFamily="34" charset="0"/>
              </a:rPr>
              <a:t>νάθεσε </a:t>
            </a:r>
            <a:r>
              <a:rPr lang="el-GR" sz="2800" dirty="0">
                <a:latin typeface="Arial" panose="020B0604020202020204" pitchFamily="34" charset="0"/>
                <a:cs typeface="Arial" panose="020B0604020202020204" pitchFamily="34" charset="0"/>
              </a:rPr>
              <a:t>στο φίλο του, το Φειδία, να παρακολουθεί προσωπικά τα έργα</a:t>
            </a:r>
            <a:r>
              <a:rPr lang="el-GR" sz="2800" dirty="0"/>
              <a:t>.</a:t>
            </a:r>
            <a:endParaRPr lang="el-GR"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576" y="643944"/>
            <a:ext cx="6733409" cy="5331853"/>
          </a:xfrm>
          <a:prstGeom prst="rect">
            <a:avLst/>
          </a:prstGeom>
        </p:spPr>
      </p:pic>
    </p:spTree>
    <p:extLst>
      <p:ext uri="{BB962C8B-B14F-4D97-AF65-F5344CB8AC3E}">
        <p14:creationId xmlns:p14="http://schemas.microsoft.com/office/powerpoint/2010/main" val="209030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2734" y="1145265"/>
            <a:ext cx="6581103" cy="37240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143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4313" algn="ctr" defTabSz="914400" rtl="0" eaLnBrk="0" fontAlgn="base" latinLnBrk="0" hangingPunct="0">
              <a:lnSpc>
                <a:spcPct val="100000"/>
              </a:lnSpc>
              <a:spcBef>
                <a:spcPct val="0"/>
              </a:spcBef>
              <a:spcAft>
                <a:spcPct val="0"/>
              </a:spcAft>
              <a:buClrTx/>
              <a:buSzTx/>
              <a:buFontTx/>
              <a:buNone/>
              <a:tabLst/>
            </a:pPr>
            <a:r>
              <a:rPr kumimoji="0" lang="el-GR" altLang="el-GR" sz="2800" b="1" i="0" u="none" strike="noStrike" cap="none" normalizeH="0" baseline="0" dirty="0" smtClean="0">
                <a:ln>
                  <a:noFill/>
                </a:ln>
                <a:solidFill>
                  <a:srgbClr val="000000"/>
                </a:solidFill>
                <a:effectLst/>
                <a:cs typeface="Arial" panose="020B0604020202020204" pitchFamily="34" charset="0"/>
              </a:rPr>
              <a:t>                          ΛΑΜΠΡΑ ΜΝΗΜΕΙΑ:</a:t>
            </a:r>
          </a:p>
          <a:p>
            <a:pPr marR="0" lvl="0" indent="0" algn="just" defTabSz="914400" rtl="0" eaLnBrk="0" fontAlgn="base" latinLnBrk="0" hangingPunct="0">
              <a:lnSpc>
                <a:spcPct val="100000"/>
              </a:lnSpc>
              <a:spcBef>
                <a:spcPct val="0"/>
              </a:spcBef>
              <a:spcAft>
                <a:spcPct val="0"/>
              </a:spcAft>
              <a:buClrTx/>
              <a:buSzTx/>
              <a:tabLst/>
            </a:pPr>
            <a:endParaRPr kumimoji="0" lang="el-GR" altLang="el-GR" sz="2800" b="0" i="0" u="none" strike="noStrike" cap="none" normalizeH="0" baseline="0" dirty="0" smtClean="0">
              <a:ln>
                <a:noFill/>
              </a:ln>
              <a:solidFill>
                <a:srgbClr val="000000"/>
              </a:solidFill>
              <a:effectLst/>
              <a:cs typeface="Arial" panose="020B0604020202020204" pitchFamily="34" charset="0"/>
            </a:endParaRPr>
          </a:p>
          <a:p>
            <a:pPr marL="285750" lvl="0" indent="-285750" algn="just" defTabSz="914400">
              <a:buFont typeface="Arial" panose="020B0604020202020204" pitchFamily="34" charset="0"/>
              <a:buChar char="•"/>
            </a:pPr>
            <a:r>
              <a:rPr lang="el-GR" sz="2000" dirty="0"/>
              <a:t>Τα </a:t>
            </a:r>
            <a:r>
              <a:rPr lang="el-GR" sz="2000" b="1" dirty="0"/>
              <a:t>Προπύλαια</a:t>
            </a:r>
            <a:r>
              <a:rPr lang="el-GR" sz="2000" dirty="0"/>
              <a:t> είναι το εντυπωσιακό μνημείο που λειτουργεί ως η είσοδος στον Ιερό Βράχο της Ακρόπολης στην Αθήνα. Κατασκευάστηκαν τον 5ο αιώνα π.Χ., κατά τη διάρκεια της Χρυσής Εποχής του Περικλή, υπό την επίβλεψη του αρχιτέκτονα Μνησικλή. Είναι ένα από τα κορυφαία δείγματα κλασικής αρχιτεκτονικής και χαρακτηρίζεται από την εξαιρετική συμμετρία και χρήση δωρικού και ιωνικού ρυθμού</a:t>
            </a:r>
            <a:r>
              <a:rPr lang="el-GR" sz="2000" dirty="0" smtClean="0"/>
              <a:t>.</a:t>
            </a:r>
            <a:endParaRPr kumimoji="0" lang="el-GR" altLang="el-GR" sz="2000" b="0" i="0" u="none" strike="noStrike" cap="none" normalizeH="0" baseline="0" dirty="0" smtClean="0">
              <a:ln>
                <a:noFill/>
              </a:ln>
              <a:solidFill>
                <a:srgbClr val="000000"/>
              </a:solidFill>
              <a:effectLst/>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657" y="1983347"/>
            <a:ext cx="3667637" cy="4157031"/>
          </a:xfrm>
          <a:prstGeom prst="rect">
            <a:avLst/>
          </a:prstGeom>
        </p:spPr>
      </p:pic>
    </p:spTree>
    <p:extLst>
      <p:ext uri="{BB962C8B-B14F-4D97-AF65-F5344CB8AC3E}">
        <p14:creationId xmlns:p14="http://schemas.microsoft.com/office/powerpoint/2010/main" val="158223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077" y="980614"/>
            <a:ext cx="6096000" cy="3970318"/>
          </a:xfrm>
          <a:prstGeom prst="rect">
            <a:avLst/>
          </a:prstGeom>
        </p:spPr>
        <p:txBody>
          <a:bodyPr>
            <a:spAutoFit/>
          </a:bodyPr>
          <a:lstStyle/>
          <a:p>
            <a:endParaRPr lang="el-GR" dirty="0"/>
          </a:p>
          <a:p>
            <a:pPr lvl="0" defTabSz="914400" eaLnBrk="0" fontAlgn="base" hangingPunct="0">
              <a:spcBef>
                <a:spcPct val="0"/>
              </a:spcBef>
              <a:spcAft>
                <a:spcPct val="0"/>
              </a:spcAft>
            </a:pPr>
            <a:r>
              <a:rPr lang="el-GR" sz="2400" dirty="0">
                <a:latin typeface="Arial" panose="020B0604020202020204" pitchFamily="34" charset="0"/>
                <a:cs typeface="Arial" panose="020B0604020202020204" pitchFamily="34" charset="0"/>
              </a:rPr>
              <a:t>Ο </a:t>
            </a:r>
            <a:r>
              <a:rPr lang="el-GR" sz="2400" b="1" dirty="0">
                <a:latin typeface="Arial" panose="020B0604020202020204" pitchFamily="34" charset="0"/>
                <a:cs typeface="Arial" panose="020B0604020202020204" pitchFamily="34" charset="0"/>
              </a:rPr>
              <a:t>Ναός της Αθηνάς Νίκης</a:t>
            </a:r>
            <a:r>
              <a:rPr lang="el-GR" sz="2400" dirty="0">
                <a:latin typeface="Arial" panose="020B0604020202020204" pitchFamily="34" charset="0"/>
                <a:cs typeface="Arial" panose="020B0604020202020204" pitchFamily="34" charset="0"/>
              </a:rPr>
              <a:t> είναι ένα από τα μικρότερα αλλά σημαντικότερα μνημεία της Ακρόπολης των Αθηνών. </a:t>
            </a:r>
            <a:r>
              <a:rPr lang="el-GR" altLang="el-GR" sz="2400" dirty="0" smtClean="0">
                <a:latin typeface="Arial" panose="020B0604020202020204" pitchFamily="34" charset="0"/>
                <a:cs typeface="Arial" panose="020B0604020202020204" pitchFamily="34" charset="0"/>
              </a:rPr>
              <a:t>Η </a:t>
            </a:r>
            <a:r>
              <a:rPr lang="el-GR" altLang="el-GR" sz="2400" dirty="0">
                <a:latin typeface="Arial" panose="020B0604020202020204" pitchFamily="34" charset="0"/>
                <a:cs typeface="Arial" panose="020B0604020202020204" pitchFamily="34" charset="0"/>
              </a:rPr>
              <a:t>Αθηνά Νίκη λατρευόταν ως θεά που έφερνε νίκες και ευημερία στην Αθήνα</a:t>
            </a:r>
            <a:r>
              <a:rPr lang="el-GR" altLang="el-GR" sz="2400" dirty="0" smtClean="0">
                <a:latin typeface="Arial" panose="020B0604020202020204" pitchFamily="34" charset="0"/>
                <a:cs typeface="Arial" panose="020B0604020202020204" pitchFamily="34" charset="0"/>
              </a:rPr>
              <a:t>.</a:t>
            </a:r>
          </a:p>
          <a:p>
            <a:pPr lvl="0"/>
            <a:r>
              <a:rPr lang="el-GR" altLang="el-GR" sz="2400" dirty="0">
                <a:latin typeface="Arial" panose="020B0604020202020204" pitchFamily="34" charset="0"/>
                <a:cs typeface="Arial" panose="020B0604020202020204" pitchFamily="34" charset="0"/>
              </a:rPr>
              <a:t>Ο ναός ήταν ένα σύμβολο αισιοδοξίας, καθώς χτίστηκε σε μια περίοδο πολέμου για να εμπνεύσει εμπιστοσύνη στις στρατιωτικές δυνατότητες της πόλης. </a:t>
            </a:r>
          </a:p>
          <a:p>
            <a:endParaRPr lang="el-GR" dirty="0"/>
          </a:p>
        </p:txBody>
      </p:sp>
      <p:sp>
        <p:nvSpPr>
          <p:cNvPr id="3" name="Rectangle 1"/>
          <p:cNvSpPr>
            <a:spLocks noChangeArrowheads="1"/>
          </p:cNvSpPr>
          <p:nvPr/>
        </p:nvSpPr>
        <p:spPr bwMode="auto">
          <a:xfrm>
            <a:off x="0" y="-323166"/>
            <a:ext cx="21755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lvl="4" defTabSz="914400" eaLnBrk="0" fontAlgn="base" hangingPunct="0">
              <a:spcBef>
                <a:spcPct val="0"/>
              </a:spcBef>
              <a:spcAft>
                <a:spcPct val="0"/>
              </a:spcAft>
              <a:buFontTx/>
              <a:buChar char="•"/>
            </a:pPr>
            <a:r>
              <a:rPr kumimoji="0" lang="el-GR" altLang="el-GR" b="0" i="0" u="none" strike="noStrike" cap="none" normalizeH="0" baseline="0" dirty="0" smtClean="0">
                <a:ln>
                  <a:noFill/>
                </a:ln>
                <a:solidFill>
                  <a:schemeClr val="tx1"/>
                </a:solidFill>
                <a:effectLst/>
                <a:latin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25" y="1223493"/>
            <a:ext cx="4739424" cy="4108361"/>
          </a:xfrm>
          <a:prstGeom prst="rect">
            <a:avLst/>
          </a:prstGeom>
        </p:spPr>
      </p:pic>
    </p:spTree>
    <p:extLst>
      <p:ext uri="{BB962C8B-B14F-4D97-AF65-F5344CB8AC3E}">
        <p14:creationId xmlns:p14="http://schemas.microsoft.com/office/powerpoint/2010/main" val="162414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197" y="326754"/>
            <a:ext cx="6096000" cy="6001643"/>
          </a:xfrm>
          <a:prstGeom prst="rect">
            <a:avLst/>
          </a:prstGeom>
        </p:spPr>
        <p:txBody>
          <a:bodyPr>
            <a:spAutoFit/>
          </a:bodyPr>
          <a:lstStyle/>
          <a:p>
            <a:endParaRPr lang="el-GR" sz="2400" dirty="0"/>
          </a:p>
          <a:p>
            <a:r>
              <a:rPr lang="el-GR" sz="2400" dirty="0">
                <a:latin typeface="Arial" panose="020B0604020202020204" pitchFamily="34" charset="0"/>
                <a:cs typeface="Arial" panose="020B0604020202020204" pitchFamily="34" charset="0"/>
              </a:rPr>
              <a:t>Ο </a:t>
            </a:r>
            <a:r>
              <a:rPr lang="el-GR" sz="2400" b="1" dirty="0">
                <a:latin typeface="Arial" panose="020B0604020202020204" pitchFamily="34" charset="0"/>
                <a:cs typeface="Arial" panose="020B0604020202020204" pitchFamily="34" charset="0"/>
              </a:rPr>
              <a:t>Παρθενώνας</a:t>
            </a:r>
            <a:r>
              <a:rPr lang="el-GR" sz="2400" dirty="0">
                <a:latin typeface="Arial" panose="020B0604020202020204" pitchFamily="34" charset="0"/>
                <a:cs typeface="Arial" panose="020B0604020202020204" pitchFamily="34" charset="0"/>
              </a:rPr>
              <a:t> είναι ένα από τα διασημότερα μνημεία της αρχαιότητας και σύμβολο του αρχαίου ελληνικού πολιτισμού. Βρίσκεται στην κορυφή της Ακρόπολης των Αθηνών και είναι αφιερωμένος στην </a:t>
            </a:r>
            <a:r>
              <a:rPr lang="el-GR" sz="2400" b="1" dirty="0">
                <a:latin typeface="Arial" panose="020B0604020202020204" pitchFamily="34" charset="0"/>
                <a:cs typeface="Arial" panose="020B0604020202020204" pitchFamily="34" charset="0"/>
              </a:rPr>
              <a:t>Αθηνά Παρθένο</a:t>
            </a:r>
            <a:r>
              <a:rPr lang="el-GR" sz="2400" dirty="0">
                <a:latin typeface="Arial" panose="020B0604020202020204" pitchFamily="34" charset="0"/>
                <a:cs typeface="Arial" panose="020B0604020202020204" pitchFamily="34" charset="0"/>
              </a:rPr>
              <a:t>, την προστάτιδα θεά της πόλης.</a:t>
            </a:r>
          </a:p>
          <a:p>
            <a:pPr>
              <a:buFont typeface="Arial" panose="020B0604020202020204" pitchFamily="34" charset="0"/>
              <a:buChar char="•"/>
            </a:pPr>
            <a:r>
              <a:rPr lang="el-GR" sz="2400" b="1" dirty="0" smtClean="0">
                <a:latin typeface="Arial" panose="020B0604020202020204" pitchFamily="34" charset="0"/>
                <a:cs typeface="Arial" panose="020B0604020202020204" pitchFamily="34" charset="0"/>
              </a:rPr>
              <a:t>Χτίστηκε</a:t>
            </a:r>
            <a:r>
              <a:rPr lang="el-GR" sz="2400" dirty="0">
                <a:latin typeface="Arial" panose="020B0604020202020204" pitchFamily="34" charset="0"/>
                <a:cs typeface="Arial" panose="020B0604020202020204" pitchFamily="34" charset="0"/>
              </a:rPr>
              <a:t>: Μεταξύ 447 και 432 π.Χ., κατά τη διάρκεια της χρυσής εποχής του Περικλή.</a:t>
            </a:r>
          </a:p>
          <a:p>
            <a:pPr>
              <a:buFont typeface="Arial" panose="020B0604020202020204" pitchFamily="34" charset="0"/>
              <a:buChar char="•"/>
            </a:pPr>
            <a:r>
              <a:rPr lang="el-GR" sz="2400" b="1" dirty="0">
                <a:latin typeface="Arial" panose="020B0604020202020204" pitchFamily="34" charset="0"/>
                <a:cs typeface="Arial" panose="020B0604020202020204" pitchFamily="34" charset="0"/>
              </a:rPr>
              <a:t>Αρχιτέκτονες</a:t>
            </a:r>
            <a:r>
              <a:rPr lang="el-GR" sz="2400" dirty="0">
                <a:latin typeface="Arial" panose="020B0604020202020204" pitchFamily="34" charset="0"/>
                <a:cs typeface="Arial" panose="020B0604020202020204" pitchFamily="34" charset="0"/>
              </a:rPr>
              <a:t>: Ικτίνος και Καλλικράτης.</a:t>
            </a:r>
          </a:p>
          <a:p>
            <a:pPr>
              <a:buFont typeface="Arial" panose="020B0604020202020204" pitchFamily="34" charset="0"/>
              <a:buChar char="•"/>
            </a:pPr>
            <a:r>
              <a:rPr lang="el-GR" sz="2400" b="1" dirty="0">
                <a:latin typeface="Arial" panose="020B0604020202020204" pitchFamily="34" charset="0"/>
                <a:cs typeface="Arial" panose="020B0604020202020204" pitchFamily="34" charset="0"/>
              </a:rPr>
              <a:t>Γλύπτης</a:t>
            </a:r>
            <a:r>
              <a:rPr lang="el-GR" sz="2400" dirty="0">
                <a:latin typeface="Arial" panose="020B0604020202020204" pitchFamily="34" charset="0"/>
                <a:cs typeface="Arial" panose="020B0604020202020204" pitchFamily="34" charset="0"/>
              </a:rPr>
              <a:t>: Ο Φειδίας, ο οποίος επιμελήθηκε και το χρυσελεφάντινο άγαλμα της Αθηνάς που βρισκόταν στο εσωτερικό του ναού.</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468" y="572674"/>
            <a:ext cx="5100032" cy="28533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97" y="3671973"/>
            <a:ext cx="4153480" cy="2476585"/>
          </a:xfrm>
          <a:prstGeom prst="rect">
            <a:avLst/>
          </a:prstGeom>
        </p:spPr>
      </p:pic>
    </p:spTree>
    <p:extLst>
      <p:ext uri="{BB962C8B-B14F-4D97-AF65-F5344CB8AC3E}">
        <p14:creationId xmlns:p14="http://schemas.microsoft.com/office/powerpoint/2010/main" val="147327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49" y="638190"/>
            <a:ext cx="5142964" cy="5016758"/>
          </a:xfrm>
          <a:prstGeom prst="rect">
            <a:avLst/>
          </a:prstGeom>
        </p:spPr>
        <p:txBody>
          <a:bodyPr wrap="square">
            <a:spAutoFit/>
          </a:bodyPr>
          <a:lstStyle/>
          <a:p>
            <a:pPr algn="ctr"/>
            <a:r>
              <a:rPr lang="el-GR" sz="1600" dirty="0">
                <a:latin typeface="Arial" panose="020B0604020202020204" pitchFamily="34" charset="0"/>
                <a:cs typeface="Arial" panose="020B0604020202020204" pitchFamily="34" charset="0"/>
              </a:rPr>
              <a:t>Το χάλκινο άγαλμα της </a:t>
            </a:r>
            <a:r>
              <a:rPr lang="el-GR" sz="1600" b="1" dirty="0">
                <a:latin typeface="Arial" panose="020B0604020202020204" pitchFamily="34" charset="0"/>
                <a:cs typeface="Arial" panose="020B0604020202020204" pitchFamily="34" charset="0"/>
              </a:rPr>
              <a:t>θεάς Αθηνάς Προμάχου</a:t>
            </a:r>
            <a:r>
              <a:rPr lang="el-GR" sz="1600" dirty="0">
                <a:latin typeface="Arial" panose="020B0604020202020204" pitchFamily="34" charset="0"/>
                <a:cs typeface="Arial" panose="020B0604020202020204" pitchFamily="34" charset="0"/>
              </a:rPr>
              <a:t> ήταν ένα από τα πιο επιβλητικά αγάλματα της αρχαιότητας, αφιερωμένο στη θεά-προστάτιδα της πόλης της Αθήνας. Βρισκόταν στην </a:t>
            </a:r>
            <a:r>
              <a:rPr lang="el-GR" sz="1600" b="1" dirty="0">
                <a:latin typeface="Arial" panose="020B0604020202020204" pitchFamily="34" charset="0"/>
                <a:cs typeface="Arial" panose="020B0604020202020204" pitchFamily="34" charset="0"/>
              </a:rPr>
              <a:t>Ακρόπολη των Αθηνών </a:t>
            </a:r>
            <a:r>
              <a:rPr lang="el-GR" sz="1600" dirty="0">
                <a:latin typeface="Arial" panose="020B0604020202020204" pitchFamily="34" charset="0"/>
                <a:cs typeface="Arial" panose="020B0604020202020204" pitchFamily="34" charset="0"/>
              </a:rPr>
              <a:t>και ήταν έργο του διάσημου γλύπτη </a:t>
            </a:r>
            <a:r>
              <a:rPr lang="el-GR" sz="1600" b="1" dirty="0">
                <a:latin typeface="Arial" panose="020B0604020202020204" pitchFamily="34" charset="0"/>
                <a:cs typeface="Arial" panose="020B0604020202020204" pitchFamily="34" charset="0"/>
              </a:rPr>
              <a:t>Φειδία</a:t>
            </a:r>
            <a:r>
              <a:rPr lang="el-GR" sz="1600" dirty="0">
                <a:latin typeface="Arial" panose="020B0604020202020204" pitchFamily="34" charset="0"/>
                <a:cs typeface="Arial" panose="020B0604020202020204" pitchFamily="34" charset="0"/>
              </a:rPr>
              <a:t>.</a:t>
            </a:r>
          </a:p>
          <a:p>
            <a:pPr marL="285750" indent="-285750" algn="ctr">
              <a:buFont typeface="Arial" panose="020B0604020202020204" pitchFamily="34" charset="0"/>
              <a:buChar char="•"/>
            </a:pPr>
            <a:r>
              <a:rPr lang="el-GR" sz="1600" dirty="0" smtClean="0">
                <a:latin typeface="Arial" panose="020B0604020202020204" pitchFamily="34" charset="0"/>
                <a:cs typeface="Arial" panose="020B0604020202020204" pitchFamily="34" charset="0"/>
              </a:rPr>
              <a:t>Κατασκευάστηκε </a:t>
            </a:r>
            <a:r>
              <a:rPr lang="el-GR" sz="1600" dirty="0">
                <a:latin typeface="Arial" panose="020B0604020202020204" pitchFamily="34" charset="0"/>
                <a:cs typeface="Arial" panose="020B0604020202020204" pitchFamily="34" charset="0"/>
              </a:rPr>
              <a:t>γύρω στο </a:t>
            </a:r>
            <a:r>
              <a:rPr lang="el-GR" sz="1600" b="1" dirty="0">
                <a:latin typeface="Arial" panose="020B0604020202020204" pitchFamily="34" charset="0"/>
                <a:cs typeface="Arial" panose="020B0604020202020204" pitchFamily="34" charset="0"/>
              </a:rPr>
              <a:t>465–455 π.Χ.</a:t>
            </a:r>
            <a:r>
              <a:rPr lang="el-GR" sz="1600" dirty="0">
                <a:latin typeface="Arial" panose="020B0604020202020204" pitchFamily="34" charset="0"/>
                <a:cs typeface="Arial" panose="020B0604020202020204" pitchFamily="34" charset="0"/>
              </a:rPr>
              <a:t>, λίγο μετά τους Περσικούς Πολέμους, για να τιμηθεί η νίκη των Ελλήνων ενάντια στους Πέρσες.</a:t>
            </a:r>
          </a:p>
          <a:p>
            <a:pPr marL="285750" indent="-285750" algn="ctr">
              <a:buFont typeface="Arial" panose="020B0604020202020204" pitchFamily="34" charset="0"/>
              <a:buChar char="•"/>
            </a:pPr>
            <a:r>
              <a:rPr lang="el-GR" sz="1600" dirty="0">
                <a:latin typeface="Arial" panose="020B0604020202020204" pitchFamily="34" charset="0"/>
                <a:cs typeface="Arial" panose="020B0604020202020204" pitchFamily="34" charset="0"/>
              </a:rPr>
              <a:t>Ήταν ένα από τα μεγαλύτερα χάλκινα αγάλματα της αρχαιότητας και χρηματοδοτήθηκε από λάφυρα πολέμου.</a:t>
            </a:r>
          </a:p>
          <a:p>
            <a:pPr marL="742950" lvl="1" indent="-285750" algn="ctr">
              <a:buFont typeface="Arial" panose="020B0604020202020204" pitchFamily="34" charset="0"/>
              <a:buChar char="•"/>
            </a:pPr>
            <a:r>
              <a:rPr lang="el-GR" sz="1600" dirty="0" smtClean="0">
                <a:latin typeface="Arial" panose="020B0604020202020204" pitchFamily="34" charset="0"/>
                <a:cs typeface="Arial" panose="020B0604020202020204" pitchFamily="34" charset="0"/>
              </a:rPr>
              <a:t>Το </a:t>
            </a:r>
            <a:r>
              <a:rPr lang="el-GR" sz="1600" dirty="0">
                <a:latin typeface="Arial" panose="020B0604020202020204" pitchFamily="34" charset="0"/>
                <a:cs typeface="Arial" panose="020B0604020202020204" pitchFamily="34" charset="0"/>
              </a:rPr>
              <a:t>ύψος του άγαλματος, μαζί με τη βάση του, έφτανε περίπου τα </a:t>
            </a:r>
            <a:r>
              <a:rPr lang="el-GR" sz="1600" b="1" dirty="0">
                <a:latin typeface="Arial" panose="020B0604020202020204" pitchFamily="34" charset="0"/>
                <a:cs typeface="Arial" panose="020B0604020202020204" pitchFamily="34" charset="0"/>
              </a:rPr>
              <a:t>9 </a:t>
            </a:r>
            <a:r>
              <a:rPr lang="el-GR" sz="1600" b="1" dirty="0" smtClean="0">
                <a:latin typeface="Arial" panose="020B0604020202020204" pitchFamily="34" charset="0"/>
                <a:cs typeface="Arial" panose="020B0604020202020204" pitchFamily="34" charset="0"/>
              </a:rPr>
              <a:t>μέτρα</a:t>
            </a:r>
            <a:r>
              <a:rPr lang="el-GR" sz="1600" dirty="0" smtClean="0">
                <a:latin typeface="Arial" panose="020B0604020202020204" pitchFamily="34" charset="0"/>
                <a:cs typeface="Arial" panose="020B0604020202020204" pitchFamily="34" charset="0"/>
              </a:rPr>
              <a:t>.</a:t>
            </a:r>
          </a:p>
          <a:p>
            <a:pPr marL="742950" lvl="1" indent="-285750" algn="ctr">
              <a:buFont typeface="Arial" panose="020B0604020202020204" pitchFamily="34" charset="0"/>
              <a:buChar char="•"/>
            </a:pPr>
            <a:r>
              <a:rPr lang="el-GR" sz="1600" dirty="0" smtClean="0">
                <a:latin typeface="Arial" panose="020B0604020202020204" pitchFamily="34" charset="0"/>
                <a:cs typeface="Arial" panose="020B0604020202020204" pitchFamily="34" charset="0"/>
              </a:rPr>
              <a:t>Η </a:t>
            </a:r>
            <a:r>
              <a:rPr lang="el-GR" sz="1600" dirty="0">
                <a:latin typeface="Arial" panose="020B0604020202020204" pitchFamily="34" charset="0"/>
                <a:cs typeface="Arial" panose="020B0604020202020204" pitchFamily="34" charset="0"/>
              </a:rPr>
              <a:t>Αθηνά απεικονιζόταν ως πολεμική θεά, σε όρθια στάση, κρατώντας ένα </a:t>
            </a:r>
            <a:r>
              <a:rPr lang="el-GR" sz="1600" b="1" dirty="0">
                <a:latin typeface="Arial" panose="020B0604020202020204" pitchFamily="34" charset="0"/>
                <a:cs typeface="Arial" panose="020B0604020202020204" pitchFamily="34" charset="0"/>
              </a:rPr>
              <a:t>δόρυ</a:t>
            </a:r>
            <a:r>
              <a:rPr lang="el-GR" sz="1600" dirty="0">
                <a:latin typeface="Arial" panose="020B0604020202020204" pitchFamily="34" charset="0"/>
                <a:cs typeface="Arial" panose="020B0604020202020204" pitchFamily="34" charset="0"/>
              </a:rPr>
              <a:t> και μια </a:t>
            </a:r>
            <a:r>
              <a:rPr lang="el-GR" sz="1600" b="1" dirty="0">
                <a:latin typeface="Arial" panose="020B0604020202020204" pitchFamily="34" charset="0"/>
                <a:cs typeface="Arial" panose="020B0604020202020204" pitchFamily="34" charset="0"/>
              </a:rPr>
              <a:t>ασπίδα</a:t>
            </a:r>
            <a:r>
              <a:rPr lang="el-GR" sz="1600" dirty="0">
                <a:latin typeface="Arial" panose="020B0604020202020204" pitchFamily="34" charset="0"/>
                <a:cs typeface="Arial" panose="020B0604020202020204" pitchFamily="34" charset="0"/>
              </a:rPr>
              <a:t>.</a:t>
            </a:r>
          </a:p>
          <a:p>
            <a:pPr marL="742950" lvl="1" indent="-285750" algn="ctr">
              <a:buFont typeface="Arial" panose="020B0604020202020204" pitchFamily="34" charset="0"/>
              <a:buChar char="•"/>
            </a:pPr>
            <a:r>
              <a:rPr lang="el-GR" sz="1600" dirty="0" smtClean="0">
                <a:latin typeface="Arial" panose="020B0604020202020204" pitchFamily="34" charset="0"/>
                <a:cs typeface="Arial" panose="020B0604020202020204" pitchFamily="34" charset="0"/>
              </a:rPr>
              <a:t>Το </a:t>
            </a:r>
            <a:r>
              <a:rPr lang="el-GR" sz="1600" dirty="0">
                <a:latin typeface="Arial" panose="020B0604020202020204" pitchFamily="34" charset="0"/>
                <a:cs typeface="Arial" panose="020B0604020202020204" pitchFamily="34" charset="0"/>
              </a:rPr>
              <a:t>δόρυ και το κράνος της θεάς θεωρούνταν τόσο εντυπωσιακά, ώστε λέγεται ότι φαίνονταν από μακριά, ακόμα και από τα πλοία που πλησίαζαν στο Σαρωνικό κόλπο</a:t>
            </a:r>
            <a:r>
              <a:rPr lang="el-GR" sz="1600" dirty="0" smtClean="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60" y="1707137"/>
            <a:ext cx="5357611" cy="3210373"/>
          </a:xfrm>
          <a:prstGeom prst="rect">
            <a:avLst/>
          </a:prstGeom>
        </p:spPr>
      </p:pic>
    </p:spTree>
    <p:extLst>
      <p:ext uri="{BB962C8B-B14F-4D97-AF65-F5344CB8AC3E}">
        <p14:creationId xmlns:p14="http://schemas.microsoft.com/office/powerpoint/2010/main" val="49600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8" y="742458"/>
            <a:ext cx="9723550" cy="3970318"/>
          </a:xfrm>
          <a:prstGeom prst="rect">
            <a:avLst/>
          </a:prstGeom>
        </p:spPr>
        <p:txBody>
          <a:bodyPr wrap="square">
            <a:spAutoFit/>
          </a:bodyPr>
          <a:lstStyle/>
          <a:p>
            <a:pPr lvl="4" algn="ctr" defTabSz="914400" eaLnBrk="0" fontAlgn="base" hangingPunct="0">
              <a:spcBef>
                <a:spcPct val="0"/>
              </a:spcBef>
              <a:spcAft>
                <a:spcPct val="0"/>
              </a:spcAft>
            </a:pPr>
            <a:r>
              <a:rPr lang="el-GR" dirty="0">
                <a:latin typeface="Arial" panose="020B0604020202020204" pitchFamily="34" charset="0"/>
                <a:cs typeface="Arial" panose="020B0604020202020204" pitchFamily="34" charset="0"/>
              </a:rPr>
              <a:t>Το</a:t>
            </a:r>
            <a:r>
              <a:rPr lang="el-GR" b="1" dirty="0">
                <a:latin typeface="Arial" panose="020B0604020202020204" pitchFamily="34" charset="0"/>
                <a:cs typeface="Arial" panose="020B0604020202020204" pitchFamily="34" charset="0"/>
              </a:rPr>
              <a:t> Ερέχθειο </a:t>
            </a:r>
            <a:r>
              <a:rPr lang="el-GR" dirty="0">
                <a:latin typeface="Arial" panose="020B0604020202020204" pitchFamily="34" charset="0"/>
                <a:cs typeface="Arial" panose="020B0604020202020204" pitchFamily="34" charset="0"/>
              </a:rPr>
              <a:t>είναι ένα από τα πιο σημαντικά και χαρακτηριστικά μνημεία της </a:t>
            </a:r>
            <a:r>
              <a:rPr lang="el-GR" dirty="0" smtClean="0">
                <a:latin typeface="Arial" panose="020B0604020202020204" pitchFamily="34" charset="0"/>
                <a:cs typeface="Arial" panose="020B0604020202020204" pitchFamily="34" charset="0"/>
              </a:rPr>
              <a:t>Ακρόπολης της </a:t>
            </a:r>
            <a:r>
              <a:rPr lang="el-GR" dirty="0">
                <a:latin typeface="Arial" panose="020B0604020202020204" pitchFamily="34" charset="0"/>
                <a:cs typeface="Arial" panose="020B0604020202020204" pitchFamily="34" charset="0"/>
              </a:rPr>
              <a:t>Αθήνας. Αποτελεί δείγμα της κλασικής αρχιτεκτονικής και είναι γνωστό για την ιδιαίτερη κατασκευή και τη μοναδική του διακόσμηση</a:t>
            </a:r>
            <a:r>
              <a:rPr lang="el-GR" dirty="0" smtClean="0">
                <a:latin typeface="Arial" panose="020B0604020202020204" pitchFamily="34" charset="0"/>
                <a:cs typeface="Arial" panose="020B0604020202020204" pitchFamily="34" charset="0"/>
              </a:rPr>
              <a:t>.</a:t>
            </a:r>
            <a:r>
              <a:rPr lang="el-GR" altLang="el-GR" dirty="0">
                <a:latin typeface="Arial" panose="020B0604020202020204" pitchFamily="34" charset="0"/>
                <a:cs typeface="Arial" panose="020B0604020202020204" pitchFamily="34" charset="0"/>
              </a:rPr>
              <a:t> Βρίσκεται στη βόρεια πλευρά της Ακρόπολης.</a:t>
            </a:r>
          </a:p>
          <a:p>
            <a:pPr marL="285750" lvl="0" indent="-285750" algn="ctr" defTabSz="914400" eaLnBrk="0" fontAlgn="base" hangingPunct="0">
              <a:spcBef>
                <a:spcPct val="0"/>
              </a:spcBef>
              <a:spcAft>
                <a:spcPct val="0"/>
              </a:spcAft>
              <a:buFont typeface="Arial" panose="020B0604020202020204" pitchFamily="34" charset="0"/>
              <a:buChar char="•"/>
            </a:pPr>
            <a:r>
              <a:rPr lang="el-GR" altLang="el-GR" dirty="0">
                <a:latin typeface="Arial" panose="020B0604020202020204" pitchFamily="34" charset="0"/>
                <a:cs typeface="Arial" panose="020B0604020202020204" pitchFamily="34" charset="0"/>
              </a:rPr>
              <a:t>Κατασκευάστηκε μεταξύ 421 και 406 π.Χ. κατά τη διάρκεια του Χρυσού Αιώνα του Περικλή</a:t>
            </a:r>
            <a:r>
              <a:rPr lang="el-GR" altLang="el-GR" dirty="0" smtClean="0">
                <a:latin typeface="Arial" panose="020B0604020202020204" pitchFamily="34" charset="0"/>
                <a:cs typeface="Arial" panose="020B0604020202020204" pitchFamily="34" charset="0"/>
              </a:rPr>
              <a:t>.</a:t>
            </a:r>
            <a:r>
              <a:rPr lang="el-GR" altLang="el-GR" dirty="0">
                <a:latin typeface="Arial" panose="020B0604020202020204" pitchFamily="34" charset="0"/>
                <a:cs typeface="Arial" panose="020B0604020202020204" pitchFamily="34" charset="0"/>
              </a:rPr>
              <a:t> </a:t>
            </a:r>
            <a:endParaRPr lang="el-GR" altLang="el-GR" dirty="0" smtClean="0">
              <a:latin typeface="Arial" panose="020B0604020202020204" pitchFamily="34" charset="0"/>
              <a:cs typeface="Arial" panose="020B0604020202020204" pitchFamily="34" charset="0"/>
            </a:endParaRPr>
          </a:p>
          <a:p>
            <a:pPr marL="285750" lvl="0" indent="-285750" algn="ctr" defTabSz="914400" eaLnBrk="0" fontAlgn="base" hangingPunct="0">
              <a:spcBef>
                <a:spcPct val="0"/>
              </a:spcBef>
              <a:spcAft>
                <a:spcPct val="0"/>
              </a:spcAft>
              <a:buFont typeface="Arial" panose="020B0604020202020204" pitchFamily="34" charset="0"/>
              <a:buChar char="•"/>
            </a:pPr>
            <a:r>
              <a:rPr lang="el-GR" altLang="el-GR" dirty="0" smtClean="0">
                <a:latin typeface="Arial" panose="020B0604020202020204" pitchFamily="34" charset="0"/>
                <a:cs typeface="Arial" panose="020B0604020202020204" pitchFamily="34" charset="0"/>
              </a:rPr>
              <a:t>Το </a:t>
            </a:r>
            <a:r>
              <a:rPr lang="el-GR" altLang="el-GR" dirty="0">
                <a:latin typeface="Arial" panose="020B0604020202020204" pitchFamily="34" charset="0"/>
                <a:cs typeface="Arial" panose="020B0604020202020204" pitchFamily="34" charset="0"/>
              </a:rPr>
              <a:t>Ερέχθειο ήταν αφιερωμένο στον θεό </a:t>
            </a:r>
            <a:r>
              <a:rPr lang="el-GR" altLang="el-GR" b="1" dirty="0">
                <a:latin typeface="Arial" panose="020B0604020202020204" pitchFamily="34" charset="0"/>
                <a:cs typeface="Arial" panose="020B0604020202020204" pitchFamily="34" charset="0"/>
              </a:rPr>
              <a:t>Ποσειδώνα</a:t>
            </a:r>
            <a:r>
              <a:rPr lang="el-GR" altLang="el-GR" dirty="0">
                <a:latin typeface="Arial" panose="020B0604020202020204" pitchFamily="34" charset="0"/>
                <a:cs typeface="Arial" panose="020B0604020202020204" pitchFamily="34" charset="0"/>
              </a:rPr>
              <a:t>, στη θεά </a:t>
            </a:r>
            <a:r>
              <a:rPr lang="el-GR" altLang="el-GR" b="1" dirty="0">
                <a:latin typeface="Arial" panose="020B0604020202020204" pitchFamily="34" charset="0"/>
                <a:cs typeface="Arial" panose="020B0604020202020204" pitchFamily="34" charset="0"/>
              </a:rPr>
              <a:t>Αθηνά</a:t>
            </a:r>
            <a:r>
              <a:rPr lang="el-GR" altLang="el-GR" dirty="0">
                <a:latin typeface="Arial" panose="020B0604020202020204" pitchFamily="34" charset="0"/>
                <a:cs typeface="Arial" panose="020B0604020202020204" pitchFamily="34" charset="0"/>
              </a:rPr>
              <a:t> και στον μυθικό ήρωα </a:t>
            </a:r>
            <a:r>
              <a:rPr lang="el-GR" altLang="el-GR" b="1" dirty="0">
                <a:latin typeface="Arial" panose="020B0604020202020204" pitchFamily="34" charset="0"/>
                <a:cs typeface="Arial" panose="020B0604020202020204" pitchFamily="34" charset="0"/>
              </a:rPr>
              <a:t>Ερεχθέα</a:t>
            </a:r>
            <a:r>
              <a:rPr lang="el-GR" altLang="el-GR" dirty="0">
                <a:latin typeface="Arial" panose="020B0604020202020204" pitchFamily="34" charset="0"/>
                <a:cs typeface="Arial" panose="020B0604020202020204" pitchFamily="34" charset="0"/>
              </a:rPr>
              <a:t>, από τον οποίο πήρε και το όνομά του.</a:t>
            </a:r>
          </a:p>
          <a:p>
            <a:pPr marL="285750" indent="-285750" algn="ctr">
              <a:buFont typeface="Arial" panose="020B0604020202020204" pitchFamily="34" charset="0"/>
              <a:buChar char="•"/>
            </a:pPr>
            <a:r>
              <a:rPr lang="el-GR" altLang="el-GR" dirty="0">
                <a:latin typeface="Arial" panose="020B0604020202020204" pitchFamily="34" charset="0"/>
                <a:cs typeface="Arial" panose="020B0604020202020204" pitchFamily="34" charset="0"/>
              </a:rPr>
              <a:t>Σύμφωνα με τη μυθολογία, στο σημείο αυτό έγινε η διαμάχη μεταξύ Αθηνάς και Ποσειδώνα για την προστασία της </a:t>
            </a:r>
            <a:r>
              <a:rPr lang="el-GR" altLang="el-GR" dirty="0" smtClean="0">
                <a:latin typeface="Arial" panose="020B0604020202020204" pitchFamily="34" charset="0"/>
                <a:cs typeface="Arial" panose="020B0604020202020204" pitchFamily="34" charset="0"/>
              </a:rPr>
              <a:t>πόλης. </a:t>
            </a:r>
          </a:p>
          <a:p>
            <a:pPr marL="285750" indent="-285750" algn="ctr">
              <a:buFont typeface="Arial" panose="020B0604020202020204" pitchFamily="34" charset="0"/>
              <a:buChar char="•"/>
            </a:pPr>
            <a:r>
              <a:rPr lang="el-GR" b="1" dirty="0" smtClean="0">
                <a:latin typeface="Arial" panose="020B0604020202020204" pitchFamily="34" charset="0"/>
                <a:cs typeface="Arial" panose="020B0604020202020204" pitchFamily="34" charset="0"/>
              </a:rPr>
              <a:t>Οι Καρυάτιδες</a:t>
            </a:r>
            <a:r>
              <a:rPr lang="el-GR" dirty="0" smtClean="0">
                <a:latin typeface="Arial" panose="020B0604020202020204" pitchFamily="34" charset="0"/>
                <a:cs typeface="Arial" panose="020B0604020202020204" pitchFamily="34" charset="0"/>
              </a:rPr>
              <a:t>:</a:t>
            </a:r>
          </a:p>
          <a:p>
            <a:pPr algn="ctr"/>
            <a:r>
              <a:rPr lang="el-GR" dirty="0" smtClean="0">
                <a:latin typeface="Arial" panose="020B0604020202020204" pitchFamily="34" charset="0"/>
                <a:cs typeface="Arial" panose="020B0604020202020204" pitchFamily="34" charset="0"/>
              </a:rPr>
              <a:t>Είναι </a:t>
            </a:r>
            <a:r>
              <a:rPr lang="el-GR" dirty="0">
                <a:latin typeface="Arial" panose="020B0604020202020204" pitchFamily="34" charset="0"/>
                <a:cs typeface="Arial" panose="020B0604020202020204" pitchFamily="34" charset="0"/>
              </a:rPr>
              <a:t>έξι γυναικείες μορφές που λειτουργούν ως κίονες στη νότια πρόσταση του ναού.</a:t>
            </a:r>
          </a:p>
          <a:p>
            <a:pPr lvl="0" defTabSz="914400" eaLnBrk="0" fontAlgn="base" hangingPunct="0">
              <a:spcBef>
                <a:spcPct val="0"/>
              </a:spcBef>
              <a:spcAft>
                <a:spcPct val="0"/>
              </a:spcAft>
            </a:pPr>
            <a:endParaRPr lang="el-GR" altLang="el-GR" dirty="0">
              <a:latin typeface="Arial" panose="020B0604020202020204" pitchFamily="34" charset="0"/>
            </a:endParaRPr>
          </a:p>
          <a:p>
            <a:pPr lvl="0" defTabSz="914400" eaLnBrk="0" fontAlgn="base" hangingPunct="0">
              <a:spcBef>
                <a:spcPct val="0"/>
              </a:spcBef>
              <a:spcAft>
                <a:spcPct val="0"/>
              </a:spcAft>
              <a:buFontTx/>
              <a:buChar char="•"/>
            </a:pPr>
            <a:endParaRPr lang="el-GR" altLang="el-GR" dirty="0">
              <a:latin typeface="Arial" panose="020B0604020202020204" pitchFamily="34" charset="0"/>
            </a:endParaRPr>
          </a:p>
          <a:p>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806" y="3825025"/>
            <a:ext cx="6130344" cy="2421228"/>
          </a:xfrm>
          <a:prstGeom prst="rect">
            <a:avLst/>
          </a:prstGeom>
        </p:spPr>
      </p:pic>
    </p:spTree>
    <p:extLst>
      <p:ext uri="{BB962C8B-B14F-4D97-AF65-F5344CB8AC3E}">
        <p14:creationId xmlns:p14="http://schemas.microsoft.com/office/powerpoint/2010/main" val="33095151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96</TotalTime>
  <Words>505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Ο &lt;&lt; ΧΡΥΣΟΣ ΑΙΩΝΑΣ&gt;&gt; ΤΗΣ ΤΕΧΝΗΣ</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&lt;&lt; ΧΡΥΣΟΣ ΑΙΩΝΑΣ&gt;&gt; ΤΗΣ ΤΕΧΝΗΣ</dc:title>
  <dc:creator>Microsoft account</dc:creator>
  <cp:lastModifiedBy>Microsoft account</cp:lastModifiedBy>
  <cp:revision>11</cp:revision>
  <dcterms:created xsi:type="dcterms:W3CDTF">2024-11-17T15:26:13Z</dcterms:created>
  <dcterms:modified xsi:type="dcterms:W3CDTF">2024-11-17T17:03:12Z</dcterms:modified>
</cp:coreProperties>
</file>