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2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303" r:id="rId28"/>
    <p:sldId id="304" r:id="rId29"/>
    <p:sldId id="284" r:id="rId30"/>
    <p:sldId id="305" r:id="rId31"/>
    <p:sldId id="30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7" r:id="rId44"/>
    <p:sldId id="299" r:id="rId45"/>
    <p:sldId id="300" r:id="rId46"/>
    <p:sldId id="301" r:id="rId47"/>
  </p:sldIdLst>
  <p:sldSz cx="12192000" cy="6858000"/>
  <p:notesSz cx="6858000" cy="9144000"/>
  <p:embeddedFontLst>
    <p:embeddedFont>
      <p:font typeface="Bahnschrift" pitchFamily="34" charset="0"/>
      <p:regular r:id="rId49"/>
      <p:bold r:id="rId50"/>
    </p:embeddedFont>
    <p:embeddedFont>
      <p:font typeface="Bahnschrift SemiBold" pitchFamily="34" charset="0"/>
      <p:bold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Monotype Corsiva" pitchFamily="66" charset="0"/>
      <p:italic r:id="rId56"/>
    </p:embeddedFont>
    <p:embeddedFont>
      <p:font typeface="Arial Black" pitchFamily="34" charset="0"/>
      <p:bold r:id="rId57"/>
    </p:embeddedFont>
    <p:embeddedFont>
      <p:font typeface="Candara" pitchFamily="34" charset="0"/>
      <p:regular r:id="rId58"/>
      <p:bold r:id="rId59"/>
      <p:italic r:id="rId60"/>
      <p:boldItalic r:id="rId61"/>
    </p:embeddedFont>
    <p:embeddedFont>
      <p:font typeface="Constantia" pitchFamily="18" charset="0"/>
      <p:regular r:id="rId62"/>
      <p:bold r:id="rId63"/>
      <p:italic r:id="rId64"/>
      <p:boldItalic r:id="rId65"/>
    </p:embeddedFont>
    <p:embeddedFont>
      <p:font typeface="Times" pitchFamily="18" charset="0"/>
      <p:regular r:id="rId66"/>
      <p:bold r:id="rId67"/>
      <p:italic r:id="rId68"/>
      <p:boldItalic r:id="rId69"/>
    </p:embeddedFont>
    <p:embeddedFont>
      <p:font typeface="Comic Sans MS" pitchFamily="66" charset="0"/>
      <p:regular r:id="rId70"/>
      <p:bold r:id="rId71"/>
      <p:italic r:id="rId72"/>
      <p:boldItalic r:id="rId73"/>
    </p:embeddedFont>
    <p:embeddedFont>
      <p:font typeface="Arial Narrow" pitchFamily="34" charset="0"/>
      <p:regular r:id="rId74"/>
      <p:bold r:id="rId75"/>
      <p:italic r:id="rId76"/>
      <p:boldItalic r:id="rId77"/>
    </p:embeddedFont>
    <p:embeddedFont>
      <p:font typeface="Bahnschrift Condensed" pitchFamily="34" charset="0"/>
      <p:regular r:id="rId78"/>
      <p:bold r:id="rId79"/>
    </p:embeddedFont>
    <p:embeddedFont>
      <p:font typeface="NSimSun" pitchFamily="49" charset="-122"/>
      <p:regular r:id="rId80"/>
    </p:embeddedFont>
    <p:embeddedFont>
      <p:font typeface="Georgia" pitchFamily="18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1" roundtripDataSignature="AMtx7miJWXOrSA4wn+ZjK4YMwUecEdT5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F9860274-8671-44BB-A5A3-C2CC5F3749AB}">
  <a:tblStyle styleId="{F9860274-8671-44BB-A5A3-C2CC5F3749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font" Target="fonts/font28.fntdata"/><Relationship Id="rId84" Type="http://schemas.openxmlformats.org/officeDocument/2006/relationships/font" Target="fonts/font36.fntdata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79" Type="http://schemas.openxmlformats.org/officeDocument/2006/relationships/font" Target="fonts/font31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82" Type="http://schemas.openxmlformats.org/officeDocument/2006/relationships/font" Target="fonts/font34.fntdata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font" Target="fonts/font32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83" Type="http://schemas.openxmlformats.org/officeDocument/2006/relationships/font" Target="fonts/font35.fntdata"/><Relationship Id="rId9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font" Target="fonts/font30.fntdata"/><Relationship Id="rId81" Type="http://schemas.openxmlformats.org/officeDocument/2006/relationships/font" Target="fonts/font33.fntdata"/><Relationship Id="rId9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4" name="Google Shape;3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" name="Google Shape;3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1" name="Google Shape;4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423" name="Google Shape;42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2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448" name="Google Shape;4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p1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471" name="Google Shape;4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1" name="Google Shape;52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2" name="Google Shape;522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5" name="Google Shape;5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6" name="Google Shape;546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27" name="Google Shape;127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8" name="Google Shape;128;p4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Google Shape;5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7" name="Google Shape;567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613" name="Google Shape;6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4" name="Google Shape;614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638" name="Google Shape;6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9" name="Google Shape;639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663" name="Google Shape;6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4" name="Google Shape;664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711" name="Google Shape;71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2" name="Google Shape;712;p1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735" name="Google Shape;73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6" name="Google Shape;736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495" name="Google Shape;4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6" name="Google Shape;496;p2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688" name="Google Shape;68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9" name="Google Shape;689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cb016ec33c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4" name="Google Shape;754;gcb016ec33c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47" name="Google Shape;1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8" name="Google Shape;148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ca6284b463_6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0" name="Google Shape;810;gca6284b463_6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gca6284b463_64_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c93b05e364_29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c93b05e364_29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gc93b05e364_299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33</a:t>
            </a:fld>
            <a:endParaRPr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92" name="Google Shape;89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2" name="Google Shape;8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1" name="Google Shape;95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2" name="Google Shape;952;p2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c63cceaca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c63cceaca9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F</a:t>
            </a:r>
            <a:endParaRPr/>
          </a:p>
        </p:txBody>
      </p:sp>
      <p:sp>
        <p:nvSpPr>
          <p:cNvPr id="992" name="Google Shape;992;gc63cceaca9_4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38</a:t>
            </a:fld>
            <a:endParaRPr sz="14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000" name="Google Shape;100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1" name="Google Shape;1001;p4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024" name="Google Shape;102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5" name="Google Shape;1025;p5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40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c4526f840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051" name="Google Shape;1051;gc4526f840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2" name="Google Shape;1052;gc4526f8402_0_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41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3" name="Google Shape;173;p1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4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4" name="Google Shape;10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4" name="Google Shape;107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5" name="Google Shape;10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106" name="Google Shape;110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07" name="Google Shape;1107;p3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45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cc85a21ae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cc85a21ae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3" name="Google Shape;1143;gcc85a21ae3_0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46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196" name="Google Shape;1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243" name="Google Shape;2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269" name="Google Shape;2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343597"/>
            <a:headEnd type="none" w="sm" len="sm"/>
            <a:tailEnd type="none" w="sm" len="sm"/>
          </a:ln>
        </p:spPr>
      </p:sp>
      <p:sp>
        <p:nvSpPr>
          <p:cNvPr id="300" name="Google Shape;30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1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4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7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4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>
            <a:spLocks noGrp="1"/>
          </p:cNvSpPr>
          <p:nvPr>
            <p:ph type="title"/>
          </p:nvPr>
        </p:nvSpPr>
        <p:spPr>
          <a:xfrm rot="5400000">
            <a:off x="10688637" y="1371604"/>
            <a:ext cx="5851525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body" idx="1"/>
          </p:nvPr>
        </p:nvSpPr>
        <p:spPr>
          <a:xfrm rot="5400000">
            <a:off x="3271838" y="-2184396"/>
            <a:ext cx="5851525" cy="10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2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4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body" idx="1"/>
          </p:nvPr>
        </p:nvSpPr>
        <p:spPr>
          <a:xfrm>
            <a:off x="8128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" name="Google Shape;68;p45"/>
          <p:cNvSpPr txBox="1">
            <a:spLocks noGrp="1"/>
          </p:cNvSpPr>
          <p:nvPr>
            <p:ph type="body" idx="2"/>
          </p:nvPr>
        </p:nvSpPr>
        <p:spPr>
          <a:xfrm>
            <a:off x="82296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4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41.xml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5" Type="http://schemas.openxmlformats.org/officeDocument/2006/relationships/image" Target="../media/image11.gif"/><Relationship Id="rId10" Type="http://schemas.openxmlformats.org/officeDocument/2006/relationships/image" Target="../media/image7.png"/><Relationship Id="rId19" Type="http://schemas.openxmlformats.org/officeDocument/2006/relationships/image" Target="../media/image15.gif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47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47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89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10" Type="http://schemas.openxmlformats.org/officeDocument/2006/relationships/image" Target="../media/image47.png"/><Relationship Id="rId4" Type="http://schemas.openxmlformats.org/officeDocument/2006/relationships/image" Target="../media/image90.png"/><Relationship Id="rId9" Type="http://schemas.openxmlformats.org/officeDocument/2006/relationships/image" Target="../media/image9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47.png"/><Relationship Id="rId5" Type="http://schemas.openxmlformats.org/officeDocument/2006/relationships/image" Target="../media/image102.jpe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0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10" Type="http://schemas.openxmlformats.org/officeDocument/2006/relationships/image" Target="../media/image47.png"/><Relationship Id="rId4" Type="http://schemas.openxmlformats.org/officeDocument/2006/relationships/image" Target="../media/image101.png"/><Relationship Id="rId9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11" Type="http://schemas.openxmlformats.org/officeDocument/2006/relationships/image" Target="../media/image47.png"/><Relationship Id="rId5" Type="http://schemas.openxmlformats.org/officeDocument/2006/relationships/image" Target="../media/image113.png"/><Relationship Id="rId10" Type="http://schemas.openxmlformats.org/officeDocument/2006/relationships/image" Target="../media/image118.jpeg"/><Relationship Id="rId4" Type="http://schemas.openxmlformats.org/officeDocument/2006/relationships/image" Target="../media/image27.png"/><Relationship Id="rId9" Type="http://schemas.openxmlformats.org/officeDocument/2006/relationships/image" Target="../media/image1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47.pn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19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11" Type="http://schemas.openxmlformats.org/officeDocument/2006/relationships/image" Target="../media/image47.pn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0.jpeg"/><Relationship Id="rId9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32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11" Type="http://schemas.openxmlformats.org/officeDocument/2006/relationships/image" Target="../media/image47.png"/><Relationship Id="rId5" Type="http://schemas.openxmlformats.org/officeDocument/2006/relationships/image" Target="../media/image133.jpeg"/><Relationship Id="rId10" Type="http://schemas.openxmlformats.org/officeDocument/2006/relationships/image" Target="../media/image136.png"/><Relationship Id="rId4" Type="http://schemas.openxmlformats.org/officeDocument/2006/relationships/image" Target="../media/image101.png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7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47.png"/><Relationship Id="rId4" Type="http://schemas.openxmlformats.org/officeDocument/2006/relationships/image" Target="../media/image101.png"/><Relationship Id="rId9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3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10" Type="http://schemas.openxmlformats.org/officeDocument/2006/relationships/image" Target="../media/image47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47.png"/><Relationship Id="rId3" Type="http://schemas.openxmlformats.org/officeDocument/2006/relationships/image" Target="../media/image79.jpeg"/><Relationship Id="rId7" Type="http://schemas.openxmlformats.org/officeDocument/2006/relationships/image" Target="../media/image150.jpeg"/><Relationship Id="rId12" Type="http://schemas.openxmlformats.org/officeDocument/2006/relationships/image" Target="../media/image1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hyperlink" Target="https://el.wikipedia.org/wiki/%CE%9B%CE%BF%CF%85%CE%AF_%CE%9D%CF%84%CF%85%CF%80%CF%81%CE%AD" TargetMode="External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80.png"/><Relationship Id="rId9" Type="http://schemas.openxmlformats.org/officeDocument/2006/relationships/image" Target="../media/image1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08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11" Type="http://schemas.openxmlformats.org/officeDocument/2006/relationships/image" Target="../media/image158.jpeg"/><Relationship Id="rId5" Type="http://schemas.openxmlformats.org/officeDocument/2006/relationships/image" Target="../media/image155.jpeg"/><Relationship Id="rId10" Type="http://schemas.openxmlformats.org/officeDocument/2006/relationships/image" Target="../media/image157.png"/><Relationship Id="rId4" Type="http://schemas.openxmlformats.org/officeDocument/2006/relationships/image" Target="../media/image28.jpeg"/><Relationship Id="rId9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27.pn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11" Type="http://schemas.openxmlformats.org/officeDocument/2006/relationships/image" Target="../media/image47.png"/><Relationship Id="rId5" Type="http://schemas.openxmlformats.org/officeDocument/2006/relationships/image" Target="../media/image159.png"/><Relationship Id="rId10" Type="http://schemas.openxmlformats.org/officeDocument/2006/relationships/image" Target="../media/image32.png"/><Relationship Id="rId4" Type="http://schemas.openxmlformats.org/officeDocument/2006/relationships/image" Target="../media/image28.jpeg"/><Relationship Id="rId9" Type="http://schemas.openxmlformats.org/officeDocument/2006/relationships/image" Target="../media/image1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11" Type="http://schemas.openxmlformats.org/officeDocument/2006/relationships/image" Target="../media/image47.png"/><Relationship Id="rId5" Type="http://schemas.openxmlformats.org/officeDocument/2006/relationships/image" Target="../media/image164.jpeg"/><Relationship Id="rId10" Type="http://schemas.openxmlformats.org/officeDocument/2006/relationships/image" Target="../media/image76.png"/><Relationship Id="rId4" Type="http://schemas.openxmlformats.org/officeDocument/2006/relationships/image" Target="../media/image28.jpeg"/><Relationship Id="rId9" Type="http://schemas.openxmlformats.org/officeDocument/2006/relationships/image" Target="../media/image1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8.pn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jpeg"/><Relationship Id="rId11" Type="http://schemas.openxmlformats.org/officeDocument/2006/relationships/image" Target="../media/image173.pn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120.jpeg"/><Relationship Id="rId9" Type="http://schemas.openxmlformats.org/officeDocument/2006/relationships/image" Target="../media/image1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27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10" Type="http://schemas.openxmlformats.org/officeDocument/2006/relationships/image" Target="../media/image47.png"/><Relationship Id="rId4" Type="http://schemas.openxmlformats.org/officeDocument/2006/relationships/image" Target="../media/image174.png"/><Relationship Id="rId9" Type="http://schemas.openxmlformats.org/officeDocument/2006/relationships/image" Target="../media/image1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68.pn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jpe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179.png"/><Relationship Id="rId9" Type="http://schemas.openxmlformats.org/officeDocument/2006/relationships/image" Target="../media/image1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68.pn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120.jpeg"/><Relationship Id="rId9" Type="http://schemas.openxmlformats.org/officeDocument/2006/relationships/image" Target="../media/image1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jpe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jpe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9.jpeg"/><Relationship Id="rId7" Type="http://schemas.openxmlformats.org/officeDocument/2006/relationships/hyperlink" Target="https://video.link/w/Eortc" TargetMode="External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5" Type="http://schemas.openxmlformats.org/officeDocument/2006/relationships/image" Target="../media/image211.jpeg"/><Relationship Id="rId4" Type="http://schemas.openxmlformats.org/officeDocument/2006/relationships/image" Target="../media/image2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47.png"/><Relationship Id="rId3" Type="http://schemas.openxmlformats.org/officeDocument/2006/relationships/image" Target="../media/image213.jpe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Relationship Id="rId14" Type="http://schemas.openxmlformats.org/officeDocument/2006/relationships/image" Target="../media/image2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3" Type="http://schemas.openxmlformats.org/officeDocument/2006/relationships/image" Target="../media/image224.jpe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10" Type="http://schemas.openxmlformats.org/officeDocument/2006/relationships/image" Target="../media/image230.png"/><Relationship Id="rId4" Type="http://schemas.openxmlformats.org/officeDocument/2006/relationships/image" Target="../media/image223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7.png"/><Relationship Id="rId7" Type="http://schemas.openxmlformats.org/officeDocument/2006/relationships/image" Target="../media/image240.jpeg"/><Relationship Id="rId12" Type="http://schemas.openxmlformats.org/officeDocument/2006/relationships/image" Target="../media/image2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11" Type="http://schemas.openxmlformats.org/officeDocument/2006/relationships/hyperlink" Target="https://video.link/w/yHwac" TargetMode="External"/><Relationship Id="rId5" Type="http://schemas.openxmlformats.org/officeDocument/2006/relationships/image" Target="../media/image238.jpeg"/><Relationship Id="rId10" Type="http://schemas.openxmlformats.org/officeDocument/2006/relationships/image" Target="../media/image206.png"/><Relationship Id="rId4" Type="http://schemas.openxmlformats.org/officeDocument/2006/relationships/image" Target="../media/image27.png"/><Relationship Id="rId9" Type="http://schemas.openxmlformats.org/officeDocument/2006/relationships/image" Target="../media/image2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37.png"/><Relationship Id="rId7" Type="http://schemas.openxmlformats.org/officeDocument/2006/relationships/image" Target="../media/image2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10" Type="http://schemas.openxmlformats.org/officeDocument/2006/relationships/image" Target="../media/image206.png"/><Relationship Id="rId4" Type="http://schemas.openxmlformats.org/officeDocument/2006/relationships/image" Target="../media/image120.jpeg"/><Relationship Id="rId9" Type="http://schemas.openxmlformats.org/officeDocument/2006/relationships/image" Target="../media/image2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8.jpe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jpeg"/><Relationship Id="rId10" Type="http://schemas.openxmlformats.org/officeDocument/2006/relationships/image" Target="../media/image206.png"/><Relationship Id="rId4" Type="http://schemas.openxmlformats.org/officeDocument/2006/relationships/image" Target="../media/image27.png"/><Relationship Id="rId9" Type="http://schemas.openxmlformats.org/officeDocument/2006/relationships/image" Target="../media/image2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2.png"/><Relationship Id="rId3" Type="http://schemas.openxmlformats.org/officeDocument/2006/relationships/image" Target="../media/image254.jpeg"/><Relationship Id="rId7" Type="http://schemas.openxmlformats.org/officeDocument/2006/relationships/image" Target="../media/image195.png"/><Relationship Id="rId12" Type="http://schemas.openxmlformats.org/officeDocument/2006/relationships/image" Target="../media/image2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png"/><Relationship Id="rId11" Type="http://schemas.openxmlformats.org/officeDocument/2006/relationships/image" Target="../media/image260.png"/><Relationship Id="rId5" Type="http://schemas.openxmlformats.org/officeDocument/2006/relationships/image" Target="../media/image255.png"/><Relationship Id="rId15" Type="http://schemas.openxmlformats.org/officeDocument/2006/relationships/image" Target="../media/image47.png"/><Relationship Id="rId10" Type="http://schemas.openxmlformats.org/officeDocument/2006/relationships/image" Target="../media/image259.png"/><Relationship Id="rId4" Type="http://schemas.openxmlformats.org/officeDocument/2006/relationships/image" Target="../media/image27.png"/><Relationship Id="rId9" Type="http://schemas.openxmlformats.org/officeDocument/2006/relationships/image" Target="../media/image258.png"/><Relationship Id="rId14" Type="http://schemas.openxmlformats.org/officeDocument/2006/relationships/image" Target="../media/image2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6.png"/><Relationship Id="rId4" Type="http://schemas.openxmlformats.org/officeDocument/2006/relationships/image" Target="../media/image2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75.png"/><Relationship Id="rId3" Type="http://schemas.openxmlformats.org/officeDocument/2006/relationships/image" Target="../media/image27.png"/><Relationship Id="rId7" Type="http://schemas.openxmlformats.org/officeDocument/2006/relationships/image" Target="../media/image269.png"/><Relationship Id="rId12" Type="http://schemas.openxmlformats.org/officeDocument/2006/relationships/image" Target="../media/image27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8.png"/><Relationship Id="rId11" Type="http://schemas.openxmlformats.org/officeDocument/2006/relationships/image" Target="../media/image273.png"/><Relationship Id="rId5" Type="http://schemas.openxmlformats.org/officeDocument/2006/relationships/image" Target="../media/image267.png"/><Relationship Id="rId15" Type="http://schemas.openxmlformats.org/officeDocument/2006/relationships/image" Target="../media/image277.png"/><Relationship Id="rId10" Type="http://schemas.openxmlformats.org/officeDocument/2006/relationships/image" Target="../media/image272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Relationship Id="rId14" Type="http://schemas.openxmlformats.org/officeDocument/2006/relationships/image" Target="../media/image2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8.jpeg"/><Relationship Id="rId9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83.png"/><Relationship Id="rId18" Type="http://schemas.openxmlformats.org/officeDocument/2006/relationships/image" Target="../media/image287.png"/><Relationship Id="rId3" Type="http://schemas.openxmlformats.org/officeDocument/2006/relationships/image" Target="../media/image279.jpeg"/><Relationship Id="rId7" Type="http://schemas.openxmlformats.org/officeDocument/2006/relationships/image" Target="../media/image256.png"/><Relationship Id="rId12" Type="http://schemas.openxmlformats.org/officeDocument/2006/relationships/image" Target="../media/image282.png"/><Relationship Id="rId17" Type="http://schemas.openxmlformats.org/officeDocument/2006/relationships/image" Target="../media/image27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png"/><Relationship Id="rId11" Type="http://schemas.openxmlformats.org/officeDocument/2006/relationships/image" Target="../media/image281.png"/><Relationship Id="rId5" Type="http://schemas.openxmlformats.org/officeDocument/2006/relationships/image" Target="../media/image120.jpeg"/><Relationship Id="rId15" Type="http://schemas.openxmlformats.org/officeDocument/2006/relationships/image" Target="../media/image285.png"/><Relationship Id="rId10" Type="http://schemas.openxmlformats.org/officeDocument/2006/relationships/image" Target="../media/image280.png"/><Relationship Id="rId19" Type="http://schemas.openxmlformats.org/officeDocument/2006/relationships/image" Target="../media/image47.png"/><Relationship Id="rId4" Type="http://schemas.openxmlformats.org/officeDocument/2006/relationships/image" Target="../media/image266.png"/><Relationship Id="rId9" Type="http://schemas.openxmlformats.org/officeDocument/2006/relationships/image" Target="../media/image197.png"/><Relationship Id="rId14" Type="http://schemas.openxmlformats.org/officeDocument/2006/relationships/image" Target="../media/image2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hyperlink" Target="https://video.link/w/eSeac" TargetMode="External"/><Relationship Id="rId18" Type="http://schemas.openxmlformats.org/officeDocument/2006/relationships/image" Target="../media/image296.png"/><Relationship Id="rId3" Type="http://schemas.openxmlformats.org/officeDocument/2006/relationships/image" Target="../media/image288.jpeg"/><Relationship Id="rId21" Type="http://schemas.openxmlformats.org/officeDocument/2006/relationships/image" Target="../media/image298.png"/><Relationship Id="rId7" Type="http://schemas.openxmlformats.org/officeDocument/2006/relationships/hyperlink" Target="https://video.link/w/HScZb?fbclid=IwAR2cY4cyg4cwOMkyafQxSnc-6qK9quks8Xi4KbDqFYeaY3Rhttps://l.facebook.com/l.php?u=https://video.link/w/AKcZb?fbclid=IwAR18ZkOqg_Wq3ZSAV7rD8mFIkhdS9XyE2lAG-17F5Ie8g0PtuNdeVYTg31Y&amp;h=AT1dtChfzSfYOi18aTOkHQzmdJurOy9YgC4GFsuB9ApT93-CwnlAJO9Z3IZsRp7y_8r9LNOgl7euAdgyXlQGX8y1YY38MnPJjl5jZPMuwtc05zdfmXHS7PKbeV9mpPpStpcpS0seF-X-F-K2GDfCXJ7K4JaONItM" TargetMode="External"/><Relationship Id="rId12" Type="http://schemas.openxmlformats.org/officeDocument/2006/relationships/image" Target="../media/image293.png"/><Relationship Id="rId17" Type="http://schemas.openxmlformats.org/officeDocument/2006/relationships/hyperlink" Target="https://video.link/w/9tRZb" TargetMode="Externa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95.png"/><Relationship Id="rId20" Type="http://schemas.openxmlformats.org/officeDocument/2006/relationships/image" Target="../media/image2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11" Type="http://schemas.openxmlformats.org/officeDocument/2006/relationships/hyperlink" Target="https://video.link/w/yReac" TargetMode="External"/><Relationship Id="rId5" Type="http://schemas.openxmlformats.org/officeDocument/2006/relationships/hyperlink" Target="https://video.link/w/yXcZb?fbclid=IwAR2HOvZ4sHsjAuyNfJhrtysOAM2kARi5_XUDvtirWY4Hzi4J4raUcfcjGGo" TargetMode="External"/><Relationship Id="rId15" Type="http://schemas.openxmlformats.org/officeDocument/2006/relationships/hyperlink" Target="https://video.link/w/C6PYb" TargetMode="External"/><Relationship Id="rId10" Type="http://schemas.openxmlformats.org/officeDocument/2006/relationships/image" Target="../media/image292.png"/><Relationship Id="rId19" Type="http://schemas.openxmlformats.org/officeDocument/2006/relationships/hyperlink" Target="https://video.link/w/iDwac" TargetMode="External"/><Relationship Id="rId4" Type="http://schemas.openxmlformats.org/officeDocument/2006/relationships/image" Target="../media/image289.png"/><Relationship Id="rId9" Type="http://schemas.openxmlformats.org/officeDocument/2006/relationships/hyperlink" Target="https://video.link/w/AKcZb?fbclid=IwAR1aaOlv6_VAag53PT4ukrPs-rMhZA1XyOp6SCcqIgCXqEkgsbxbtVIG_kw" TargetMode="External"/><Relationship Id="rId14" Type="http://schemas.openxmlformats.org/officeDocument/2006/relationships/image" Target="../media/image294.png"/><Relationship Id="rId22" Type="http://schemas.openxmlformats.org/officeDocument/2006/relationships/image" Target="../media/image2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1.png"/><Relationship Id="rId4" Type="http://schemas.openxmlformats.org/officeDocument/2006/relationships/hyperlink" Target="https://video.link/w/b8PYb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3.png"/><Relationship Id="rId4" Type="http://schemas.openxmlformats.org/officeDocument/2006/relationships/hyperlink" Target="https://video.link/w/xZUuc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04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5" Type="http://schemas.openxmlformats.org/officeDocument/2006/relationships/image" Target="../media/image306.png"/><Relationship Id="rId4" Type="http://schemas.openxmlformats.org/officeDocument/2006/relationships/image" Target="../media/image305.jpeg"/><Relationship Id="rId9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jpeg"/><Relationship Id="rId13" Type="http://schemas.openxmlformats.org/officeDocument/2006/relationships/image" Target="../media/image318.png"/><Relationship Id="rId18" Type="http://schemas.openxmlformats.org/officeDocument/2006/relationships/image" Target="../media/image322.png"/><Relationship Id="rId3" Type="http://schemas.openxmlformats.org/officeDocument/2006/relationships/image" Target="../media/image309.jpeg"/><Relationship Id="rId21" Type="http://schemas.openxmlformats.org/officeDocument/2006/relationships/image" Target="../media/image324.png"/><Relationship Id="rId7" Type="http://schemas.openxmlformats.org/officeDocument/2006/relationships/image" Target="../media/image312.png"/><Relationship Id="rId12" Type="http://schemas.openxmlformats.org/officeDocument/2006/relationships/image" Target="../media/image317.png"/><Relationship Id="rId17" Type="http://schemas.openxmlformats.org/officeDocument/2006/relationships/hyperlink" Target="https://docs.google.com/document/d/1aKElgMdUx8Q27HHlUo9I1J6p2QnZ32gygHhny6ZerR0/edit" TargetMode="External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21.png"/><Relationship Id="rId20" Type="http://schemas.openxmlformats.org/officeDocument/2006/relationships/image" Target="../media/image3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1.png"/><Relationship Id="rId11" Type="http://schemas.openxmlformats.org/officeDocument/2006/relationships/image" Target="../media/image316.png"/><Relationship Id="rId5" Type="http://schemas.openxmlformats.org/officeDocument/2006/relationships/image" Target="../media/image4.png"/><Relationship Id="rId15" Type="http://schemas.openxmlformats.org/officeDocument/2006/relationships/image" Target="../media/image320.png"/><Relationship Id="rId10" Type="http://schemas.openxmlformats.org/officeDocument/2006/relationships/image" Target="../media/image315.jpeg"/><Relationship Id="rId19" Type="http://schemas.openxmlformats.org/officeDocument/2006/relationships/hyperlink" Target="https://read.bookcreator.com/aTwYyzCGQ9RfXRq3H8KnkyLmqoq1/9bEh_5oOS2Sicb70mpcbeg" TargetMode="External"/><Relationship Id="rId4" Type="http://schemas.openxmlformats.org/officeDocument/2006/relationships/image" Target="../media/image310.png"/><Relationship Id="rId9" Type="http://schemas.openxmlformats.org/officeDocument/2006/relationships/image" Target="../media/image314.jpeg"/><Relationship Id="rId14" Type="http://schemas.openxmlformats.org/officeDocument/2006/relationships/image" Target="../media/image3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7" Type="http://schemas.openxmlformats.org/officeDocument/2006/relationships/image" Target="../media/image3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8.gif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8.jpe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27.png"/><Relationship Id="rId9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9.jpeg"/><Relationship Id="rId7" Type="http://schemas.openxmlformats.org/officeDocument/2006/relationships/image" Target="../media/image56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27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38.png"/><Relationship Id="rId10" Type="http://schemas.openxmlformats.org/officeDocument/2006/relationships/image" Target="../media/image67.jpe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11" Type="http://schemas.openxmlformats.org/officeDocument/2006/relationships/image" Target="../media/image47.pn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>
          <a:blip r:embed="rId3" cstate="email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4" cstate="email">
            <a:alphaModFix/>
          </a:blip>
          <a:stretch>
            <a:fillRect/>
          </a:stretch>
        </p:blipFill>
        <p:spPr>
          <a:xfrm>
            <a:off x="-850" y="0"/>
            <a:ext cx="121920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5" cstate="email">
            <a:alphaModFix/>
          </a:blip>
          <a:stretch>
            <a:fillRect/>
          </a:stretch>
        </p:blipFill>
        <p:spPr>
          <a:xfrm>
            <a:off x="3032475" y="1671050"/>
            <a:ext cx="5990875" cy="28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 rot="5400000">
            <a:off x="-436202" y="1533951"/>
            <a:ext cx="3917203" cy="3041701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632423"/>
          </a:solidFill>
          <a:ln>
            <a:noFill/>
          </a:ln>
          <a:effectLst>
            <a:outerShdw blurRad="63500" dist="38100" dir="1080000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/>
          <p:nvPr/>
        </p:nvSpPr>
        <p:spPr>
          <a:xfrm rot="-5400000">
            <a:off x="8639831" y="1470884"/>
            <a:ext cx="3934848" cy="3167809"/>
          </a:xfrm>
          <a:custGeom>
            <a:avLst/>
            <a:gdLst/>
            <a:ahLst/>
            <a:cxnLst/>
            <a:rect l="l" t="t" r="r" b="b"/>
            <a:pathLst>
              <a:path w="3529012" h="2017713" extrusionOk="0">
                <a:moveTo>
                  <a:pt x="0" y="2017713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3"/>
                </a:lnTo>
                <a:close/>
              </a:path>
            </a:pathLst>
          </a:custGeom>
          <a:solidFill>
            <a:srgbClr val="632423"/>
          </a:solidFill>
          <a:ln>
            <a:noFill/>
          </a:ln>
          <a:effectLst>
            <a:outerShdw blurRad="63500" dist="3810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3055660" y="1174356"/>
            <a:ext cx="5940000" cy="489060"/>
          </a:xfrm>
          <a:prstGeom prst="flowChartAlternateProcess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137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l-GR" sz="2400" b="1" i="0" u="none" strike="noStrik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" pitchFamily="34" charset="0"/>
                <a:sym typeface="Arial"/>
              </a:rPr>
              <a:t>ΜΟΥΣΕΙΟ</a:t>
            </a:r>
            <a:r>
              <a:rPr lang="en-US" sz="2400" b="1" i="0" u="none" strike="noStrik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" pitchFamily="34" charset="0"/>
                <a:sym typeface="Arial"/>
              </a:rPr>
              <a:t> </a:t>
            </a:r>
            <a:r>
              <a:rPr lang="el-GR" sz="2400" b="1" i="0" u="none" strike="noStrik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" pitchFamily="34" charset="0"/>
                <a:sym typeface="Arial"/>
              </a:rPr>
              <a:t>ΕΛΛΗΝΙΚΗΣ ΕΠΑΝΑΣΤΑΣΗΣ</a:t>
            </a:r>
            <a:endParaRPr sz="2400" b="1" i="0" u="none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hnschrift" pitchFamily="34" charset="0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1400240" y="2471628"/>
            <a:ext cx="937757" cy="43088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non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none" dirty="0" smtClean="0">
                <a:solidFill>
                  <a:srgbClr val="FFFEFE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ΑΙΘΟΥΣ</a:t>
            </a:r>
            <a:r>
              <a:rPr lang="el-GR" dirty="0" smtClean="0">
                <a:solidFill>
                  <a:srgbClr val="FFFEFE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Α</a:t>
            </a:r>
            <a:endParaRPr lang="en-US" dirty="0" smtClean="0">
              <a:solidFill>
                <a:srgbClr val="FFFEFE"/>
              </a:solidFill>
              <a:latin typeface="Bahnschrift SemiBold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none" dirty="0" smtClean="0">
                <a:solidFill>
                  <a:srgbClr val="FFFEFE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ΠΡΟΒΟΛΩΝ</a:t>
            </a:r>
            <a:endParaRPr i="0" u="none" strike="noStrike" cap="none" dirty="0">
              <a:solidFill>
                <a:srgbClr val="FFFEFE"/>
              </a:solidFill>
              <a:latin typeface="Bahnschrift SemiBold" pitchFamily="34" charset="0"/>
              <a:sym typeface="Arial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9782927" y="2528760"/>
            <a:ext cx="1223092" cy="43088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non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none" dirty="0" smtClean="0">
                <a:solidFill>
                  <a:srgbClr val="FFFEFE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ΑΙΘΟΥΣΑ</a:t>
            </a:r>
            <a:endParaRPr lang="en-US" i="0" u="none" strike="noStrike" cap="none" dirty="0" smtClean="0">
              <a:solidFill>
                <a:srgbClr val="FFFEFE"/>
              </a:solidFill>
              <a:latin typeface="Bahnschrift SemiBold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none" dirty="0" smtClean="0">
                <a:solidFill>
                  <a:srgbClr val="FFFEFE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ΕΡΓΩΝ </a:t>
            </a:r>
            <a:r>
              <a:rPr lang="el-GR" i="0" u="none" strike="noStrike" cap="none" dirty="0">
                <a:solidFill>
                  <a:srgbClr val="FFFEFE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ΤΕΧΝΗΣ</a:t>
            </a:r>
            <a:endParaRPr i="0" u="none" strike="noStrike" cap="none" dirty="0">
              <a:solidFill>
                <a:srgbClr val="FFFEFE"/>
              </a:solidFill>
              <a:latin typeface="Bahnschrift SemiBold" pitchFamily="34" charset="0"/>
              <a:sym typeface="Arial"/>
            </a:endParaRPr>
          </a:p>
        </p:txBody>
      </p:sp>
      <p:pic>
        <p:nvPicPr>
          <p:cNvPr id="100" name="Google Shape;100;p1" descr="PIVOT - Αξονική Θωρακισμένη Πόρτα - Sabadoor">
            <a:hlinkClick r:id="rId6" action="ppaction://hlinksldjump"/>
          </p:cNvPr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9669345" y="3025225"/>
            <a:ext cx="1439908" cy="158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/>
          <p:nvPr/>
        </p:nvSpPr>
        <p:spPr>
          <a:xfrm rot="16200000" flipH="1">
            <a:off x="10278186" y="3986970"/>
            <a:ext cx="222067" cy="1439748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4983162" y="1760537"/>
            <a:ext cx="2225675" cy="260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 descr="παραδοσιακή πόρτα αλουμινιου - Aluminium Technica | Facebook">
            <a:hlinkClick r:id="" action="ppaction://hlinkshowjump?jump=nextslide"/>
          </p:cNvPr>
          <p:cNvPicPr preferRelativeResize="0"/>
          <p:nvPr/>
        </p:nvPicPr>
        <p:blipFill rotWithShape="1">
          <a:blip r:embed="rId9" cstate="email">
            <a:alphaModFix/>
          </a:blip>
          <a:srcRect l="6690"/>
          <a:stretch/>
        </p:blipFill>
        <p:spPr>
          <a:xfrm>
            <a:off x="4983162" y="1830387"/>
            <a:ext cx="2306637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 descr="C:\Users\Turbox.User\AppData\Local\Microsoft\Windows\INetCache\IE\Q9SK4QMB\student_PNG120[1].png"/>
          <p:cNvPicPr preferRelativeResize="0"/>
          <p:nvPr/>
        </p:nvPicPr>
        <p:blipFill rotWithShape="1">
          <a:blip r:embed="rId10" cstate="email">
            <a:alphaModFix/>
          </a:blip>
          <a:srcRect/>
          <a:stretch/>
        </p:blipFill>
        <p:spPr>
          <a:xfrm>
            <a:off x="6223776" y="4370393"/>
            <a:ext cx="1531950" cy="220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 descr="Transparent Person Silhouette Icon: Transparent Person Silhouette Icon: Transparent  Person Silhouette Icon: Person Icon Silhouette, Person Icon, Person  Transparent Icon Silhouette: Transparent Background Silhouette Person Icon: Transparent  Background"/>
          <p:cNvPicPr preferRelativeResize="0"/>
          <p:nvPr/>
        </p:nvPicPr>
        <p:blipFill rotWithShape="1">
          <a:blip r:embed="rId11" cstate="email">
            <a:alphaModFix/>
          </a:blip>
          <a:srcRect/>
          <a:stretch/>
        </p:blipFill>
        <p:spPr>
          <a:xfrm>
            <a:off x="1179800" y="4639425"/>
            <a:ext cx="1097375" cy="209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 descr="Manager clipart woman manager, Picture #1599011 manager clipart woman  manager"/>
          <p:cNvPicPr preferRelativeResize="0"/>
          <p:nvPr/>
        </p:nvPicPr>
        <p:blipFill rotWithShape="1">
          <a:blip r:embed="rId12" cstate="email">
            <a:alphaModFix/>
          </a:blip>
          <a:srcRect/>
          <a:stretch/>
        </p:blipFill>
        <p:spPr>
          <a:xfrm>
            <a:off x="4656407" y="4099760"/>
            <a:ext cx="998806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 descr="PIVOT - Αξονική Θωρακισμένη Πόρτα - Sabadoor">
            <a:hlinkClick r:id="rId13" action="ppaction://hlinksldjump"/>
          </p:cNvPr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 flipH="1">
            <a:off x="1205445" y="2967150"/>
            <a:ext cx="1439908" cy="158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/>
          <p:nvPr/>
        </p:nvSpPr>
        <p:spPr>
          <a:xfrm rot="5400000">
            <a:off x="1814446" y="3942963"/>
            <a:ext cx="222067" cy="1439748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">
            <a:hlinkClick r:id="rId13" action="ppaction://hlinksldjump"/>
          </p:cNvPr>
          <p:cNvPicPr preferRelativeResize="0"/>
          <p:nvPr/>
        </p:nvPicPr>
        <p:blipFill rotWithShape="1">
          <a:blip r:embed="rId14" cstate="email">
            <a:alphaModFix/>
          </a:blip>
          <a:srcRect/>
          <a:stretch/>
        </p:blipFill>
        <p:spPr>
          <a:xfrm>
            <a:off x="1364562" y="3651030"/>
            <a:ext cx="422031" cy="92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>
          <a:blip r:embed="rId15" cstate="email">
            <a:alphaModFix/>
          </a:blip>
          <a:stretch>
            <a:fillRect/>
          </a:stretch>
        </p:blipFill>
        <p:spPr>
          <a:xfrm>
            <a:off x="11259807" y="3807161"/>
            <a:ext cx="656350" cy="124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>
          <a:blip r:embed="rId16" cstate="email">
            <a:alphaModFix/>
          </a:blip>
          <a:stretch>
            <a:fillRect/>
          </a:stretch>
        </p:blipFill>
        <p:spPr>
          <a:xfrm>
            <a:off x="7062452" y="2924949"/>
            <a:ext cx="2133402" cy="180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>
          <a:blip r:embed="rId16" cstate="email">
            <a:alphaModFix/>
          </a:blip>
          <a:stretch>
            <a:fillRect/>
          </a:stretch>
        </p:blipFill>
        <p:spPr>
          <a:xfrm>
            <a:off x="2755255" y="2896814"/>
            <a:ext cx="2133402" cy="180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17" cstate="email">
            <a:alphaModFix/>
          </a:blip>
          <a:srcRect/>
          <a:stretch/>
        </p:blipFill>
        <p:spPr>
          <a:xfrm>
            <a:off x="55425" y="2101000"/>
            <a:ext cx="974774" cy="345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>
          <a:blip r:embed="rId18" cstate="email">
            <a:alphaModFix/>
          </a:blip>
          <a:stretch>
            <a:fillRect/>
          </a:stretch>
        </p:blipFill>
        <p:spPr>
          <a:xfrm>
            <a:off x="10136675" y="1403791"/>
            <a:ext cx="767176" cy="92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>
          <a:blip r:embed="rId18" cstate="email">
            <a:alphaModFix/>
          </a:blip>
          <a:stretch>
            <a:fillRect/>
          </a:stretch>
        </p:blipFill>
        <p:spPr>
          <a:xfrm flipH="1">
            <a:off x="1452675" y="1438366"/>
            <a:ext cx="767176" cy="92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"/>
          <p:cNvPicPr preferRelativeResize="0"/>
          <p:nvPr/>
        </p:nvPicPr>
        <p:blipFill>
          <a:blip r:embed="rId19" cstate="email">
            <a:alphaModFix/>
          </a:blip>
          <a:stretch>
            <a:fillRect/>
          </a:stretch>
        </p:blipFill>
        <p:spPr>
          <a:xfrm>
            <a:off x="7445560" y="2305513"/>
            <a:ext cx="830561" cy="92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20" cstate="email">
            <a:alphaModFix/>
          </a:blip>
          <a:srcRect/>
          <a:stretch/>
        </p:blipFill>
        <p:spPr>
          <a:xfrm flipH="1">
            <a:off x="7466513" y="2034725"/>
            <a:ext cx="114750" cy="237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37 - Επεξήγηση με γραμμή 1">
            <a:hlinkClick r:id="" action="ppaction://hlinkshowjump?jump=nextslide"/>
          </p:cNvPr>
          <p:cNvSpPr/>
          <p:nvPr/>
        </p:nvSpPr>
        <p:spPr>
          <a:xfrm rot="21203278">
            <a:off x="4243053" y="3689883"/>
            <a:ext cx="720000" cy="360000"/>
          </a:xfrm>
          <a:prstGeom prst="borderCallout1">
            <a:avLst>
              <a:gd name="adj1" fmla="val 131788"/>
              <a:gd name="adj2" fmla="val 62001"/>
              <a:gd name="adj3" fmla="val 230205"/>
              <a:gd name="adj4" fmla="val 6463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lang="el-GR" sz="1600" dirty="0" smtClean="0">
                <a:latin typeface="Monotype Corsiva" pitchFamily="66" charset="0"/>
              </a:rPr>
              <a:t>Περάστε</a:t>
            </a:r>
            <a:endParaRPr lang="el-GR" sz="16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"/>
          <p:cNvSpPr txBox="1"/>
          <p:nvPr/>
        </p:nvSpPr>
        <p:spPr>
          <a:xfrm>
            <a:off x="-22225" y="4010025"/>
            <a:ext cx="12192000" cy="288930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23" descr="Βάλτε ψευδοροφές στο σπίτι για εκλεπτυσμένη διακόσμηση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43229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 txBox="1"/>
          <p:nvPr/>
        </p:nvSpPr>
        <p:spPr>
          <a:xfrm>
            <a:off x="10339387" y="762000"/>
            <a:ext cx="1852612" cy="5278437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Ο καπετάν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Λεωνίδας Ανδρούτσος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το 1795</a:t>
            </a:r>
            <a:endParaRPr b="0" i="0" u="none" strike="noStrike" cap="none" dirty="0">
              <a:solidFill>
                <a:schemeClr val="tx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329" name="Google Shape;329;p23"/>
          <p:cNvSpPr/>
          <p:nvPr/>
        </p:nvSpPr>
        <p:spPr>
          <a:xfrm rot="5400000">
            <a:off x="184943" y="2342356"/>
            <a:ext cx="5213350" cy="2214562"/>
          </a:xfrm>
          <a:custGeom>
            <a:avLst/>
            <a:gdLst/>
            <a:ahLst/>
            <a:cxnLst/>
            <a:rect l="l" t="t" r="r" b="b"/>
            <a:pathLst>
              <a:path w="5213350" h="2214562" extrusionOk="0">
                <a:moveTo>
                  <a:pt x="0" y="2214562"/>
                </a:moveTo>
                <a:lnTo>
                  <a:pt x="553641" y="0"/>
                </a:lnTo>
                <a:lnTo>
                  <a:pt x="4659710" y="0"/>
                </a:lnTo>
                <a:lnTo>
                  <a:pt x="5213350" y="2214562"/>
                </a:lnTo>
                <a:close/>
              </a:path>
            </a:pathLst>
          </a:cu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3"/>
          <p:cNvSpPr txBox="1"/>
          <p:nvPr/>
        </p:nvSpPr>
        <p:spPr>
          <a:xfrm>
            <a:off x="3900487" y="1408112"/>
            <a:ext cx="4281487" cy="3424237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dirty="0">
              <a:solidFill>
                <a:srgbClr val="FFFFFF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lang="el-GR" u="none" strike="noStrike" cap="none" dirty="0" smtClean="0">
              <a:solidFill>
                <a:schemeClr val="tx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lang="el-GR" dirty="0" smtClean="0">
              <a:solidFill>
                <a:schemeClr val="tx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lang="el-GR" u="none" strike="noStrike" cap="none" dirty="0" smtClean="0">
              <a:solidFill>
                <a:schemeClr val="tx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l-GR" u="none" strike="noStrike" cap="none" dirty="0" smtClean="0">
                <a:solidFill>
                  <a:schemeClr val="tx1"/>
                </a:solidFill>
                <a:latin typeface="Candara" pitchFamily="34" charset="0"/>
              </a:rPr>
              <a:t>Ο </a:t>
            </a:r>
            <a:r>
              <a:rPr lang="el-GR" u="none" strike="noStrike" cap="none" dirty="0">
                <a:solidFill>
                  <a:schemeClr val="tx1"/>
                </a:solidFill>
                <a:latin typeface="Candara" pitchFamily="34" charset="0"/>
              </a:rPr>
              <a:t>θάνατος του Μπότσαρη</a:t>
            </a:r>
            <a:endParaRPr u="none" strike="noStrike" cap="none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331" name="Google Shape;331;p23"/>
          <p:cNvSpPr/>
          <p:nvPr/>
        </p:nvSpPr>
        <p:spPr>
          <a:xfrm rot="-5400000">
            <a:off x="6617493" y="2343943"/>
            <a:ext cx="5265737" cy="2136775"/>
          </a:xfrm>
          <a:custGeom>
            <a:avLst/>
            <a:gdLst/>
            <a:ahLst/>
            <a:cxnLst/>
            <a:rect l="l" t="t" r="r" b="b"/>
            <a:pathLst>
              <a:path w="5265737" h="2136775" extrusionOk="0">
                <a:moveTo>
                  <a:pt x="0" y="2136775"/>
                </a:moveTo>
                <a:lnTo>
                  <a:pt x="534194" y="0"/>
                </a:lnTo>
                <a:lnTo>
                  <a:pt x="4731543" y="0"/>
                </a:lnTo>
                <a:lnTo>
                  <a:pt x="5265737" y="2136775"/>
                </a:lnTo>
                <a:close/>
              </a:path>
            </a:pathLst>
          </a:cu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3"/>
          <p:cNvSpPr txBox="1"/>
          <p:nvPr/>
        </p:nvSpPr>
        <p:spPr>
          <a:xfrm>
            <a:off x="0" y="819150"/>
            <a:ext cx="1722437" cy="5265737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Ο Μάρκος Μπότσαρης</a:t>
            </a:r>
            <a:endParaRPr b="0" i="0" u="none" strike="noStrike" cap="none" dirty="0">
              <a:solidFill>
                <a:schemeClr val="tx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333" name="Google Shape;333;p23"/>
          <p:cNvSpPr txBox="1"/>
          <p:nvPr/>
        </p:nvSpPr>
        <p:spPr>
          <a:xfrm>
            <a:off x="1431925" y="4271962"/>
            <a:ext cx="250348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/>
              <a:buNone/>
            </a:pPr>
            <a:r>
              <a:rPr lang="el-GR"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3" descr="15+1 πίνακες για την Επανάσταση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9075" y="1545786"/>
            <a:ext cx="4052887" cy="289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3"/>
          <p:cNvSpPr/>
          <p:nvPr/>
        </p:nvSpPr>
        <p:spPr>
          <a:xfrm rot="-5400000">
            <a:off x="719125" y="2201150"/>
            <a:ext cx="4184650" cy="1999850"/>
          </a:xfrm>
          <a:prstGeom prst="flowChartManualOperation">
            <a:avLst/>
          </a:prstGeom>
          <a:blipFill rotWithShape="0">
            <a:blip r:embed="rId6">
              <a:alphaModFix/>
            </a:blip>
            <a:stretch>
              <a:fillRect l="823" t="-836" r="823" b="-836"/>
            </a:stretch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3" descr="C:\Users\Turbox.User\AppData\Local\Microsoft\Windows\INetCache\IE\Q9SK4QMB\27568-7-business-people-image[1].png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3851275" y="4589445"/>
            <a:ext cx="833449" cy="159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3" descr="Αρχείο:Ο Καπετάν Ανδρούτσος το 1795. Θεόφιλος..jpg - Βικιπαίδεια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10038" y="1517650"/>
            <a:ext cx="1511300" cy="271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3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5540765" y="5164250"/>
            <a:ext cx="555234" cy="15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3"/>
          <p:cNvPicPr preferRelativeResize="0"/>
          <p:nvPr/>
        </p:nvPicPr>
        <p:blipFill>
          <a:blip r:embed="rId10" cstate="email">
            <a:alphaModFix/>
          </a:blip>
          <a:stretch>
            <a:fillRect/>
          </a:stretch>
        </p:blipFill>
        <p:spPr>
          <a:xfrm>
            <a:off x="6929438" y="4495420"/>
            <a:ext cx="1165225" cy="188532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3"/>
          <p:cNvSpPr txBox="1"/>
          <p:nvPr/>
        </p:nvSpPr>
        <p:spPr>
          <a:xfrm rot="733655">
            <a:off x="8046903" y="4632338"/>
            <a:ext cx="2282616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Ο  </a:t>
            </a:r>
            <a:r>
              <a:rPr lang="el-GR" dirty="0">
                <a:solidFill>
                  <a:schemeClr val="tx1"/>
                </a:solidFill>
                <a:latin typeface="Candara" pitchFamily="34" charset="0"/>
              </a:rPr>
              <a:t>Αθανάσιος Διάκος συλλαμβάνεται υπό των </a:t>
            </a: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Τούρκων</a:t>
            </a:r>
            <a:endParaRPr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345" name="Google Shape;345;p23"/>
          <p:cNvSpPr txBox="1"/>
          <p:nvPr/>
        </p:nvSpPr>
        <p:spPr>
          <a:xfrm rot="20192919">
            <a:off x="2052929" y="5025570"/>
            <a:ext cx="1645250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Ο </a:t>
            </a:r>
            <a:r>
              <a:rPr lang="el-GR" dirty="0">
                <a:solidFill>
                  <a:schemeClr val="tx1"/>
                </a:solidFill>
                <a:latin typeface="Candara" pitchFamily="34" charset="0"/>
              </a:rPr>
              <a:t>Αθανάσιος </a:t>
            </a: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Διάκος</a:t>
            </a:r>
            <a:endParaRPr dirty="0">
              <a:solidFill>
                <a:schemeClr val="tx1"/>
              </a:solidFill>
              <a:latin typeface="Candara" pitchFamily="34" charset="0"/>
            </a:endParaRPr>
          </a:p>
        </p:txBody>
      </p:sp>
      <p:pic>
        <p:nvPicPr>
          <p:cNvPr id="346" name="Google Shape;34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1150" y="1608125"/>
            <a:ext cx="1433000" cy="24019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81;p13"/>
          <p:cNvSpPr/>
          <p:nvPr/>
        </p:nvSpPr>
        <p:spPr>
          <a:xfrm>
            <a:off x="5029138" y="230993"/>
            <a:ext cx="2281058" cy="356466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ΘΕΟΦΙΛΟΥ</a:t>
            </a:r>
            <a:endParaRPr sz="1800" i="0" u="none" strike="noStrike" cap="all" dirty="0">
              <a:ln w="0">
                <a:solidFill>
                  <a:schemeClr val="bg2">
                    <a:lumMod val="50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25" name="24 - Εικόνα" descr="cf87ceb1cf84ceb6ceb7cebcceb9cf87ceb1ceaecebb-ceb8ceb5cf8ccf86ceb9cebbcebfcf82-cebf-ceb7cf81cf89cf83-ceb1ceb8ceb1cebdceb1cf83ceb9cebf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7616" y="1688123"/>
            <a:ext cx="2170966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23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4" descr="Βάλτε ψευδοροφές στο σπίτι για εκλεπτυσμένη διακόσμηση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14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4"/>
          <p:cNvSpPr/>
          <p:nvPr/>
        </p:nvSpPr>
        <p:spPr>
          <a:xfrm>
            <a:off x="0" y="4010025"/>
            <a:ext cx="12169800" cy="288930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4"/>
          <p:cNvSpPr/>
          <p:nvPr/>
        </p:nvSpPr>
        <p:spPr>
          <a:xfrm rot="-5400000" flipH="1">
            <a:off x="6508307" y="3481125"/>
            <a:ext cx="4850599" cy="339867"/>
          </a:xfrm>
          <a:prstGeom prst="trapezoid">
            <a:avLst>
              <a:gd name="adj" fmla="val 25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3406746" y="1408113"/>
            <a:ext cx="5392197" cy="3252899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1200"/>
              <a:buFont typeface="Calibri"/>
              <a:buNone/>
            </a:pPr>
            <a:endParaRPr lang="el-GR" i="0" u="none" strike="noStrike" cap="none" dirty="0" smtClean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1200"/>
              <a:buFont typeface="Calibri"/>
              <a:buNone/>
            </a:pPr>
            <a:endParaRPr lang="el-GR" i="0" u="none" strike="noStrike" cap="none" dirty="0" smtClean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1200"/>
              <a:buFont typeface="Calibri"/>
              <a:buNone/>
            </a:pPr>
            <a:r>
              <a:rPr lang="el-GR" i="0" u="none" strike="noStrike" cap="none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Η </a:t>
            </a:r>
            <a:r>
              <a:rPr lang="el-GR" i="0" u="none" strike="noStrike" cap="none" dirty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Επανάσταση του 1821</a:t>
            </a:r>
            <a:endParaRPr i="0" u="none" strike="noStrike" cap="none" dirty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4"/>
          <p:cNvSpPr/>
          <p:nvPr/>
        </p:nvSpPr>
        <p:spPr>
          <a:xfrm>
            <a:off x="-1" y="1221896"/>
            <a:ext cx="3115435" cy="4862991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Χρήστος Αναγνωσταράς νικά τους Τούρκους στο Βαλτέτσι το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1821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356" name="Google Shape;356;p24"/>
          <p:cNvSpPr txBox="1"/>
          <p:nvPr/>
        </p:nvSpPr>
        <p:spPr>
          <a:xfrm>
            <a:off x="1431925" y="4271962"/>
            <a:ext cx="250348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/>
              <a:buNone/>
            </a:pPr>
            <a:r>
              <a:rPr lang="el-GR" sz="1800" b="0" i="0" u="none" strike="noStrike" cap="none" dirty="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24" descr="https://www.catisart.gr/wp-content/uploads/2020/03/1-theofilos-182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6963" y="1539216"/>
            <a:ext cx="4918075" cy="28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4"/>
          <p:cNvSpPr/>
          <p:nvPr/>
        </p:nvSpPr>
        <p:spPr>
          <a:xfrm>
            <a:off x="9076565" y="1196272"/>
            <a:ext cx="3115500" cy="48630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Πέτρος Μαυρομιχάλης επαναστών την </a:t>
            </a: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Μεσσηνίαν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359" name="Google Shape;359;p24"/>
          <p:cNvSpPr/>
          <p:nvPr/>
        </p:nvSpPr>
        <p:spPr>
          <a:xfrm rot="5400000">
            <a:off x="842533" y="3492100"/>
            <a:ext cx="4850599" cy="339867"/>
          </a:xfrm>
          <a:prstGeom prst="trapezoid">
            <a:avLst>
              <a:gd name="adj" fmla="val 25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24" descr="https://www.catisart.gr/wp-content/uploads/2020/03/6-theofilos-182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500" y="1344122"/>
            <a:ext cx="2192337" cy="394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4" descr="https://www.catisart.gr/wp-content/uploads/2020/03/7-theofilos-182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25000" y="1390650"/>
            <a:ext cx="2236787" cy="39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4"/>
          <p:cNvPicPr preferRelativeResize="0"/>
          <p:nvPr/>
        </p:nvPicPr>
        <p:blipFill rotWithShape="1">
          <a:blip r:embed="rId8" cstate="email">
            <a:alphaModFix/>
          </a:blip>
          <a:srcRect l="-12619"/>
          <a:stretch/>
        </p:blipFill>
        <p:spPr>
          <a:xfrm>
            <a:off x="5358425" y="4978000"/>
            <a:ext cx="1814025" cy="16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4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6837549" y="4425925"/>
            <a:ext cx="1709550" cy="170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1;p13"/>
          <p:cNvSpPr/>
          <p:nvPr/>
        </p:nvSpPr>
        <p:spPr>
          <a:xfrm>
            <a:off x="5029138" y="230993"/>
            <a:ext cx="2281058" cy="356466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ΘΕΟΦΙΛΟΥ</a:t>
            </a:r>
            <a:endParaRPr sz="1800" i="0" u="none" strike="noStrike" cap="all" dirty="0">
              <a:ln w="0">
                <a:solidFill>
                  <a:schemeClr val="bg2">
                    <a:lumMod val="50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19" name="18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4" descr="Βάλτε ψευδοροφές στο σπίτι για εκλεπτυσμένη διακόσμηση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14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4"/>
          <p:cNvSpPr/>
          <p:nvPr/>
        </p:nvSpPr>
        <p:spPr>
          <a:xfrm>
            <a:off x="0" y="4010025"/>
            <a:ext cx="12169800" cy="288930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4"/>
          <p:cNvSpPr/>
          <p:nvPr/>
        </p:nvSpPr>
        <p:spPr>
          <a:xfrm rot="-5400000" flipH="1">
            <a:off x="6508307" y="3452989"/>
            <a:ext cx="4850599" cy="339867"/>
          </a:xfrm>
          <a:prstGeom prst="trapezoid">
            <a:avLst>
              <a:gd name="adj" fmla="val 25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3406746" y="1408113"/>
            <a:ext cx="5392197" cy="3252899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1200"/>
              <a:buFont typeface="Calibri"/>
              <a:buNone/>
            </a:pPr>
            <a:endParaRPr lang="el-GR" i="0" u="none" strike="noStrike" cap="none" dirty="0" smtClean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1200"/>
              <a:buFont typeface="Calibri"/>
              <a:buNone/>
            </a:pPr>
            <a:endParaRPr lang="el-GR" i="0" u="none" strike="noStrike" cap="none" dirty="0" smtClean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1200"/>
              <a:buFont typeface="Calibri"/>
              <a:buNone/>
            </a:pPr>
            <a:r>
              <a:rPr lang="el-GR" i="0" u="none" strike="noStrike" cap="none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Μάρκος Μπότσαρης, Οδυσσέας Ανδρούτσος, Αθανάσιος Διάκος</a:t>
            </a:r>
            <a:endParaRPr i="0" u="none" strike="noStrike" cap="none" dirty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4"/>
          <p:cNvSpPr/>
          <p:nvPr/>
        </p:nvSpPr>
        <p:spPr>
          <a:xfrm>
            <a:off x="-1" y="1221896"/>
            <a:ext cx="3115435" cy="4862991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Ο Ρήγας </a:t>
            </a:r>
            <a:r>
              <a:rPr lang="el-GR" dirty="0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Φεραίος και ο Αδαμάντιος Κοραής βγάζουν την Ελλάδα από τον τάφο της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356" name="Google Shape;356;p24"/>
          <p:cNvSpPr txBox="1"/>
          <p:nvPr/>
        </p:nvSpPr>
        <p:spPr>
          <a:xfrm>
            <a:off x="1431925" y="4271962"/>
            <a:ext cx="250348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/>
              <a:buNone/>
            </a:pPr>
            <a:r>
              <a:rPr lang="el-GR" sz="1800" b="0" i="0" u="none" strike="noStrike" cap="none" dirty="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4"/>
          <p:cNvSpPr/>
          <p:nvPr/>
        </p:nvSpPr>
        <p:spPr>
          <a:xfrm>
            <a:off x="9076565" y="1196272"/>
            <a:ext cx="3115500" cy="48630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Ο Παναγιώτης Κεφαλάς επί των τειχών της Τριπόλεως υψώνει την </a:t>
            </a: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σημαίαν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 της ελευθερίας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359" name="Google Shape;359;p24"/>
          <p:cNvSpPr/>
          <p:nvPr/>
        </p:nvSpPr>
        <p:spPr>
          <a:xfrm rot="5400000">
            <a:off x="842533" y="3492100"/>
            <a:ext cx="4850599" cy="339867"/>
          </a:xfrm>
          <a:prstGeom prst="trapezoid">
            <a:avLst>
              <a:gd name="adj" fmla="val 25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24"/>
          <p:cNvPicPr preferRelativeResize="0"/>
          <p:nvPr/>
        </p:nvPicPr>
        <p:blipFill rotWithShape="1">
          <a:blip r:embed="rId5" cstate="email">
            <a:alphaModFix/>
          </a:blip>
          <a:srcRect l="-12619"/>
          <a:stretch/>
        </p:blipFill>
        <p:spPr>
          <a:xfrm>
            <a:off x="4598770" y="4963932"/>
            <a:ext cx="1814025" cy="16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4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7385539" y="4951527"/>
            <a:ext cx="970671" cy="170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1;p13"/>
          <p:cNvSpPr/>
          <p:nvPr/>
        </p:nvSpPr>
        <p:spPr>
          <a:xfrm>
            <a:off x="5029138" y="230993"/>
            <a:ext cx="2281058" cy="356466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ΘΕΟΦΙΛΟΥ</a:t>
            </a:r>
            <a:endParaRPr sz="1800" i="0" u="none" strike="noStrike" cap="all" dirty="0">
              <a:ln w="0">
                <a:solidFill>
                  <a:schemeClr val="bg2">
                    <a:lumMod val="50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19" name="18 - Εικόνα" descr="RigasKoraisTheofilo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37" y="1425527"/>
            <a:ext cx="2667000" cy="3810000"/>
          </a:xfrm>
          <a:prstGeom prst="rect">
            <a:avLst/>
          </a:prstGeom>
        </p:spPr>
      </p:pic>
      <p:pic>
        <p:nvPicPr>
          <p:cNvPr id="20" name="19 - Εικόνα" descr="6.jpg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782173" y="1523048"/>
            <a:ext cx="4500000" cy="2808000"/>
          </a:xfrm>
          <a:prstGeom prst="rect">
            <a:avLst/>
          </a:prstGeom>
        </p:spPr>
      </p:pic>
      <p:pic>
        <p:nvPicPr>
          <p:cNvPr id="22" name="21 - Εικόνα" descr="72affd9a27b360421a4f2297bae1b7c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6877" y="1497330"/>
            <a:ext cx="2820375" cy="3636000"/>
          </a:xfrm>
          <a:prstGeom prst="rect">
            <a:avLst/>
          </a:prstGeom>
        </p:spPr>
      </p:pic>
      <p:pic>
        <p:nvPicPr>
          <p:cNvPr id="21" name="20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404;p6" descr="Ονειροκρίτης Ταβάνι | Ερμηνεία ονείρου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2160587"/>
          </a:xfrm>
          <a:prstGeom prst="rect">
            <a:avLst/>
          </a:prstGeom>
          <a:noFill/>
          <a:ln>
            <a:noFill/>
          </a:ln>
          <a:effectLst>
            <a:outerShdw blurRad="63500" dist="33020" dir="3179998">
              <a:srgbClr val="000000">
                <a:alpha val="28235"/>
              </a:srgbClr>
            </a:outerShdw>
          </a:effectLst>
        </p:spPr>
      </p:pic>
      <p:pic>
        <p:nvPicPr>
          <p:cNvPr id="381" name="Google Shape;381;p5" descr="背景テクスチャをデッキ屋外ぼろぼろホワイトウッドの斜視図。白い木の ...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4286250"/>
            <a:ext cx="12192000" cy="27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"/>
          <p:cNvSpPr txBox="1"/>
          <p:nvPr/>
        </p:nvSpPr>
        <p:spPr>
          <a:xfrm>
            <a:off x="0" y="1158875"/>
            <a:ext cx="3730625" cy="3938587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θάνατος του Μάρκου Μπότσαρη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383" name="Google Shape;383;p5"/>
          <p:cNvSpPr txBox="1"/>
          <p:nvPr/>
        </p:nvSpPr>
        <p:spPr>
          <a:xfrm>
            <a:off x="4242924" y="1691236"/>
            <a:ext cx="3706152" cy="2872828"/>
          </a:xfrm>
          <a:prstGeom prst="rect">
            <a:avLst/>
          </a:pr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Η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δολοφονία του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Καποδίστρια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 rot="-5400000" flipH="1">
            <a:off x="6206524" y="2856560"/>
            <a:ext cx="4013788" cy="566445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 rot="5400000" flipH="1">
            <a:off x="2022354" y="2847742"/>
            <a:ext cx="3950219" cy="550258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"/>
          <p:cNvSpPr txBox="1"/>
          <p:nvPr/>
        </p:nvSpPr>
        <p:spPr>
          <a:xfrm>
            <a:off x="4449762" y="4083050"/>
            <a:ext cx="3398837" cy="43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5" descr="15+1 πίνακες για την Επανάσταση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1650" y="1701800"/>
            <a:ext cx="3617912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" descr="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391" y="1551906"/>
            <a:ext cx="3388736" cy="2738739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92" name="Google Shape;392;p5"/>
          <p:cNvSpPr txBox="1"/>
          <p:nvPr/>
        </p:nvSpPr>
        <p:spPr>
          <a:xfrm>
            <a:off x="8461375" y="1198562"/>
            <a:ext cx="3730625" cy="3938587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όρκος των </a:t>
            </a: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Φ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ιλικών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393" name="Google Shape;393;p5" descr="https://paletaart.files.wordpress.com/2012/07/cf84cf83cf8ccebacebfcf82-ceb4ceb9cebfcebdcf8dcf83ceb9cebfcf82-cebf-cf8ccf81cebacebfcf82-cf84cf89cebd-cf86ceb9cebbceb9cebacf8ecebd-1849-1.jpg?w=724&amp;h=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8537" y="1602497"/>
            <a:ext cx="3457575" cy="277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" descr="Manager clipart woman manager, Picture #1599011 manager clipart woman  manager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7340699" y="4173318"/>
            <a:ext cx="1546502" cy="17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8884025" y="4984750"/>
            <a:ext cx="1387924" cy="13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"/>
          <p:cNvPicPr preferRelativeResize="0"/>
          <p:nvPr/>
        </p:nvPicPr>
        <p:blipFill>
          <a:blip r:embed="rId10" cstate="email">
            <a:alphaModFix/>
          </a:blip>
          <a:stretch>
            <a:fillRect/>
          </a:stretch>
        </p:blipFill>
        <p:spPr>
          <a:xfrm>
            <a:off x="5063200" y="4513259"/>
            <a:ext cx="974400" cy="18609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81;p13"/>
          <p:cNvSpPr/>
          <p:nvPr/>
        </p:nvSpPr>
        <p:spPr>
          <a:xfrm>
            <a:off x="4488472" y="1104889"/>
            <a:ext cx="3109172" cy="353084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ΔΙΟΝΥΣΙΟΥ </a:t>
            </a:r>
            <a:r>
              <a:rPr lang="el-GR" sz="1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ΤΣΟ</a:t>
            </a:r>
            <a:r>
              <a:rPr lang="el-GR" sz="1800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ΚΟΥ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19" name="18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6" descr="Ονειροκρίτης Ταβάνι | Ερμηνεία ονείρου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2160587"/>
          </a:xfrm>
          <a:prstGeom prst="rect">
            <a:avLst/>
          </a:prstGeom>
          <a:noFill/>
          <a:ln>
            <a:noFill/>
          </a:ln>
          <a:effectLst>
            <a:outerShdw blurRad="63500" dist="33020" dir="3179998">
              <a:srgbClr val="000000">
                <a:alpha val="28235"/>
              </a:srgbClr>
            </a:outerShdw>
          </a:effectLst>
        </p:spPr>
      </p:pic>
      <p:pic>
        <p:nvPicPr>
          <p:cNvPr id="405" name="Google Shape;405;p6" descr="背景テクスチャをデッキ屋外ぼろぼろホワイトウッドの斜視図。白い木の ...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4362450"/>
            <a:ext cx="12192001" cy="270827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"/>
          <p:cNvSpPr txBox="1"/>
          <p:nvPr/>
        </p:nvSpPr>
        <p:spPr>
          <a:xfrm>
            <a:off x="0" y="1158875"/>
            <a:ext cx="3730625" cy="3938587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Η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φυγή από την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Πάργα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407" name="Google Shape;407;p6"/>
          <p:cNvSpPr txBox="1"/>
          <p:nvPr/>
        </p:nvSpPr>
        <p:spPr>
          <a:xfrm>
            <a:off x="4242924" y="1691236"/>
            <a:ext cx="3706152" cy="2872828"/>
          </a:xfrm>
          <a:prstGeom prst="rect">
            <a:avLst/>
          </a:pr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dirty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Κολοκοτρώνης ορκίζει τον γιο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του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409" name="Google Shape;409;p6"/>
          <p:cNvSpPr/>
          <p:nvPr/>
        </p:nvSpPr>
        <p:spPr>
          <a:xfrm rot="-5400000" flipH="1">
            <a:off x="6206524" y="2856560"/>
            <a:ext cx="4013788" cy="566445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6"/>
          <p:cNvSpPr/>
          <p:nvPr/>
        </p:nvSpPr>
        <p:spPr>
          <a:xfrm rot="5400000" flipH="1">
            <a:off x="2022354" y="2847742"/>
            <a:ext cx="3950219" cy="550258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6" descr="Ζευγάρι, Κρατώντας Τα Χέρια, Σιλουέτα, Αγάπη, Εραστές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4759325" y="4968875"/>
            <a:ext cx="1168400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"/>
          <p:cNvSpPr txBox="1"/>
          <p:nvPr/>
        </p:nvSpPr>
        <p:spPr>
          <a:xfrm>
            <a:off x="8461375" y="1198562"/>
            <a:ext cx="3730625" cy="3938587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Αγωνιστής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που παίζει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λύρα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415" name="Google Shape;415;p6" descr="Ο Κολοκοτρώνης ορκίζει τον γιο του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8675" y="1822450"/>
            <a:ext cx="2679700" cy="225827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416" name="Google Shape;416;p6" descr="Η φυγή από την Πάργα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577" y="1592368"/>
            <a:ext cx="3175250" cy="253226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pic>
        <p:nvPicPr>
          <p:cNvPr id="417" name="Google Shape;417;p6" descr="https://paletaart.files.wordpress.com/2012/07/cf84cf83cf8ccebacebfcf82-ceb4ceb9cebfcebdcf8dcf83ceb9cebfcf82-ceb3ceadcf81cebfcf82-ceb1ceb3cf89cebdceb9cf83cf84ceaecf82-cf80cebfcf85.jpg?w=9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90175" y="1443737"/>
            <a:ext cx="3207075" cy="2748431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pic>
        <p:nvPicPr>
          <p:cNvPr id="418" name="Google Shape;418;p6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6657749" y="4513250"/>
            <a:ext cx="1709550" cy="170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1;p13"/>
          <p:cNvSpPr/>
          <p:nvPr/>
        </p:nvSpPr>
        <p:spPr>
          <a:xfrm>
            <a:off x="4488472" y="1090821"/>
            <a:ext cx="3109172" cy="353084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ΔΙΟΝΥΣΙΟΥ </a:t>
            </a:r>
            <a:r>
              <a:rPr lang="el-GR" sz="1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ΤΣΟ</a:t>
            </a:r>
            <a:r>
              <a:rPr lang="el-GR" sz="1800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ΚΟΥ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17" name="16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2" descr="https://decorexpro.com/images/article/orig/2018/02/kak-sdelat-dvuhurovnevyj-potolok-iz-gipsokartona-s-podsvetkoj-37.jpg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18207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</p:pic>
      <p:sp>
        <p:nvSpPr>
          <p:cNvPr id="427" name="Google Shape;427;p22"/>
          <p:cNvSpPr/>
          <p:nvPr/>
        </p:nvSpPr>
        <p:spPr>
          <a:xfrm>
            <a:off x="0" y="4034350"/>
            <a:ext cx="12192000" cy="288930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l-GR"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2"/>
          <p:cNvSpPr/>
          <p:nvPr/>
        </p:nvSpPr>
        <p:spPr>
          <a:xfrm rot="5400000">
            <a:off x="-471215" y="1471874"/>
            <a:ext cx="4632387" cy="368996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2"/>
          <p:cNvSpPr txBox="1"/>
          <p:nvPr/>
        </p:nvSpPr>
        <p:spPr>
          <a:xfrm>
            <a:off x="3670637" y="1658867"/>
            <a:ext cx="4850726" cy="3318575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b="0" i="1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lang="el-GR" b="0" u="none" strike="noStrike" cap="none" dirty="0" smtClean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l-GR" b="0" u="none" strike="noStrike" cap="none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   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l-GR" b="0" u="none" strike="noStrike" cap="none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 Μάχη </a:t>
            </a:r>
            <a:r>
              <a:rPr lang="el-GR" b="0" u="none" strike="noStrike" cap="none" dirty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και πρώτη πολιορκία των </a:t>
            </a:r>
            <a:r>
              <a:rPr lang="el-GR" b="0" u="none" strike="noStrike" cap="none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Αθηνών</a:t>
            </a: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22" descr="Ζευγάρι, Κρατώντας Τα Χέρια, Σιλουέτα, Αγάπη, Εραστές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5587988" y="4991250"/>
            <a:ext cx="1016025" cy="16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2" descr="30"/>
          <p:cNvPicPr preferRelativeResize="0"/>
          <p:nvPr/>
        </p:nvPicPr>
        <p:blipFill rotWithShape="1">
          <a:blip r:embed="rId6"/>
          <a:srcRect l="3722" t="3225" r="4118" b="7832"/>
          <a:stretch/>
        </p:blipFill>
        <p:spPr>
          <a:xfrm>
            <a:off x="4079632" y="1772534"/>
            <a:ext cx="4032000" cy="2556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7" name="Google Shape;437;p22"/>
          <p:cNvSpPr/>
          <p:nvPr/>
        </p:nvSpPr>
        <p:spPr>
          <a:xfrm rot="-5400000">
            <a:off x="8017884" y="1493438"/>
            <a:ext cx="4658265" cy="368996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22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 flipH="1">
            <a:off x="8307925" y="4722025"/>
            <a:ext cx="1881187" cy="169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2" descr="C:\Users\Turbox.User\AppData\Local\Microsoft\Windows\INetCache\IE\Q9SK4QMB\silhouette-3178687_960_720[1].png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3763289" y="4499365"/>
            <a:ext cx="1248563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81;p13"/>
          <p:cNvSpPr/>
          <p:nvPr/>
        </p:nvSpPr>
        <p:spPr>
          <a:xfrm>
            <a:off x="4195119" y="921998"/>
            <a:ext cx="3583324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>
                  <a:solidFill>
                    <a:schemeClr val="bg2">
                      <a:lumMod val="7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>
                  <a:solidFill>
                    <a:schemeClr val="bg2">
                      <a:lumMod val="7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ΠΑΝΑΓΙΩΤΗ ΖΩΓΡΑΦΟΥ</a:t>
            </a:r>
            <a:endParaRPr sz="1800" i="0" u="none" strike="noStrike" cap="all" dirty="0">
              <a:ln w="0">
                <a:solidFill>
                  <a:schemeClr val="bg2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28" name="27 - TextBox"/>
          <p:cNvSpPr txBox="1"/>
          <p:nvPr/>
        </p:nvSpPr>
        <p:spPr>
          <a:xfrm rot="21123368">
            <a:off x="741666" y="4476170"/>
            <a:ext cx="2300877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Πόλεμος της Τριπολιτζάς και</a:t>
            </a:r>
            <a:endParaRPr lang="el-GR" dirty="0" smtClean="0">
              <a:solidFill>
                <a:schemeClr val="tx1"/>
              </a:solidFill>
              <a:latin typeface="Candara" pitchFamily="34" charset="0"/>
            </a:endParaRPr>
          </a:p>
          <a:p>
            <a:pPr lvl="0" algn="ctr">
              <a:buClr>
                <a:schemeClr val="lt1"/>
              </a:buClr>
              <a:buSzPts val="1400"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 των πέριξ αυτής χωρίων</a:t>
            </a:r>
          </a:p>
        </p:txBody>
      </p:sp>
      <p:sp>
        <p:nvSpPr>
          <p:cNvPr id="29" name="28 - TextBox"/>
          <p:cNvSpPr txBox="1"/>
          <p:nvPr/>
        </p:nvSpPr>
        <p:spPr>
          <a:xfrm rot="428698">
            <a:off x="8777385" y="4304425"/>
            <a:ext cx="3001389" cy="71903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lvl="0" algn="ctr">
              <a:buClr>
                <a:schemeClr val="lt1"/>
              </a:buClr>
              <a:buSzPts val="1200"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Η πολιορκία των Αθηνών</a:t>
            </a:r>
            <a:endParaRPr lang="en-US" dirty="0" smtClean="0">
              <a:solidFill>
                <a:schemeClr val="tx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lt1"/>
              </a:buClr>
              <a:buSzPts val="1200"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από τον Κιουταχή</a:t>
            </a:r>
          </a:p>
          <a:p>
            <a:pPr lvl="0" algn="ctr">
              <a:buClr>
                <a:schemeClr val="lt1"/>
              </a:buClr>
              <a:buSzPts val="1200"/>
            </a:pPr>
            <a:r>
              <a:rPr lang="el-GR" i="1" dirty="0" smtClean="0">
                <a:solidFill>
                  <a:schemeClr val="tx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(με βάση τη διήγηση του Μακρυγιάννη)</a:t>
            </a:r>
            <a:endParaRPr lang="el-GR" i="1" dirty="0">
              <a:solidFill>
                <a:schemeClr val="tx1"/>
              </a:solidFill>
              <a:latin typeface="Candara" pitchFamily="34" charset="0"/>
            </a:endParaRPr>
          </a:p>
        </p:txBody>
      </p:sp>
      <p:pic>
        <p:nvPicPr>
          <p:cNvPr id="31" name="30 - Εικόνα" descr="cf80cf8ccebbceb5cebccebfcf82-cf84ceb7cf82-cf84cf81ceb9cf80cebfcebbceb9cf84ceb6ceaccf82-cebaceb1ceb9-cf84cf89cebd-cf80ceadcf81ceb9ceb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36" y="1726810"/>
            <a:ext cx="4135902" cy="2520000"/>
          </a:xfrm>
          <a:prstGeom prst="rect">
            <a:avLst/>
          </a:prstGeom>
          <a:ln>
            <a:noFill/>
          </a:ln>
          <a:effectLst/>
          <a:scene3d>
            <a:camera prst="perspectiveContrastingLeftFacing" fov="4200000">
              <a:rot lat="0" lon="1950113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2" name="31 - Εικόνα" descr="poliorkia_ton_athinon_kata_to_182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3249" y="1934527"/>
            <a:ext cx="3589935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 fov="4800000">
              <a:rot lat="600000" lon="12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- Εικόνα" descr="ceiling (11).jpg"/>
          <p:cNvPicPr>
            <a:picLocks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0"/>
            <a:ext cx="12192001" cy="1620000"/>
          </a:xfrm>
          <a:prstGeom prst="rect">
            <a:avLst/>
          </a:prstGeom>
        </p:spPr>
      </p:pic>
      <p:sp>
        <p:nvSpPr>
          <p:cNvPr id="452" name="Google Shape;452;p16"/>
          <p:cNvSpPr txBox="1"/>
          <p:nvPr/>
        </p:nvSpPr>
        <p:spPr>
          <a:xfrm>
            <a:off x="0" y="4010025"/>
            <a:ext cx="12169800" cy="288930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0" y="1181437"/>
            <a:ext cx="3398838" cy="4208126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 rot="5400000">
            <a:off x="1367424" y="3121095"/>
            <a:ext cx="4320000" cy="32385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 txBox="1"/>
          <p:nvPr/>
        </p:nvSpPr>
        <p:spPr>
          <a:xfrm>
            <a:off x="3670637" y="1602594"/>
            <a:ext cx="4850726" cy="33120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Κολοκοτρώνης κατευθυνόμενος προς τη Νεμέα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1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Δημιουργός: Βαρβέρης Νέστωρ</a:t>
            </a: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 rot="-5400000" flipH="1">
            <a:off x="6493742" y="3071094"/>
            <a:ext cx="4248000" cy="3730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8793163" y="1162050"/>
            <a:ext cx="3398837" cy="41529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35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Ρήγας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Φερραίος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1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Δημιουργός: Παχής Χαράλαμπος</a:t>
            </a:r>
            <a:endParaRPr b="0" i="1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462" name="Google Shape;462;p16" descr="Ο αποκεφαλισμός του Παπαφλέσσα στο Μανιάκι και ο ασπασμός του από τον  Ιμπραϊμ σε ένδειξη σεβασμού (pics vids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229" y="1343704"/>
            <a:ext cx="2286378" cy="28800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63" name="Google Shape;463;p16" descr="Ο Κολοκοτρώνης κατευθυνόμενος προς τη Νεμέα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0270" y="1750072"/>
            <a:ext cx="4063445" cy="25904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pic>
        <p:nvPicPr>
          <p:cNvPr id="464" name="Google Shape;464;p16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84678" y="1322366"/>
            <a:ext cx="2409576" cy="31320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65" name="Google Shape;465;p16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4989010" y="5080646"/>
            <a:ext cx="1874253" cy="173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6"/>
          <p:cNvPicPr preferRelativeResize="0"/>
          <p:nvPr/>
        </p:nvPicPr>
        <p:blipFill>
          <a:blip r:embed="rId9" cstate="email">
            <a:alphaModFix/>
          </a:blip>
          <a:stretch>
            <a:fillRect/>
          </a:stretch>
        </p:blipFill>
        <p:spPr>
          <a:xfrm>
            <a:off x="3571774" y="4647528"/>
            <a:ext cx="820450" cy="154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20 - TextBox"/>
          <p:cNvSpPr txBox="1"/>
          <p:nvPr/>
        </p:nvSpPr>
        <p:spPr>
          <a:xfrm>
            <a:off x="496518" y="4332846"/>
            <a:ext cx="2594226" cy="93447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Ο Ιμπραήμ ασπάζεται</a:t>
            </a:r>
          </a:p>
          <a:p>
            <a:pPr lvl="0" algn="ctr">
              <a:buClr>
                <a:schemeClr val="dk1"/>
              </a:buClr>
              <a:buSzPts val="1200"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 το νεκρό Παπαφλέσσα</a:t>
            </a:r>
          </a:p>
          <a:p>
            <a:pPr lvl="0" algn="ctr">
              <a:buClr>
                <a:schemeClr val="dk1"/>
              </a:buClr>
              <a:buSzPts val="1200"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μετά τη μάχη στο Μανιάκι </a:t>
            </a:r>
            <a:endParaRPr lang="el-GR" dirty="0" smtClean="0">
              <a:latin typeface="Candara" pitchFamily="34" charset="0"/>
            </a:endParaRPr>
          </a:p>
          <a:p>
            <a:pPr lvl="0" algn="ctr">
              <a:buClr>
                <a:schemeClr val="dk1"/>
              </a:buClr>
              <a:buSzPts val="1200"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 </a:t>
            </a:r>
            <a:r>
              <a:rPr lang="el-GR" i="1" dirty="0" smtClean="0">
                <a:solidFill>
                  <a:schemeClr val="dk1"/>
                </a:solidFill>
                <a:latin typeface="Candara" pitchFamily="34" charset="0"/>
              </a:rPr>
              <a:t>Δημιουργός: Γεωργιάδης Ανδρέας</a:t>
            </a:r>
            <a:endParaRPr lang="el-GR" i="1" dirty="0"/>
          </a:p>
        </p:txBody>
      </p:sp>
      <p:sp>
        <p:nvSpPr>
          <p:cNvPr id="22" name="21 - Ορθογώνιο"/>
          <p:cNvSpPr/>
          <p:nvPr/>
        </p:nvSpPr>
        <p:spPr>
          <a:xfrm>
            <a:off x="3685735" y="393904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</a:rPr>
              <a:t>ΔΙΑΦΟΡΟΙ ΕΛΛΗΝΕΣ ΖΩΓΡΑΦΟΙ</a:t>
            </a:r>
            <a:endParaRPr lang="el-GR" sz="1800" spc="30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Bahnschrift SemiBold" pitchFamily="34" charset="0"/>
            </a:endParaRPr>
          </a:p>
        </p:txBody>
      </p:sp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- Εικόνα" descr="ceiling (11).jpg"/>
          <p:cNvPicPr>
            <a:picLocks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6478" y="0"/>
            <a:ext cx="12198478" cy="1620000"/>
          </a:xfrm>
          <a:prstGeom prst="rect">
            <a:avLst/>
          </a:prstGeom>
        </p:spPr>
      </p:pic>
      <p:sp>
        <p:nvSpPr>
          <p:cNvPr id="475" name="Google Shape;475;p15"/>
          <p:cNvSpPr txBox="1"/>
          <p:nvPr/>
        </p:nvSpPr>
        <p:spPr>
          <a:xfrm>
            <a:off x="25" y="4010025"/>
            <a:ext cx="12169800" cy="288930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5"/>
          <p:cNvSpPr/>
          <p:nvPr/>
        </p:nvSpPr>
        <p:spPr>
          <a:xfrm>
            <a:off x="25" y="1181425"/>
            <a:ext cx="3398700" cy="42561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καπετάν </a:t>
            </a: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Γκούρας</a:t>
            </a:r>
            <a:endParaRPr lang="en-US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algn="ctr">
              <a:buClr>
                <a:schemeClr val="dk1"/>
              </a:buClr>
              <a:buSzPts val="1200"/>
            </a:pPr>
            <a:r>
              <a:rPr lang="el-GR" i="1" dirty="0" smtClean="0">
                <a:solidFill>
                  <a:schemeClr val="dk1"/>
                </a:solidFill>
                <a:latin typeface="Candara" pitchFamily="34" charset="0"/>
              </a:rPr>
              <a:t>Δημιουργός: Φίλιππος Μαργαρίτης</a:t>
            </a:r>
          </a:p>
        </p:txBody>
      </p:sp>
      <p:sp>
        <p:nvSpPr>
          <p:cNvPr id="477" name="Google Shape;477;p15"/>
          <p:cNvSpPr/>
          <p:nvPr/>
        </p:nvSpPr>
        <p:spPr>
          <a:xfrm rot="5400000">
            <a:off x="1382712" y="3148012"/>
            <a:ext cx="4289425" cy="32385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5"/>
          <p:cNvSpPr txBox="1"/>
          <p:nvPr/>
        </p:nvSpPr>
        <p:spPr>
          <a:xfrm>
            <a:off x="3670637" y="1658867"/>
            <a:ext cx="4850726" cy="3244905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Γεώργιος Καραϊσκάκης ορμά έφιππος προς την </a:t>
            </a:r>
            <a:r>
              <a:rPr lang="el-GR" b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Ακρόπολη</a:t>
            </a:r>
          </a:p>
          <a:p>
            <a:pPr algn="ctr">
              <a:buClr>
                <a:schemeClr val="dk1"/>
              </a:buClr>
              <a:buSzPts val="1200"/>
            </a:pPr>
            <a:r>
              <a:rPr lang="el-GR" i="1" dirty="0" smtClean="0">
                <a:solidFill>
                  <a:schemeClr val="dk1"/>
                </a:solidFill>
                <a:latin typeface="Candara" pitchFamily="34" charset="0"/>
              </a:rPr>
              <a:t>Δημιουργός: Γεώργιος Μαργαρίτης</a:t>
            </a:r>
          </a:p>
        </p:txBody>
      </p:sp>
      <p:sp>
        <p:nvSpPr>
          <p:cNvPr id="484" name="Google Shape;484;p15"/>
          <p:cNvSpPr/>
          <p:nvPr/>
        </p:nvSpPr>
        <p:spPr>
          <a:xfrm rot="-5400000" flipH="1">
            <a:off x="6489700" y="3067050"/>
            <a:ext cx="4256087" cy="3730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5"/>
          <p:cNvSpPr/>
          <p:nvPr/>
        </p:nvSpPr>
        <p:spPr>
          <a:xfrm>
            <a:off x="8793163" y="1162050"/>
            <a:ext cx="3398837" cy="41529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35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algn="ctr">
              <a:buClr>
                <a:schemeClr val="dk1"/>
              </a:buClr>
              <a:buSzPts val="1200"/>
            </a:pPr>
            <a:r>
              <a:rPr lang="el-GR" b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Οδυσσέας Ανδρούτσος</a:t>
            </a:r>
            <a:r>
              <a:rPr lang="el-GR" b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/>
            </a:r>
            <a:br>
              <a:rPr lang="el-GR" b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</a:br>
            <a:r>
              <a:rPr lang="el-GR" i="1" dirty="0" smtClean="0">
                <a:solidFill>
                  <a:schemeClr val="dk1"/>
                </a:solidFill>
                <a:latin typeface="Candara" pitchFamily="34" charset="0"/>
              </a:rPr>
              <a:t>Δημιουργός: </a:t>
            </a:r>
            <a:r>
              <a:rPr lang="el-GR" i="1" dirty="0" err="1" smtClean="0">
                <a:latin typeface="Candara" pitchFamily="34" charset="0"/>
              </a:rPr>
              <a:t>Κοζής</a:t>
            </a:r>
            <a:r>
              <a:rPr lang="el-GR" i="1" dirty="0" smtClean="0">
                <a:latin typeface="Candara" pitchFamily="34" charset="0"/>
              </a:rPr>
              <a:t> </a:t>
            </a:r>
            <a:r>
              <a:rPr lang="el-GR" i="1" dirty="0" err="1" smtClean="0">
                <a:latin typeface="Candara" pitchFamily="34" charset="0"/>
              </a:rPr>
              <a:t>Δεσύλλας</a:t>
            </a:r>
            <a:endParaRPr lang="el-GR" i="1" dirty="0" smtClean="0">
              <a:solidFill>
                <a:schemeClr val="dk1"/>
              </a:solidFill>
              <a:latin typeface="Candara" pitchFamily="34" charset="0"/>
            </a:endParaRPr>
          </a:p>
        </p:txBody>
      </p:sp>
      <p:pic>
        <p:nvPicPr>
          <p:cNvPr id="487" name="Google Shape;487;p15" descr="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1687" y="1838325"/>
            <a:ext cx="3028950" cy="240506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488" name="Google Shape;488;p15" descr="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257" y="1411039"/>
            <a:ext cx="2664000" cy="32400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90" name="Google Shape;490;p15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6408300" y="4679400"/>
            <a:ext cx="1550550" cy="15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5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3064025" y="5008650"/>
            <a:ext cx="1743199" cy="1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5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8624490" y="5314950"/>
            <a:ext cx="807286" cy="136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23 - Ορθογώνιο"/>
          <p:cNvSpPr/>
          <p:nvPr/>
        </p:nvSpPr>
        <p:spPr>
          <a:xfrm>
            <a:off x="3685735" y="365768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</a:rPr>
              <a:t>ΔΙΑΦΟΡΟΙ ΕΛΛΗΝΕΣ ΖΩΓΡΑΦΟΙ</a:t>
            </a:r>
            <a:endParaRPr lang="el-GR" sz="1800" spc="30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Bahnschrift SemiBold" pitchFamily="34" charset="0"/>
            </a:endParaRPr>
          </a:p>
        </p:txBody>
      </p:sp>
      <p:pic>
        <p:nvPicPr>
          <p:cNvPr id="17" name="16 - Εικόνα" descr="Odysseus_Androutsos_-_187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3355" y="1308297"/>
            <a:ext cx="2649360" cy="3420000"/>
          </a:xfrm>
          <a:prstGeom prst="rect">
            <a:avLst/>
          </a:prstGeom>
        </p:spPr>
      </p:pic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548;p3" descr="Χατζηπαυλής Αναστάσιος - Γυψοσανίδες Καλλιθέα - 4ty.gr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-146050"/>
            <a:ext cx="12192000" cy="199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" descr="背景テクスチャをデッキ屋外ぼろぼろホワイトウッドの斜視図。白い木の ...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4286250"/>
            <a:ext cx="12192000" cy="27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"/>
          <p:cNvSpPr txBox="1"/>
          <p:nvPr/>
        </p:nvSpPr>
        <p:spPr>
          <a:xfrm>
            <a:off x="0" y="1158874"/>
            <a:ext cx="3213100" cy="4140000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Η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Ελλάδα στα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ερείπια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του Μεσολογγίου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527" name="Google Shape;527;p2"/>
          <p:cNvSpPr txBox="1"/>
          <p:nvPr/>
        </p:nvSpPr>
        <p:spPr>
          <a:xfrm>
            <a:off x="4368800" y="1691236"/>
            <a:ext cx="3454400" cy="2988000"/>
          </a:xfrm>
          <a:prstGeom prst="rect">
            <a:avLst/>
          </a:pr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2"/>
          <p:cNvSpPr/>
          <p:nvPr/>
        </p:nvSpPr>
        <p:spPr>
          <a:xfrm rot="-5400000" flipH="1">
            <a:off x="6399338" y="2610467"/>
            <a:ext cx="4032000" cy="11811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2"/>
          <p:cNvSpPr/>
          <p:nvPr/>
        </p:nvSpPr>
        <p:spPr>
          <a:xfrm rot="5400000" flipH="1">
            <a:off x="1716981" y="2626419"/>
            <a:ext cx="4140000" cy="118268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2" descr="http://www.katiousa.gr/wp-content/uploads/2018/04/%CE%9D%CF%84%CE%B5%CE%BB%CE%B1%CE%BA%CF%81%CE%BF%CF%85%CE%AC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7900" y="1728517"/>
            <a:ext cx="1728350" cy="231795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sp>
        <p:nvSpPr>
          <p:cNvPr id="532" name="Google Shape;532;p2"/>
          <p:cNvSpPr txBox="1"/>
          <p:nvPr/>
        </p:nvSpPr>
        <p:spPr>
          <a:xfrm>
            <a:off x="5094922" y="4040846"/>
            <a:ext cx="2108517" cy="50359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b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Αυτοπροσωπογραφία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b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του </a:t>
            </a:r>
            <a:r>
              <a:rPr lang="el-GR" b="0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Ευγένιου </a:t>
            </a:r>
            <a:r>
              <a:rPr lang="el-GR" b="0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Ντελακρουά</a:t>
            </a:r>
            <a:endParaRPr b="0" u="none" strike="noStrike" cap="none" dirty="0">
              <a:solidFill>
                <a:srgbClr val="4A86E8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533" name="Google Shape;533;p2" descr="Η Ελλάδα στα ερείπια του Μεσολογγίου - Βικιπαίδεια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462" y="1255712"/>
            <a:ext cx="2368550" cy="335597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sp>
        <p:nvSpPr>
          <p:cNvPr id="535" name="Google Shape;535;p2"/>
          <p:cNvSpPr txBox="1"/>
          <p:nvPr/>
        </p:nvSpPr>
        <p:spPr>
          <a:xfrm>
            <a:off x="8978900" y="1198561"/>
            <a:ext cx="3213100" cy="3996000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Μελέτη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δύο Ελλήνων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536" name="Google Shape;536;p2" descr="https://www.mononews.gr/wp-content/uploads/2020/05/200529175944_unnamed-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68471" y="1292883"/>
            <a:ext cx="2781300" cy="33528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537" name="Google Shape;537;p2" descr="Ζευγάρι, Κρατώντας Τα Χέρια, Σιλουέτα, Αγάπη, Εραστές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5197912" y="4885262"/>
            <a:ext cx="1168400" cy="18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6657749" y="4513250"/>
            <a:ext cx="1709550" cy="17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"/>
          <p:cNvPicPr preferRelativeResize="0"/>
          <p:nvPr/>
        </p:nvPicPr>
        <p:blipFill rotWithShape="1">
          <a:blip r:embed="rId10" cstate="email">
            <a:alphaModFix/>
          </a:blip>
          <a:srcRect/>
          <a:stretch/>
        </p:blipFill>
        <p:spPr>
          <a:xfrm>
            <a:off x="9260720" y="5062774"/>
            <a:ext cx="1000930" cy="179522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81;p13"/>
          <p:cNvSpPr/>
          <p:nvPr/>
        </p:nvSpPr>
        <p:spPr>
          <a:xfrm>
            <a:off x="3938954" y="126612"/>
            <a:ext cx="4248443" cy="407963"/>
          </a:xfrm>
          <a:prstGeom prst="trapezoid">
            <a:avLst>
              <a:gd name="adj" fmla="val 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prstTxWarp prst="textArchUp">
              <a:avLst/>
            </a:prstTxWarp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</a:t>
            </a:r>
            <a:r>
              <a:rPr lang="el-GR" sz="1800" i="0" u="none" strike="noStrike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ΕΥΓΕΝΙΟΥ ΝΤΕΛΑΚΡΟΥΑ</a:t>
            </a:r>
            <a:endParaRPr sz="1800" i="0" u="none" strike="noStrike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21" name="20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3" descr="Χατζηπαυλής Αναστάσιος - Γυψοσανίδες Καλλιθέα - 4ty.gr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-146050"/>
            <a:ext cx="12192000" cy="199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" descr="背景テクスチャをデッキ屋外ぼろぼろホワイトウッドの斜視図。白い木の ...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4286250"/>
            <a:ext cx="12192000" cy="27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"/>
          <p:cNvSpPr txBox="1"/>
          <p:nvPr/>
        </p:nvSpPr>
        <p:spPr>
          <a:xfrm>
            <a:off x="0" y="1158875"/>
            <a:ext cx="3568700" cy="3794125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Η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μάχη του Γκιαούρη και του </a:t>
            </a: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Χασάν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551" name="Google Shape;551;p3"/>
          <p:cNvSpPr txBox="1"/>
          <p:nvPr/>
        </p:nvSpPr>
        <p:spPr>
          <a:xfrm>
            <a:off x="3875087" y="1773237"/>
            <a:ext cx="4441825" cy="2644775"/>
          </a:xfrm>
          <a:prstGeom prst="rect">
            <a:avLst/>
          </a:pr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Η σ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φαγή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της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Χίου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552" name="Google Shape;552;p3"/>
          <p:cNvSpPr/>
          <p:nvPr/>
        </p:nvSpPr>
        <p:spPr>
          <a:xfrm rot="5400000" flipH="1">
            <a:off x="1785986" y="2862311"/>
            <a:ext cx="3849589" cy="3476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"/>
          <p:cNvSpPr txBox="1"/>
          <p:nvPr/>
        </p:nvSpPr>
        <p:spPr>
          <a:xfrm>
            <a:off x="9342437" y="4044950"/>
            <a:ext cx="2849562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l-G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3" descr="Η σφαγή της Χίου και η πυρπόληση της τουρκικής ναυαρχίδας από τον  Κωνσταντίνο Κανάρη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1360" y="1683143"/>
            <a:ext cx="4321147" cy="24264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</p:pic>
      <p:pic>
        <p:nvPicPr>
          <p:cNvPr id="555" name="Google Shape;555;p3" descr="Η μάχη του Γκιαούρη και του Χασάν, Ευγένιος Ντελακρουά, Ελαιογραφία σε καμβά, διαστάσεις  58 × 71 cm.  Art Institute of Chicago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175" y="1506500"/>
            <a:ext cx="3314699" cy="25067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sp>
        <p:nvSpPr>
          <p:cNvPr id="556" name="Google Shape;556;p3"/>
          <p:cNvSpPr txBox="1"/>
          <p:nvPr/>
        </p:nvSpPr>
        <p:spPr>
          <a:xfrm>
            <a:off x="8623300" y="1206500"/>
            <a:ext cx="3568700" cy="3792537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Μπότσαρης αιφνιδιάζει τους Τούρκους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στο στρατόπεδ</a:t>
            </a:r>
            <a:r>
              <a:rPr lang="el-GR" dirty="0">
                <a:solidFill>
                  <a:schemeClr val="dk1"/>
                </a:solidFill>
                <a:latin typeface="Candara" pitchFamily="34" charset="0"/>
              </a:rPr>
              <a:t>ό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τους (προσχέδιο </a:t>
            </a: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)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557" name="Google Shape;557;p3"/>
          <p:cNvSpPr/>
          <p:nvPr/>
        </p:nvSpPr>
        <p:spPr>
          <a:xfrm rot="-5400000">
            <a:off x="6544468" y="2902743"/>
            <a:ext cx="3813175" cy="3476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" descr="Ο Μπότσαρης αιφνιδιάζει τους Τούρκους στο στρατοπεδό τους (προσχέδιο του 1860), Ευγένιος Ντελακρουά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88387" y="1528762"/>
            <a:ext cx="3406775" cy="270351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559" name="Google Shape;559;p3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 flipH="1">
            <a:off x="7216775" y="4988088"/>
            <a:ext cx="1679949" cy="167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3875071" y="4739673"/>
            <a:ext cx="1851576" cy="18014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1;p13"/>
          <p:cNvSpPr/>
          <p:nvPr/>
        </p:nvSpPr>
        <p:spPr>
          <a:xfrm>
            <a:off x="3938954" y="126612"/>
            <a:ext cx="4248443" cy="407963"/>
          </a:xfrm>
          <a:prstGeom prst="trapezoid">
            <a:avLst>
              <a:gd name="adj" fmla="val 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prstTxWarp prst="textArchUp">
              <a:avLst/>
            </a:prstTxWarp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</a:t>
            </a:r>
            <a:r>
              <a:rPr lang="el-GR" sz="1800" i="0" u="none" strike="noStrike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ΕΥΓΕΝΙΟΥ ΝΤΕΛΑΚΡΟΥΑ</a:t>
            </a:r>
            <a:endParaRPr sz="1800" i="0" u="none" strike="noStrike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48"/>
          <p:cNvPicPr preferRelativeResize="0"/>
          <p:nvPr/>
        </p:nvPicPr>
        <p:blipFill>
          <a:blip r:embed="rId3" cstate="email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8"/>
          <p:cNvSpPr/>
          <p:nvPr/>
        </p:nvSpPr>
        <p:spPr>
          <a:xfrm rot="251801">
            <a:off x="2168331" y="2536746"/>
            <a:ext cx="1542168" cy="2166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noFill/>
                <a:latin typeface="Arial Black"/>
              </a:rPr>
              <a:t>ΑΙΘΟΥΣΑ  ΦΑΓΙΟΥΜ</a:t>
            </a:r>
          </a:p>
        </p:txBody>
      </p:sp>
      <p:pic>
        <p:nvPicPr>
          <p:cNvPr id="132" name="Google Shape;132;p48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 flipH="1">
            <a:off x="3992000" y="5140800"/>
            <a:ext cx="1713875" cy="1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8"/>
          <p:cNvPicPr preferRelativeResize="0"/>
          <p:nvPr/>
        </p:nvPicPr>
        <p:blipFill>
          <a:blip r:embed="rId5" cstate="email">
            <a:alphaModFix/>
          </a:blip>
          <a:stretch>
            <a:fillRect/>
          </a:stretch>
        </p:blipFill>
        <p:spPr>
          <a:xfrm>
            <a:off x="2822075" y="868950"/>
            <a:ext cx="6546576" cy="385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8"/>
          <p:cNvSpPr/>
          <p:nvPr/>
        </p:nvSpPr>
        <p:spPr>
          <a:xfrm>
            <a:off x="3337507" y="1191926"/>
            <a:ext cx="5529995" cy="3084652"/>
          </a:xfrm>
          <a:prstGeom prst="rect">
            <a:avLst/>
          </a:prstGeom>
          <a:solidFill>
            <a:srgbClr val="EFEFEF">
              <a:alpha val="99000"/>
            </a:srgbClr>
          </a:solidFill>
          <a:ln>
            <a:noFill/>
          </a:ln>
        </p:spPr>
        <p:txBody>
          <a:bodyPr spcFirstLastPara="1" wrap="none" lIns="180000" tIns="36000" rIns="180000" bIns="360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Καλώς ορίσατε </a:t>
            </a:r>
            <a:r>
              <a:rPr lang="el-GR" sz="1600" i="0" u="none" strike="noStrike" cap="none" dirty="0">
                <a:solidFill>
                  <a:srgbClr val="980000"/>
                </a:solidFill>
                <a:latin typeface="Bahnschrift" pitchFamily="34" charset="0"/>
                <a:sym typeface="Arial"/>
              </a:rPr>
              <a:t>στο ψηφιακό </a:t>
            </a: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Μουσείο</a:t>
            </a:r>
            <a:r>
              <a:rPr lang="el-GR" sz="1600" i="0" u="none" strike="noStrike" cap="none" dirty="0">
                <a:solidFill>
                  <a:srgbClr val="980000"/>
                </a:solidFill>
                <a:latin typeface="Bahnschrift" pitchFamily="34" charset="0"/>
                <a:sym typeface="Arial"/>
              </a:rPr>
              <a:t>, </a:t>
            </a:r>
            <a:endParaRPr lang="el-GR" sz="1600" i="0" u="none" strike="noStrike" cap="none" dirty="0" smtClean="0">
              <a:solidFill>
                <a:srgbClr val="980000"/>
              </a:solidFill>
              <a:latin typeface="Bahnschrift" pitchFamily="34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dirty="0" smtClean="0">
                <a:solidFill>
                  <a:srgbClr val="980000"/>
                </a:solidFill>
                <a:latin typeface="Bahnschrift" pitchFamily="34" charset="0"/>
              </a:rPr>
              <a:t>τ</a:t>
            </a: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ο </a:t>
            </a:r>
            <a:r>
              <a:rPr lang="el-GR" sz="1600" i="0" u="none" strike="noStrike" cap="none" dirty="0">
                <a:solidFill>
                  <a:srgbClr val="980000"/>
                </a:solidFill>
                <a:latin typeface="Bahnschrift" pitchFamily="34" charset="0"/>
                <a:sym typeface="Arial"/>
              </a:rPr>
              <a:t>οποίο εκθέτει </a:t>
            </a:r>
            <a:r>
              <a:rPr lang="el-GR" sz="1600" i="0" u="none" strike="noStrike" cap="none">
                <a:solidFill>
                  <a:srgbClr val="980000"/>
                </a:solidFill>
                <a:latin typeface="Bahnschrift" pitchFamily="34" charset="0"/>
                <a:sym typeface="Arial"/>
              </a:rPr>
              <a:t>έργα </a:t>
            </a:r>
            <a:r>
              <a:rPr lang="el-GR" sz="1600" smtClean="0">
                <a:solidFill>
                  <a:srgbClr val="980000"/>
                </a:solidFill>
                <a:latin typeface="Bahnschrift" pitchFamily="34" charset="0"/>
              </a:rPr>
              <a:t>Ελλήνων </a:t>
            </a:r>
            <a:r>
              <a:rPr lang="el-GR" sz="1600" dirty="0" smtClean="0">
                <a:solidFill>
                  <a:srgbClr val="980000"/>
                </a:solidFill>
                <a:latin typeface="Bahnschrift" pitchFamily="34" charset="0"/>
              </a:rPr>
              <a:t>και ξένων καλλιτεχνών, </a:t>
            </a:r>
          </a:p>
          <a:p>
            <a:pPr lvl="0" algn="ctr">
              <a:lnSpc>
                <a:spcPct val="150000"/>
              </a:lnSpc>
            </a:pPr>
            <a:r>
              <a:rPr lang="el-GR" sz="1600" dirty="0" smtClean="0">
                <a:solidFill>
                  <a:srgbClr val="980000"/>
                </a:solidFill>
                <a:latin typeface="Bahnschrift" pitchFamily="34" charset="0"/>
              </a:rPr>
              <a:t>εμπνευσμένα από την Ελληνική Επανάσταση  </a:t>
            </a: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1821.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980000"/>
              </a:solidFill>
              <a:latin typeface="Bahnschrift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i="0" u="none" strike="noStrike" cap="none" dirty="0">
                <a:solidFill>
                  <a:srgbClr val="980000"/>
                </a:solidFill>
                <a:latin typeface="Bahnschrift" pitchFamily="34" charset="0"/>
                <a:sym typeface="Arial"/>
              </a:rPr>
              <a:t>Επ</a:t>
            </a:r>
            <a:r>
              <a:rPr lang="el-GR" sz="1600" dirty="0">
                <a:solidFill>
                  <a:srgbClr val="980000"/>
                </a:solidFill>
                <a:latin typeface="Bahnschrift" pitchFamily="34" charset="0"/>
              </a:rPr>
              <a:t>ι</a:t>
            </a:r>
            <a:r>
              <a:rPr lang="el-GR" sz="1600" i="0" u="none" strike="noStrike" cap="none" dirty="0">
                <a:solidFill>
                  <a:srgbClr val="980000"/>
                </a:solidFill>
                <a:latin typeface="Bahnschrift" pitchFamily="34" charset="0"/>
                <a:sym typeface="Arial"/>
              </a:rPr>
              <a:t>πλέον στις αίθουσες προβολών του </a:t>
            </a: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μουσείου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μπορείτε να παρακολουθήσετε ταινίες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του </a:t>
            </a:r>
            <a:r>
              <a:rPr lang="el-GR" sz="1600" i="0" u="none" strike="noStrike" cap="none" dirty="0">
                <a:solidFill>
                  <a:srgbClr val="980000"/>
                </a:solidFill>
                <a:latin typeface="Bahnschrift" pitchFamily="34" charset="0"/>
                <a:sym typeface="Arial"/>
              </a:rPr>
              <a:t>ελληνικού </a:t>
            </a: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κινηματογράφου που αναφέρονται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i="0" u="none" strike="noStrike" cap="none" dirty="0" smtClean="0">
                <a:solidFill>
                  <a:srgbClr val="980000"/>
                </a:solidFill>
                <a:latin typeface="Bahnschrift" pitchFamily="34" charset="0"/>
                <a:sym typeface="Arial"/>
              </a:rPr>
              <a:t>στους αγώνες και τον ηρωισμό των προγόνων μας.</a:t>
            </a:r>
            <a:endParaRPr sz="1600" dirty="0" smtClean="0">
              <a:solidFill>
                <a:srgbClr val="980000"/>
              </a:solidFill>
              <a:latin typeface="Bahnschrift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l-GR" sz="1600" u="none" strike="noStrike" cap="none" dirty="0" smtClean="0">
              <a:solidFill>
                <a:srgbClr val="980000"/>
              </a:solidFill>
              <a:latin typeface="Bahnschrift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u="none" strike="noStrike" cap="none" dirty="0" smtClean="0">
                <a:solidFill>
                  <a:srgbClr val="980000"/>
                </a:solidFill>
                <a:latin typeface="Monotype Corsiva" pitchFamily="66" charset="0"/>
                <a:sym typeface="Arial"/>
              </a:rPr>
              <a:t>Καλή </a:t>
            </a:r>
            <a:r>
              <a:rPr lang="el-GR" sz="1800" u="none" strike="noStrike" cap="none" dirty="0">
                <a:solidFill>
                  <a:srgbClr val="980000"/>
                </a:solidFill>
                <a:latin typeface="Monotype Corsiva" pitchFamily="66" charset="0"/>
                <a:sym typeface="Arial"/>
              </a:rPr>
              <a:t>περιήγηση</a:t>
            </a:r>
            <a:r>
              <a:rPr lang="el-GR" sz="1800" u="none" strike="noStrike" cap="none" dirty="0" smtClean="0">
                <a:solidFill>
                  <a:srgbClr val="980000"/>
                </a:solidFill>
                <a:latin typeface="Monotype Corsiva" pitchFamily="66" charset="0"/>
                <a:sym typeface="Arial"/>
              </a:rPr>
              <a:t>!</a:t>
            </a:r>
          </a:p>
        </p:txBody>
      </p:sp>
      <p:pic>
        <p:nvPicPr>
          <p:cNvPr id="135" name="Google Shape;135;p48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6993738" y="4461100"/>
            <a:ext cx="1835951" cy="20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8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0" y="0"/>
            <a:ext cx="12192000" cy="3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8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11691500" y="0"/>
            <a:ext cx="47662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8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0" y="0"/>
            <a:ext cx="47662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8"/>
          <p:cNvPicPr preferRelativeResize="0"/>
          <p:nvPr/>
        </p:nvPicPr>
        <p:blipFill>
          <a:blip r:embed="rId9" cstate="email">
            <a:alphaModFix/>
          </a:blip>
          <a:stretch>
            <a:fillRect/>
          </a:stretch>
        </p:blipFill>
        <p:spPr>
          <a:xfrm>
            <a:off x="2108724" y="4031190"/>
            <a:ext cx="854175" cy="169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8"/>
          <p:cNvPicPr preferRelativeResize="0"/>
          <p:nvPr/>
        </p:nvPicPr>
        <p:blipFill>
          <a:blip r:embed="rId10" cstate="email">
            <a:alphaModFix/>
          </a:blip>
          <a:stretch>
            <a:fillRect/>
          </a:stretch>
        </p:blipFill>
        <p:spPr>
          <a:xfrm>
            <a:off x="946488" y="1773617"/>
            <a:ext cx="1405725" cy="98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8"/>
          <p:cNvPicPr preferRelativeResize="0"/>
          <p:nvPr/>
        </p:nvPicPr>
        <p:blipFill>
          <a:blip r:embed="rId10" cstate="email">
            <a:alphaModFix/>
          </a:blip>
          <a:stretch>
            <a:fillRect/>
          </a:stretch>
        </p:blipFill>
        <p:spPr>
          <a:xfrm>
            <a:off x="9730963" y="1595042"/>
            <a:ext cx="1405725" cy="98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17 - Εικόνα" descr="3.png">
            <a:hlinkClick r:id="" action="ppaction://hlinkshowjump?jump=nextslide"/>
          </p:cNvPr>
          <p:cNvPicPr>
            <a:picLocks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0102841" y="6142500"/>
            <a:ext cx="720000" cy="7155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000000" lon="480000" rev="2112000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9" name="18 - Εικόνα" descr="fyta (2)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786299" y="3987896"/>
            <a:ext cx="9864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4" descr="Χατζηπαυλής Αναστάσιος - Γυψοσανίδες Καλλιθέα - 4ty.gr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-146050"/>
            <a:ext cx="12192000" cy="199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 descr="背景テクスチャをデッキ屋外ぼろぼろホワイトウッドの斜視図。白い木の ...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4286250"/>
            <a:ext cx="12192000" cy="27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 txBox="1"/>
          <p:nvPr/>
        </p:nvSpPr>
        <p:spPr>
          <a:xfrm>
            <a:off x="0" y="1158875"/>
            <a:ext cx="3600000" cy="3794125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Σκηνή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από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τη ¨Σφαγή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της Χίου¨ </a:t>
            </a: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572" name="Google Shape;572;p4"/>
          <p:cNvSpPr txBox="1"/>
          <p:nvPr/>
        </p:nvSpPr>
        <p:spPr>
          <a:xfrm>
            <a:off x="3787775" y="1635125"/>
            <a:ext cx="4529137" cy="2913062"/>
          </a:xfrm>
          <a:prstGeom prst="rect">
            <a:avLst/>
          </a:pr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"/>
          <p:cNvSpPr/>
          <p:nvPr/>
        </p:nvSpPr>
        <p:spPr>
          <a:xfrm rot="5400000" flipH="1">
            <a:off x="1722304" y="2909308"/>
            <a:ext cx="3888000" cy="207676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"/>
          <p:cNvSpPr txBox="1"/>
          <p:nvPr/>
        </p:nvSpPr>
        <p:spPr>
          <a:xfrm>
            <a:off x="9342437" y="4044950"/>
            <a:ext cx="2849562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l-G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"/>
          <p:cNvSpPr txBox="1"/>
          <p:nvPr/>
        </p:nvSpPr>
        <p:spPr>
          <a:xfrm>
            <a:off x="8485677" y="1206500"/>
            <a:ext cx="3672000" cy="3792537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US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US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US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US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Μάχη Έλληνα και πασά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577" name="Google Shape;577;p4"/>
          <p:cNvSpPr/>
          <p:nvPr/>
        </p:nvSpPr>
        <p:spPr>
          <a:xfrm rot="-5400000">
            <a:off x="6478637" y="2968574"/>
            <a:ext cx="3813175" cy="2160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00" scaled="0"/>
          </a:gra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4" descr="https://i.pinimg.com/564x/29/20/bf/2920bf4fa10500f4cd405be67f42915b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9900" y="1687242"/>
            <a:ext cx="3536950" cy="26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" descr="Το 1821 μέσα από 34 έργα τέχνης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09049" y="1322386"/>
            <a:ext cx="2952000" cy="31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" descr="Το 1821 μέσα από 34 έργα τέχνης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425" y="1303337"/>
            <a:ext cx="2652712" cy="30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"/>
          <p:cNvSpPr txBox="1"/>
          <p:nvPr/>
        </p:nvSpPr>
        <p:spPr>
          <a:xfrm>
            <a:off x="5370644" y="4265247"/>
            <a:ext cx="1656470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 Έλληνας αγωνιστής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582" name="Google Shape;582;p4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4279900" y="4548177"/>
            <a:ext cx="1403350" cy="16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" descr="Manager clipart woman manager, Picture #1599011 manager clipart woman  manager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7176149" y="4444925"/>
            <a:ext cx="1546502" cy="17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81;p13"/>
          <p:cNvSpPr/>
          <p:nvPr/>
        </p:nvSpPr>
        <p:spPr>
          <a:xfrm>
            <a:off x="2869809" y="140680"/>
            <a:ext cx="6724357" cy="407963"/>
          </a:xfrm>
          <a:prstGeom prst="trapezoid">
            <a:avLst>
              <a:gd name="adj" fmla="val 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prstTxWarp prst="textArchUp">
              <a:avLst>
                <a:gd name="adj" fmla="val 10901794"/>
              </a:avLst>
            </a:prstTxWarp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</a:t>
            </a:r>
            <a:r>
              <a:rPr lang="el-GR" sz="1800" i="0" u="none" strike="noStrike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ΕΥΓΕΝΙΟΥ ΝΤΕΛΑΚΡΟΥΑ</a:t>
            </a:r>
            <a:endParaRPr sz="1800" i="0" u="none" strike="noStrike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19" name="18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5"/>
          <p:cNvSpPr txBox="1"/>
          <p:nvPr/>
        </p:nvSpPr>
        <p:spPr>
          <a:xfrm>
            <a:off x="-22225" y="4010025"/>
            <a:ext cx="12192000" cy="288925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Google Shape;591;p25" descr="Βάλτε ψευδοροφές στο σπίτι για εκλεπτυσμένη διακόσμηση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43229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5"/>
          <p:cNvSpPr txBox="1"/>
          <p:nvPr/>
        </p:nvSpPr>
        <p:spPr>
          <a:xfrm>
            <a:off x="10339387" y="762000"/>
            <a:ext cx="1852612" cy="5278437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5"/>
          <p:cNvSpPr/>
          <p:nvPr/>
        </p:nvSpPr>
        <p:spPr>
          <a:xfrm rot="5400000">
            <a:off x="209220" y="2318080"/>
            <a:ext cx="5213350" cy="2214562"/>
          </a:xfrm>
          <a:prstGeom prst="trapezoid">
            <a:avLst>
              <a:gd name="adj" fmla="val 25000"/>
            </a:avLst>
          </a:prstGeom>
          <a:solidFill>
            <a:srgbClr val="63242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5"/>
          <p:cNvSpPr txBox="1"/>
          <p:nvPr/>
        </p:nvSpPr>
        <p:spPr>
          <a:xfrm>
            <a:off x="1708594" y="1187775"/>
            <a:ext cx="2057776" cy="4101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l-GR" sz="1800" dirty="0">
                <a:solidFill>
                  <a:schemeClr val="dk1"/>
                </a:solidFill>
              </a:rPr>
              <a:t>   </a:t>
            </a: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5"/>
          <p:cNvSpPr txBox="1"/>
          <p:nvPr/>
        </p:nvSpPr>
        <p:spPr>
          <a:xfrm rot="5400000">
            <a:off x="4329112" y="988113"/>
            <a:ext cx="3424237" cy="4281487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25"/>
          <p:cNvSpPr/>
          <p:nvPr/>
        </p:nvSpPr>
        <p:spPr>
          <a:xfrm rot="-5400000">
            <a:off x="6617493" y="2343943"/>
            <a:ext cx="5265737" cy="2136775"/>
          </a:xfrm>
          <a:custGeom>
            <a:avLst/>
            <a:gdLst/>
            <a:ahLst/>
            <a:cxnLst/>
            <a:rect l="l" t="t" r="r" b="b"/>
            <a:pathLst>
              <a:path w="5265737" h="2136775" extrusionOk="0">
                <a:moveTo>
                  <a:pt x="0" y="2136775"/>
                </a:moveTo>
                <a:lnTo>
                  <a:pt x="534194" y="0"/>
                </a:lnTo>
                <a:lnTo>
                  <a:pt x="4731543" y="0"/>
                </a:lnTo>
                <a:lnTo>
                  <a:pt x="5265737" y="2136775"/>
                </a:lnTo>
                <a:close/>
              </a:path>
            </a:pathLst>
          </a:cu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5"/>
          <p:cNvSpPr txBox="1"/>
          <p:nvPr/>
        </p:nvSpPr>
        <p:spPr>
          <a:xfrm>
            <a:off x="8181956" y="779444"/>
            <a:ext cx="2136775" cy="526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25"/>
          <p:cNvSpPr txBox="1"/>
          <p:nvPr/>
        </p:nvSpPr>
        <p:spPr>
          <a:xfrm>
            <a:off x="0" y="819150"/>
            <a:ext cx="1722437" cy="5265737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25"/>
          <p:cNvSpPr/>
          <p:nvPr/>
        </p:nvSpPr>
        <p:spPr>
          <a:xfrm rot="-5400000">
            <a:off x="735806" y="2143918"/>
            <a:ext cx="4184650" cy="1966912"/>
          </a:xfrm>
          <a:prstGeom prst="flowChartManualOperation">
            <a:avLst/>
          </a:prstGeom>
          <a:blipFill rotWithShape="0">
            <a:blip r:embed="rId5">
              <a:alphaModFix/>
            </a:blip>
            <a:stretch>
              <a:fillRect/>
            </a:stretch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5" descr="C:\Users\Turbox.User\AppData\Local\Microsoft\Windows\INetCache\IE\Q9SK4QMB\27568-7-business-people-image[1].png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3968750" y="4879575"/>
            <a:ext cx="982662" cy="188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5" descr="Louis Dupre- The Greek (Andreas Londos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4575" y="1585912"/>
            <a:ext cx="2354262" cy="31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5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6913550" y="4474875"/>
            <a:ext cx="1067600" cy="17430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608" name="Google Shape;608;p25" descr="Δεν υπάρχει διαθέσιμη περιγραφή για τη φωτογραφία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5274" y="1371958"/>
            <a:ext cx="1450253" cy="260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5" descr="https://i.pinimg.com/564x/df/95/4b/df954bd36e2093c91bf60b94ad55011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52548" y="1379524"/>
            <a:ext cx="1613410" cy="25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81;p13"/>
          <p:cNvSpPr/>
          <p:nvPr/>
        </p:nvSpPr>
        <p:spPr>
          <a:xfrm>
            <a:off x="4862339" y="230993"/>
            <a:ext cx="2614663" cy="356466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>
              <a:buClr>
                <a:srgbClr val="FCFCFF"/>
              </a:buClr>
              <a:buSzPts val="1200"/>
            </a:pPr>
            <a:r>
              <a:rPr lang="el-GR" sz="1800" i="0" u="none" strike="noStrike" cap="all" dirty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n-US" sz="1800" i="0" u="none" strike="noStrike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LOUIS DUPR</a:t>
            </a:r>
            <a:r>
              <a:rPr lang="el-GR" sz="1800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  <a:hlinkClick r:id="rId11"/>
              </a:rPr>
              <a:t>É</a:t>
            </a:r>
            <a:endParaRPr lang="en-US" sz="1800" cap="all" dirty="0">
              <a:ln w="0">
                <a:solidFill>
                  <a:schemeClr val="bg2">
                    <a:lumMod val="50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ea typeface="Calibri"/>
              <a:cs typeface="Calibri"/>
            </a:endParaRPr>
          </a:p>
        </p:txBody>
      </p:sp>
      <p:sp>
        <p:nvSpPr>
          <p:cNvPr id="21" name="20 - TextBox"/>
          <p:cNvSpPr txBox="1"/>
          <p:nvPr/>
        </p:nvSpPr>
        <p:spPr>
          <a:xfrm rot="20354053">
            <a:off x="2204172" y="4836180"/>
            <a:ext cx="1576320" cy="71903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  <a:latin typeface="Candara" pitchFamily="34" charset="0"/>
              </a:rPr>
              <a:t>Ύψωση τη σημαίας</a:t>
            </a:r>
          </a:p>
          <a:p>
            <a:pPr algn="ctr"/>
            <a:r>
              <a:rPr lang="el-GR" dirty="0" smtClean="0">
                <a:solidFill>
                  <a:schemeClr val="bg1"/>
                </a:solidFill>
                <a:latin typeface="Candara" pitchFamily="34" charset="0"/>
              </a:rPr>
              <a:t>με το σταυρό</a:t>
            </a:r>
          </a:p>
          <a:p>
            <a:pPr algn="ctr"/>
            <a:r>
              <a:rPr lang="el-GR" dirty="0" smtClean="0">
                <a:solidFill>
                  <a:schemeClr val="bg1"/>
                </a:solidFill>
                <a:latin typeface="Candara" pitchFamily="34" charset="0"/>
              </a:rPr>
              <a:t>στα Σάλωνα</a:t>
            </a:r>
          </a:p>
        </p:txBody>
      </p:sp>
      <p:sp>
        <p:nvSpPr>
          <p:cNvPr id="23" name="22 - TextBox"/>
          <p:cNvSpPr txBox="1"/>
          <p:nvPr/>
        </p:nvSpPr>
        <p:spPr>
          <a:xfrm rot="20350063">
            <a:off x="3947493" y="3629465"/>
            <a:ext cx="846954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l-GR" sz="1600" dirty="0" smtClean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Έλληνας</a:t>
            </a:r>
            <a:endParaRPr lang="el-GR" sz="1600" dirty="0">
              <a:latin typeface="Candara" pitchFamily="34" charset="0"/>
            </a:endParaRPr>
          </a:p>
        </p:txBody>
      </p:sp>
      <p:sp>
        <p:nvSpPr>
          <p:cNvPr id="25" name="24 - TextBox"/>
          <p:cNvSpPr txBox="1"/>
          <p:nvPr/>
        </p:nvSpPr>
        <p:spPr>
          <a:xfrm>
            <a:off x="365792" y="4262511"/>
            <a:ext cx="1167555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lvl="0" algn="ctr"/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Σουλιώτης</a:t>
            </a:r>
          </a:p>
          <a:p>
            <a:pPr lvl="0" algn="ctr"/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στην Κέρκυρα</a:t>
            </a:r>
          </a:p>
        </p:txBody>
      </p:sp>
      <p:sp>
        <p:nvSpPr>
          <p:cNvPr id="26" name="25 - TextBox"/>
          <p:cNvSpPr txBox="1"/>
          <p:nvPr/>
        </p:nvSpPr>
        <p:spPr>
          <a:xfrm rot="668664">
            <a:off x="8574995" y="4811145"/>
            <a:ext cx="1236483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lvl="0" algn="ctr"/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Δημήτριος</a:t>
            </a:r>
          </a:p>
          <a:p>
            <a:pPr lvl="0" algn="ctr"/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Μαυρομιχάλης</a:t>
            </a:r>
          </a:p>
        </p:txBody>
      </p:sp>
      <p:sp>
        <p:nvSpPr>
          <p:cNvPr id="27" name="26 - TextBox"/>
          <p:cNvSpPr txBox="1"/>
          <p:nvPr/>
        </p:nvSpPr>
        <p:spPr>
          <a:xfrm>
            <a:off x="10408913" y="4234379"/>
            <a:ext cx="1704560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lvl="0" algn="ctr"/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Πορτρέτο του Αλή</a:t>
            </a:r>
          </a:p>
          <a:p>
            <a:pPr lvl="0" algn="ctr"/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πασά των Ιωαννίνων</a:t>
            </a:r>
          </a:p>
        </p:txBody>
      </p:sp>
      <p:pic>
        <p:nvPicPr>
          <p:cNvPr id="28" name="27 - Εικόνα" descr="16796_5275_400_499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7084" y="1678081"/>
            <a:ext cx="2150842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9" name="28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"/>
          <p:cNvSpPr/>
          <p:nvPr/>
        </p:nvSpPr>
        <p:spPr>
          <a:xfrm>
            <a:off x="-22225" y="4027277"/>
            <a:ext cx="12192000" cy="288925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7" name="Google Shape;617;p7" descr="Βάλτε ψευδοροφές στο σπίτι για εκλεπτυσμένη διακόσμηση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7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"/>
          <p:cNvSpPr txBox="1"/>
          <p:nvPr/>
        </p:nvSpPr>
        <p:spPr>
          <a:xfrm>
            <a:off x="0" y="1228725"/>
            <a:ext cx="3090862" cy="4056062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Θεόδωρος Κολοκοτρώνης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619" name="Google Shape;619;p7"/>
          <p:cNvSpPr/>
          <p:nvPr/>
        </p:nvSpPr>
        <p:spPr>
          <a:xfrm rot="5400000">
            <a:off x="1685925" y="2608262"/>
            <a:ext cx="4064000" cy="12700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7"/>
          <p:cNvSpPr txBox="1"/>
          <p:nvPr/>
        </p:nvSpPr>
        <p:spPr>
          <a:xfrm>
            <a:off x="4321147" y="1805606"/>
            <a:ext cx="3502053" cy="2871589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7"/>
          <p:cNvSpPr/>
          <p:nvPr/>
        </p:nvSpPr>
        <p:spPr>
          <a:xfrm>
            <a:off x="1663700" y="2290762"/>
            <a:ext cx="2295525" cy="454025"/>
          </a:xfrm>
          <a:custGeom>
            <a:avLst/>
            <a:gdLst/>
            <a:ahLst/>
            <a:cxnLst/>
            <a:rect l="l" t="t" r="r" b="b"/>
            <a:pathLst>
              <a:path w="2295525" h="454025" extrusionOk="0">
                <a:moveTo>
                  <a:pt x="0" y="454025"/>
                </a:moveTo>
                <a:lnTo>
                  <a:pt x="113506" y="0"/>
                </a:lnTo>
                <a:lnTo>
                  <a:pt x="2182019" y="0"/>
                </a:lnTo>
                <a:lnTo>
                  <a:pt x="2295525" y="454025"/>
                </a:lnTo>
                <a:close/>
              </a:path>
            </a:pathLst>
          </a:custGeom>
          <a:noFill/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7"/>
          <p:cNvSpPr/>
          <p:nvPr/>
        </p:nvSpPr>
        <p:spPr>
          <a:xfrm>
            <a:off x="10514012" y="3860800"/>
            <a:ext cx="573087" cy="287337"/>
          </a:xfrm>
          <a:custGeom>
            <a:avLst/>
            <a:gdLst/>
            <a:ahLst/>
            <a:cxnLst/>
            <a:rect l="l" t="t" r="r" b="b"/>
            <a:pathLst>
              <a:path w="573087" h="287338" extrusionOk="0">
                <a:moveTo>
                  <a:pt x="0" y="71835"/>
                </a:moveTo>
                <a:lnTo>
                  <a:pt x="8979" y="71835"/>
                </a:lnTo>
                <a:lnTo>
                  <a:pt x="8979" y="215504"/>
                </a:lnTo>
                <a:lnTo>
                  <a:pt x="0" y="215504"/>
                </a:lnTo>
                <a:close/>
                <a:moveTo>
                  <a:pt x="17959" y="71835"/>
                </a:moveTo>
                <a:lnTo>
                  <a:pt x="35917" y="71835"/>
                </a:lnTo>
                <a:lnTo>
                  <a:pt x="35917" y="215504"/>
                </a:lnTo>
                <a:lnTo>
                  <a:pt x="17959" y="215504"/>
                </a:lnTo>
                <a:close/>
                <a:moveTo>
                  <a:pt x="44897" y="71835"/>
                </a:moveTo>
                <a:lnTo>
                  <a:pt x="429418" y="71835"/>
                </a:lnTo>
                <a:lnTo>
                  <a:pt x="429418" y="0"/>
                </a:lnTo>
                <a:lnTo>
                  <a:pt x="573087" y="143669"/>
                </a:lnTo>
                <a:lnTo>
                  <a:pt x="429418" y="287338"/>
                </a:lnTo>
                <a:lnTo>
                  <a:pt x="429418" y="215504"/>
                </a:lnTo>
                <a:lnTo>
                  <a:pt x="44897" y="2155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7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sp>
        <p:nvSpPr>
          <p:cNvPr id="626" name="Google Shape;626;p7"/>
          <p:cNvSpPr/>
          <p:nvPr/>
        </p:nvSpPr>
        <p:spPr>
          <a:xfrm rot="-5400000" flipH="1">
            <a:off x="6457156" y="2612231"/>
            <a:ext cx="4064000" cy="134143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7"/>
          <p:cNvSpPr txBox="1"/>
          <p:nvPr/>
        </p:nvSpPr>
        <p:spPr>
          <a:xfrm>
            <a:off x="9132887" y="1243012"/>
            <a:ext cx="3059112" cy="4056062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Γεώργιος Καραϊσκάκης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628" name="Google Shape;628;p7" descr="https://www.newsbeast.gr/image/s320x/file/files/1/2020/06/wkvw_2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03" y="1562100"/>
            <a:ext cx="2928937" cy="292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7" descr="https://www.newsbeast.gr/image/s320x/file/files/1/2020/06/wkvw_19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24962" y="1416050"/>
            <a:ext cx="284797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7" descr="Ζευγάρι, Κρατώντας Τα Χέρια, Σιλουέτα, Αγάπη, Εραστές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5480050" y="4757737"/>
            <a:ext cx="1168400" cy="18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7" descr="Manager clipart woman manager, Picture #1599011 manager clipart woman  manager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7404100" y="3498850"/>
            <a:ext cx="1790700" cy="199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7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3005075" y="4010025"/>
            <a:ext cx="1743199" cy="1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"/>
          <p:cNvPicPr preferRelativeResize="0"/>
          <p:nvPr/>
        </p:nvPicPr>
        <p:blipFill rotWithShape="1">
          <a:blip r:embed="rId10" cstate="email">
            <a:alphaModFix/>
          </a:blip>
          <a:srcRect/>
          <a:stretch/>
        </p:blipFill>
        <p:spPr>
          <a:xfrm flipH="1">
            <a:off x="8539900" y="5040300"/>
            <a:ext cx="1881175" cy="160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47;p8"/>
          <p:cNvSpPr/>
          <p:nvPr/>
        </p:nvSpPr>
        <p:spPr>
          <a:xfrm>
            <a:off x="4582049" y="355433"/>
            <a:ext cx="3079203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none" dirty="0">
                <a:solidFill>
                  <a:srgbClr val="0B5394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ΑΙΘΟΥΣΑ ΚΑΡΛ ΚΡΑΤΣΑΪΖΕΝ</a:t>
            </a:r>
            <a:endParaRPr sz="1800" i="0" u="none" strike="noStrike" cap="none" dirty="0">
              <a:solidFill>
                <a:srgbClr val="0B5394"/>
              </a:solidFill>
              <a:latin typeface="Bahnschrift SemiBold" pitchFamily="34" charset="0"/>
              <a:sym typeface="Arial"/>
            </a:endParaRPr>
          </a:p>
        </p:txBody>
      </p:sp>
      <p:pic>
        <p:nvPicPr>
          <p:cNvPr id="23" name="22 - Εικόνα" descr="newego_LARGE_t_420_54326518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333822" y="1971969"/>
            <a:ext cx="3428377" cy="1800000"/>
          </a:xfrm>
          <a:prstGeom prst="rect">
            <a:avLst/>
          </a:prstGeom>
        </p:spPr>
      </p:pic>
      <p:sp>
        <p:nvSpPr>
          <p:cNvPr id="24" name="23 - Ορθογώνιο"/>
          <p:cNvSpPr/>
          <p:nvPr/>
        </p:nvSpPr>
        <p:spPr>
          <a:xfrm>
            <a:off x="4523028" y="3842640"/>
            <a:ext cx="3055324" cy="626701"/>
          </a:xfrm>
          <a:prstGeom prst="rect">
            <a:avLst/>
          </a:prstGeom>
        </p:spPr>
        <p:txBody>
          <a:bodyPr wrap="none" lIns="0" tIns="36000" rIns="0" bIns="36000">
            <a:spAutoFit/>
          </a:bodyPr>
          <a:lstStyle/>
          <a:p>
            <a:pPr algn="ctr"/>
            <a:r>
              <a:rPr lang="el-GR" sz="1200" u="sng" dirty="0" smtClean="0">
                <a:solidFill>
                  <a:schemeClr val="hlink"/>
                </a:solidFill>
              </a:rPr>
              <a:t>Καρλ </a:t>
            </a:r>
            <a:r>
              <a:rPr lang="el-GR" sz="1200" u="sng" dirty="0" err="1" smtClean="0">
                <a:solidFill>
                  <a:schemeClr val="hlink"/>
                </a:solidFill>
              </a:rPr>
              <a:t>Κρατσάιζεν</a:t>
            </a:r>
            <a:r>
              <a:rPr lang="el-GR" sz="1200" dirty="0" smtClean="0">
                <a:latin typeface="+mn-lt"/>
              </a:rPr>
              <a:t>, Βαυαρός ανθυπολοχαγός </a:t>
            </a:r>
          </a:p>
          <a:p>
            <a:pPr algn="ctr"/>
            <a:r>
              <a:rPr lang="el-GR" sz="1200" dirty="0" smtClean="0">
                <a:latin typeface="+mn-lt"/>
              </a:rPr>
              <a:t>χάρη στον οποίο γνωρίζουμε </a:t>
            </a:r>
          </a:p>
          <a:p>
            <a:pPr algn="ctr"/>
            <a:r>
              <a:rPr lang="el-GR" sz="1200" dirty="0" smtClean="0">
                <a:latin typeface="+mn-lt"/>
              </a:rPr>
              <a:t>τα πρόσωπα των αγωνιστών του 1821 </a:t>
            </a:r>
            <a:endParaRPr lang="el-GR" sz="1200" dirty="0">
              <a:latin typeface="+mn-lt"/>
            </a:endParaRPr>
          </a:p>
        </p:txBody>
      </p:sp>
      <p:pic>
        <p:nvPicPr>
          <p:cNvPr id="26" name="25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"/>
          <p:cNvSpPr/>
          <p:nvPr/>
        </p:nvSpPr>
        <p:spPr>
          <a:xfrm>
            <a:off x="-22225" y="4010025"/>
            <a:ext cx="12192000" cy="288925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Google Shape;642;p8" descr="Βάλτε ψευδοροφές στο σπίτι για εκλεπτυσμένη διακόσμηση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-1"/>
            <a:ext cx="12192000" cy="180292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8"/>
          <p:cNvSpPr txBox="1"/>
          <p:nvPr/>
        </p:nvSpPr>
        <p:spPr>
          <a:xfrm>
            <a:off x="0" y="1228725"/>
            <a:ext cx="3090862" cy="4056062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Γεώργιος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Μαυρομιχάλης 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 rot="5400000">
            <a:off x="1685925" y="2608262"/>
            <a:ext cx="4064000" cy="12700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"/>
          <p:cNvSpPr txBox="1"/>
          <p:nvPr/>
        </p:nvSpPr>
        <p:spPr>
          <a:xfrm>
            <a:off x="4344974" y="1759790"/>
            <a:ext cx="3502053" cy="2917406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1663700" y="2290762"/>
            <a:ext cx="2295525" cy="454025"/>
          </a:xfrm>
          <a:custGeom>
            <a:avLst/>
            <a:gdLst/>
            <a:ahLst/>
            <a:cxnLst/>
            <a:rect l="l" t="t" r="r" b="b"/>
            <a:pathLst>
              <a:path w="2295525" h="454025" extrusionOk="0">
                <a:moveTo>
                  <a:pt x="0" y="454025"/>
                </a:moveTo>
                <a:lnTo>
                  <a:pt x="113506" y="0"/>
                </a:lnTo>
                <a:lnTo>
                  <a:pt x="2182019" y="0"/>
                </a:lnTo>
                <a:lnTo>
                  <a:pt x="2295525" y="454025"/>
                </a:lnTo>
                <a:close/>
              </a:path>
            </a:pathLst>
          </a:custGeom>
          <a:noFill/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10514012" y="3860800"/>
            <a:ext cx="573087" cy="287337"/>
          </a:xfrm>
          <a:custGeom>
            <a:avLst/>
            <a:gdLst/>
            <a:ahLst/>
            <a:cxnLst/>
            <a:rect l="l" t="t" r="r" b="b"/>
            <a:pathLst>
              <a:path w="573087" h="287338" extrusionOk="0">
                <a:moveTo>
                  <a:pt x="0" y="71835"/>
                </a:moveTo>
                <a:lnTo>
                  <a:pt x="8979" y="71835"/>
                </a:lnTo>
                <a:lnTo>
                  <a:pt x="8979" y="215504"/>
                </a:lnTo>
                <a:lnTo>
                  <a:pt x="0" y="215504"/>
                </a:lnTo>
                <a:close/>
                <a:moveTo>
                  <a:pt x="17959" y="71835"/>
                </a:moveTo>
                <a:lnTo>
                  <a:pt x="35917" y="71835"/>
                </a:lnTo>
                <a:lnTo>
                  <a:pt x="35917" y="215504"/>
                </a:lnTo>
                <a:lnTo>
                  <a:pt x="17959" y="215504"/>
                </a:lnTo>
                <a:close/>
                <a:moveTo>
                  <a:pt x="44897" y="71835"/>
                </a:moveTo>
                <a:lnTo>
                  <a:pt x="429418" y="71835"/>
                </a:lnTo>
                <a:lnTo>
                  <a:pt x="429418" y="0"/>
                </a:lnTo>
                <a:lnTo>
                  <a:pt x="573087" y="143669"/>
                </a:lnTo>
                <a:lnTo>
                  <a:pt x="429418" y="287338"/>
                </a:lnTo>
                <a:lnTo>
                  <a:pt x="429418" y="215504"/>
                </a:lnTo>
                <a:lnTo>
                  <a:pt x="44897" y="2155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pic>
        <p:nvPicPr>
          <p:cNvPr id="651" name="Google Shape;651;p8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1083212" y="5073650"/>
            <a:ext cx="886265" cy="152876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8"/>
          <p:cNvSpPr/>
          <p:nvPr/>
        </p:nvSpPr>
        <p:spPr>
          <a:xfrm rot="-5400000" flipH="1">
            <a:off x="6435532" y="2590607"/>
            <a:ext cx="4107249" cy="134143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"/>
          <p:cNvSpPr txBox="1"/>
          <p:nvPr/>
        </p:nvSpPr>
        <p:spPr>
          <a:xfrm>
            <a:off x="9132887" y="1243012"/>
            <a:ext cx="3059112" cy="4056062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Γεώργιος Κουντουριώτης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654" name="Google Shape;654;p8" descr="https://www.newsbeast.gr/image/s320x/file/files/1/2020/06/wkvw_1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4712" y="1847850"/>
            <a:ext cx="2774950" cy="27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8"/>
          <p:cNvSpPr/>
          <p:nvPr/>
        </p:nvSpPr>
        <p:spPr>
          <a:xfrm>
            <a:off x="5178774" y="4375540"/>
            <a:ext cx="1885699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Ιωάννης </a:t>
            </a:r>
            <a:r>
              <a:rPr lang="el-GR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Μακρυγιάννης</a:t>
            </a:r>
            <a:endParaRPr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656" name="Google Shape;656;p8" descr="https://www.newsbeast.gr/image/s320x/file/files/1/2020/06/wkvw_1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289" y="1393825"/>
            <a:ext cx="2919412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8" descr="https://www.newsbeast.gr/image/s320x/file/files/1/2020/06/wkvw_4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56712" y="1393825"/>
            <a:ext cx="2808287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8" descr="Lady, Κορίτσι, Γυναίκα, Φόρεμα, Ροζ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3543789" y="4881563"/>
            <a:ext cx="1058862" cy="197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8" descr="Manager clipart woman manager, Picture #1599011 manager clipart woman  manager"/>
          <p:cNvPicPr preferRelativeResize="0"/>
          <p:nvPr/>
        </p:nvPicPr>
        <p:blipFill rotWithShape="1">
          <a:blip r:embed="rId10" cstate="email">
            <a:alphaModFix/>
          </a:blip>
          <a:srcRect/>
          <a:stretch/>
        </p:blipFill>
        <p:spPr>
          <a:xfrm>
            <a:off x="7177087" y="3757612"/>
            <a:ext cx="1790700" cy="199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72;p9"/>
          <p:cNvSpPr/>
          <p:nvPr/>
        </p:nvSpPr>
        <p:spPr>
          <a:xfrm>
            <a:off x="4514999" y="342059"/>
            <a:ext cx="3079203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none" dirty="0">
                <a:solidFill>
                  <a:srgbClr val="1C4587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ΑΙΘΟΥΣΑ ΚΑΡΛ ΚΡΑΤΣΑΪΖΕΝ</a:t>
            </a:r>
            <a:endParaRPr sz="1800" i="0" u="none" strike="noStrike" cap="none" dirty="0">
              <a:solidFill>
                <a:srgbClr val="1C4587"/>
              </a:solidFill>
              <a:latin typeface="Bahnschrift SemiBold" pitchFamily="34" charset="0"/>
              <a:sym typeface="Arial"/>
            </a:endParaRPr>
          </a:p>
        </p:txBody>
      </p:sp>
      <p:pic>
        <p:nvPicPr>
          <p:cNvPr id="23" name="22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"/>
          <p:cNvSpPr/>
          <p:nvPr/>
        </p:nvSpPr>
        <p:spPr>
          <a:xfrm>
            <a:off x="-22225" y="4086225"/>
            <a:ext cx="12192000" cy="288930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7" name="Google Shape;667;p9" descr="Βάλτε ψευδοροφές στο σπίτι για εκλεπτυσμένη διακόσμηση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7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9"/>
          <p:cNvSpPr txBox="1"/>
          <p:nvPr/>
        </p:nvSpPr>
        <p:spPr>
          <a:xfrm>
            <a:off x="0" y="1228725"/>
            <a:ext cx="3090862" cy="4056062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Ανδρέας Μιαούλης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669" name="Google Shape;669;p9"/>
          <p:cNvSpPr/>
          <p:nvPr/>
        </p:nvSpPr>
        <p:spPr>
          <a:xfrm rot="5400000">
            <a:off x="1685925" y="2608262"/>
            <a:ext cx="4064000" cy="12700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9"/>
          <p:cNvSpPr txBox="1"/>
          <p:nvPr/>
        </p:nvSpPr>
        <p:spPr>
          <a:xfrm>
            <a:off x="4352925" y="1805600"/>
            <a:ext cx="3470400" cy="28716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9"/>
          <p:cNvSpPr/>
          <p:nvPr/>
        </p:nvSpPr>
        <p:spPr>
          <a:xfrm>
            <a:off x="4514999" y="342059"/>
            <a:ext cx="3079203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none" dirty="0">
                <a:solidFill>
                  <a:srgbClr val="1C4587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ΑΙΘΟΥΣΑ ΚΑΡΛ ΚΡΑΤΣΑΪΖΕΝ</a:t>
            </a:r>
            <a:endParaRPr sz="1800" i="0" u="none" strike="noStrike" cap="none" dirty="0">
              <a:solidFill>
                <a:srgbClr val="1C4587"/>
              </a:solidFill>
              <a:latin typeface="Bahnschrift SemiBold" pitchFamily="34" charset="0"/>
              <a:sym typeface="Arial"/>
            </a:endParaRPr>
          </a:p>
        </p:txBody>
      </p:sp>
      <p:sp>
        <p:nvSpPr>
          <p:cNvPr id="676" name="Google Shape;676;p9"/>
          <p:cNvSpPr/>
          <p:nvPr/>
        </p:nvSpPr>
        <p:spPr>
          <a:xfrm rot="-5400000" flipH="1">
            <a:off x="6457156" y="2612231"/>
            <a:ext cx="4064000" cy="134143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9"/>
          <p:cNvSpPr txBox="1"/>
          <p:nvPr/>
        </p:nvSpPr>
        <p:spPr>
          <a:xfrm>
            <a:off x="9132887" y="1243012"/>
            <a:ext cx="3059112" cy="4056062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Νικηταράς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Τουρκοφάγος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678" name="Google Shape;678;p9" descr="https://www.newsbeast.gr/image/s320x/file/files/1/2020/06/wkvw_1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0837" y="1466850"/>
            <a:ext cx="28321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9" descr="https://www.newsbeast.gr/image/s320x/file/files/1/2020/06/wkvw_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837" y="1472980"/>
            <a:ext cx="2862262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9" descr="https://www.newsbeast.gr/image/s320x/file/files/1/2020/06/wkvw_2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5825" y="1844675"/>
            <a:ext cx="2800350" cy="26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9"/>
          <p:cNvSpPr/>
          <p:nvPr/>
        </p:nvSpPr>
        <p:spPr>
          <a:xfrm>
            <a:off x="5172363" y="4403676"/>
            <a:ext cx="1898523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Κωνσταντίνος </a:t>
            </a:r>
            <a:r>
              <a:rPr lang="el-GR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Κανάρης</a:t>
            </a:r>
            <a:endParaRPr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682" name="Google Shape;682;p9" descr="Manager clipart woman manager, Picture #1599011 manager clipart woman  manager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7396162" y="3571875"/>
            <a:ext cx="179070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 flipH="1">
            <a:off x="10387012" y="4941887"/>
            <a:ext cx="1531937" cy="144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"/>
          <p:cNvPicPr preferRelativeResize="0"/>
          <p:nvPr/>
        </p:nvPicPr>
        <p:blipFill rotWithShape="1">
          <a:blip r:embed="rId10" cstate="email">
            <a:alphaModFix/>
          </a:blip>
          <a:srcRect/>
          <a:stretch/>
        </p:blipFill>
        <p:spPr>
          <a:xfrm>
            <a:off x="4029800" y="4761953"/>
            <a:ext cx="1341425" cy="177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18" descr="Coffer | architectural decoration | Britannica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19256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</p:pic>
      <p:sp>
        <p:nvSpPr>
          <p:cNvPr id="715" name="Google Shape;715;p18"/>
          <p:cNvSpPr txBox="1"/>
          <p:nvPr/>
        </p:nvSpPr>
        <p:spPr>
          <a:xfrm>
            <a:off x="-22225" y="4010025"/>
            <a:ext cx="12192000" cy="288925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18"/>
          <p:cNvSpPr/>
          <p:nvPr/>
        </p:nvSpPr>
        <p:spPr>
          <a:xfrm>
            <a:off x="0" y="1181437"/>
            <a:ext cx="3398838" cy="4208126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H Μπουμπουλίνα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Peter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von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Hess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717" name="Google Shape;717;p18"/>
          <p:cNvSpPr/>
          <p:nvPr/>
        </p:nvSpPr>
        <p:spPr>
          <a:xfrm rot="5400000">
            <a:off x="1382712" y="3148012"/>
            <a:ext cx="4289425" cy="32385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8"/>
          <p:cNvSpPr txBox="1"/>
          <p:nvPr/>
        </p:nvSpPr>
        <p:spPr>
          <a:xfrm>
            <a:off x="3670637" y="1658867"/>
            <a:ext cx="4850726" cy="3244905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i="1" dirty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O θάνατος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του Μάρκου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Μπότσαρη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Ludovico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Liparini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 </a:t>
            </a:r>
            <a:endParaRPr b="0" i="1" u="none" strike="noStrike" cap="none" dirty="0">
              <a:solidFill>
                <a:schemeClr val="lt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724" name="Google Shape;724;p18"/>
          <p:cNvSpPr/>
          <p:nvPr/>
        </p:nvSpPr>
        <p:spPr>
          <a:xfrm rot="-5400000" flipH="1">
            <a:off x="6489700" y="3067050"/>
            <a:ext cx="4256087" cy="3730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8"/>
          <p:cNvSpPr/>
          <p:nvPr/>
        </p:nvSpPr>
        <p:spPr>
          <a:xfrm>
            <a:off x="8793163" y="1162050"/>
            <a:ext cx="3398837" cy="41529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35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Ανδρέας Μιαούλης 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Peter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von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Hess</a:t>
            </a:r>
            <a:endParaRPr b="0" i="0" u="none" strike="noStrike" cap="none" dirty="0">
              <a:solidFill>
                <a:schemeClr val="lt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727" name="Google Shape;727;p18" descr="Σιλουέτα, Περπάτημα, Αγάπη, Άνθρωπος, Γυναίκα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6595775" y="4864100"/>
            <a:ext cx="1122362" cy="19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8" descr="O «Θάνατος του Μάρκου Μπότσαρη»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44153" y="1732020"/>
            <a:ext cx="3673366" cy="26218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</p:pic>
      <p:pic>
        <p:nvPicPr>
          <p:cNvPr id="729" name="Google Shape;729;p18" descr="https://provocateur.gr/storage/photos/w_800px/201403/52969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35520" y="1276789"/>
            <a:ext cx="2700000" cy="3420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730" name="Google Shape;730;p18" descr="https://provocateur.gr/storage/photos/w_800px/201403/685172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8880" y="1302138"/>
            <a:ext cx="2880000" cy="3420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731" name="Google Shape;731;p18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3573194" y="4517585"/>
            <a:ext cx="1195754" cy="19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16 - Ορθογώνιο"/>
          <p:cNvSpPr/>
          <p:nvPr/>
        </p:nvSpPr>
        <p:spPr>
          <a:xfrm>
            <a:off x="3643531" y="239156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</a:rPr>
              <a:t>ΔΙΑΦΟΡΟΙ ΞΕΝΟΙ ΖΩΓΡΑΦΟΙ</a:t>
            </a:r>
            <a:endParaRPr lang="el-GR" sz="1800" spc="30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Bahnschrift SemiBold" pitchFamily="34" charset="0"/>
            </a:endParaRPr>
          </a:p>
        </p:txBody>
      </p:sp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32" name="Google Shape;732;p18"/>
          <p:cNvPicPr preferRelativeResize="0"/>
          <p:nvPr/>
        </p:nvPicPr>
        <p:blipFill rotWithShape="1">
          <a:blip r:embed="rId11" cstate="email">
            <a:alphaModFix/>
          </a:blip>
          <a:srcRect/>
          <a:stretch/>
        </p:blipFill>
        <p:spPr>
          <a:xfrm>
            <a:off x="11243424" y="4903775"/>
            <a:ext cx="948576" cy="17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6"/>
          <p:cNvSpPr/>
          <p:nvPr/>
        </p:nvSpPr>
        <p:spPr>
          <a:xfrm>
            <a:off x="0" y="4074026"/>
            <a:ext cx="12192000" cy="288930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9" name="Google Shape;739;p26" descr="Χατζηπαυλής Αναστάσιος - Γυψοσανίδες Καλλιθέα - 4ty.gr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909763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26"/>
          <p:cNvSpPr/>
          <p:nvPr/>
        </p:nvSpPr>
        <p:spPr>
          <a:xfrm rot="5400000">
            <a:off x="-243681" y="1543844"/>
            <a:ext cx="3862387" cy="3375025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953734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26"/>
          <p:cNvSpPr txBox="1"/>
          <p:nvPr/>
        </p:nvSpPr>
        <p:spPr>
          <a:xfrm>
            <a:off x="6" y="1300144"/>
            <a:ext cx="3375025" cy="386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26"/>
          <p:cNvSpPr txBox="1"/>
          <p:nvPr/>
        </p:nvSpPr>
        <p:spPr>
          <a:xfrm>
            <a:off x="3344709" y="1837188"/>
            <a:ext cx="5502583" cy="2750995"/>
          </a:xfrm>
          <a:prstGeom prst="rect">
            <a:avLst/>
          </a:prstGeom>
          <a:solidFill>
            <a:srgbClr val="632423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l-GR" sz="1200" b="0" u="none" strike="noStrike" cap="none" dirty="0">
                <a:solidFill>
                  <a:schemeClr val="bg1"/>
                </a:solidFill>
                <a:latin typeface="Candara" pitchFamily="34" charset="0"/>
                <a:sym typeface="Arial"/>
              </a:rPr>
              <a:t>Η Συνθήκη του </a:t>
            </a:r>
            <a:r>
              <a:rPr lang="el-GR" sz="1200" b="0" u="none" strike="noStrike" cap="none" dirty="0" smtClean="0">
                <a:solidFill>
                  <a:schemeClr val="bg1"/>
                </a:solidFill>
                <a:latin typeface="Candara" pitchFamily="34" charset="0"/>
                <a:sym typeface="Arial"/>
              </a:rPr>
              <a:t>Λονδίνου. </a:t>
            </a:r>
            <a:endParaRPr sz="1200" b="0" u="none" strike="noStrike" cap="none" dirty="0">
              <a:solidFill>
                <a:schemeClr val="bg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l-GR" sz="1200" b="0" u="none" strike="noStrike" cap="none" dirty="0" smtClean="0">
                <a:solidFill>
                  <a:schemeClr val="bg1"/>
                </a:solidFill>
                <a:latin typeface="Candara" pitchFamily="34" charset="0"/>
                <a:sym typeface="Arial"/>
              </a:rPr>
              <a:t>Τοιχογραφία στη </a:t>
            </a:r>
            <a:r>
              <a:rPr lang="el-GR" sz="1200" b="0" u="none" strike="noStrike" cap="none" dirty="0">
                <a:solidFill>
                  <a:schemeClr val="bg1"/>
                </a:solidFill>
                <a:latin typeface="Candara" pitchFamily="34" charset="0"/>
                <a:sym typeface="Arial"/>
              </a:rPr>
              <a:t>Βουλή των Ελλήνω</a:t>
            </a:r>
            <a:r>
              <a:rPr lang="el-GR" sz="1200" b="0" u="none" strike="noStrike" cap="none" dirty="0">
                <a:solidFill>
                  <a:schemeClr val="lt1"/>
                </a:solidFill>
                <a:latin typeface="Candara" pitchFamily="34" charset="0"/>
                <a:sym typeface="Arial"/>
              </a:rPr>
              <a:t>ν.</a:t>
            </a:r>
            <a:endParaRPr sz="1200" b="0" u="none" strike="noStrike" cap="none" dirty="0">
              <a:solidFill>
                <a:schemeClr val="lt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743" name="Google Shape;743;p26"/>
          <p:cNvSpPr/>
          <p:nvPr/>
        </p:nvSpPr>
        <p:spPr>
          <a:xfrm rot="-5400000">
            <a:off x="8566944" y="1505744"/>
            <a:ext cx="3846512" cy="3403600"/>
          </a:xfrm>
          <a:custGeom>
            <a:avLst/>
            <a:gdLst/>
            <a:ahLst/>
            <a:cxnLst/>
            <a:rect l="l" t="t" r="r" b="b"/>
            <a:pathLst>
              <a:path w="3529012" h="2017713" extrusionOk="0">
                <a:moveTo>
                  <a:pt x="0" y="2017713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3"/>
                </a:lnTo>
                <a:close/>
              </a:path>
            </a:pathLst>
          </a:custGeom>
          <a:solidFill>
            <a:srgbClr val="953734"/>
          </a:solidFill>
          <a:ln>
            <a:noFill/>
          </a:ln>
          <a:effectLst>
            <a:outerShdw blurRad="63500" dist="38100">
              <a:srgbClr val="000000">
                <a:alpha val="3882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26"/>
          <p:cNvSpPr txBox="1"/>
          <p:nvPr/>
        </p:nvSpPr>
        <p:spPr>
          <a:xfrm>
            <a:off x="8788381" y="1284269"/>
            <a:ext cx="3403600" cy="384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p26" descr="15+1 πίνακες για την Επανάσταση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7996" y="1919834"/>
            <a:ext cx="4596008" cy="22489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</p:pic>
      <p:pic>
        <p:nvPicPr>
          <p:cNvPr id="747" name="Google Shape;747;p26" descr="C:\Users\Turbox.User\AppData\Local\Microsoft\Windows\INetCache\IE\Q9SK4QMB\silhouette-3178687_960_720[1].png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3133725" y="4159250"/>
            <a:ext cx="1522412" cy="23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26" descr="Ζευγάρι, Κρατώντας Τα Χέρια, Σιλουέτα, Αγάπη, Εραστές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6027737" y="4667250"/>
            <a:ext cx="1168400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15 - Ορθογώνιο"/>
          <p:cNvSpPr/>
          <p:nvPr/>
        </p:nvSpPr>
        <p:spPr>
          <a:xfrm rot="21240000">
            <a:off x="501080" y="4132775"/>
            <a:ext cx="2247410" cy="64633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buClr>
                <a:schemeClr val="lt1"/>
              </a:buClr>
              <a:buSzPts val="1100"/>
            </a:pPr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Ο όρκος του λόρδου Βύρωνα</a:t>
            </a:r>
          </a:p>
          <a:p>
            <a:pPr lvl="0" algn="ctr">
              <a:buClr>
                <a:schemeClr val="lt1"/>
              </a:buClr>
              <a:buSzPts val="1100"/>
            </a:pPr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στο Μεσολόγγι</a:t>
            </a:r>
          </a:p>
          <a:p>
            <a:pPr lvl="0" algn="ctr">
              <a:buClr>
                <a:schemeClr val="lt1"/>
              </a:buClr>
              <a:buSzPts val="1100"/>
            </a:pPr>
            <a:r>
              <a:rPr lang="el-GR" dirty="0" err="1" smtClean="0">
                <a:solidFill>
                  <a:schemeClr val="lt1"/>
                </a:solidFill>
                <a:latin typeface="Candara" pitchFamily="34" charset="0"/>
              </a:rPr>
              <a:t>Λουντοβίκο</a:t>
            </a:r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 </a:t>
            </a:r>
            <a:r>
              <a:rPr lang="el-GR" dirty="0" err="1" smtClean="0">
                <a:solidFill>
                  <a:schemeClr val="lt1"/>
                </a:solidFill>
                <a:latin typeface="Candara" pitchFamily="34" charset="0"/>
              </a:rPr>
              <a:t>Λιπαρίνι</a:t>
            </a:r>
            <a:r>
              <a:rPr lang="el-GR" dirty="0" smtClean="0">
                <a:solidFill>
                  <a:schemeClr val="lt1"/>
                </a:solidFill>
                <a:latin typeface="Candara" pitchFamily="34" charset="0"/>
              </a:rPr>
              <a:t> </a:t>
            </a:r>
            <a:endParaRPr lang="el-GR" dirty="0">
              <a:solidFill>
                <a:schemeClr val="lt1"/>
              </a:solidFill>
              <a:latin typeface="Candara" pitchFamily="34" charset="0"/>
            </a:endParaRPr>
          </a:p>
        </p:txBody>
      </p:sp>
      <p:pic>
        <p:nvPicPr>
          <p:cNvPr id="17" name="16 - Εικόνα" descr="Claude Pine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5976" y="1927273"/>
            <a:ext cx="3417531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 fov="3900000">
              <a:rot lat="21222194" lon="1225964" rev="21459914"/>
            </a:camera>
            <a:lightRig rig="soft" dir="t"/>
          </a:scene3d>
          <a:sp3d contourW="12700" prstMaterial="matte">
            <a:bevelT/>
            <a:contourClr>
              <a:srgbClr val="C0C0C0"/>
            </a:contourClr>
          </a:sp3d>
        </p:spPr>
      </p:pic>
      <p:pic>
        <p:nvPicPr>
          <p:cNvPr id="18" name="17 - Εικόνα" descr="Lord-Byron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40" y="1689206"/>
            <a:ext cx="3289897" cy="2412000"/>
          </a:xfrm>
          <a:prstGeom prst="rect">
            <a:avLst/>
          </a:prstGeom>
          <a:ln>
            <a:noFill/>
          </a:ln>
          <a:effectLst/>
          <a:scene3d>
            <a:camera prst="perspectiveContrastingLeftFacing" fov="3900000">
              <a:rot lat="0" lon="195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9" name="18 - Ορθογώνιο"/>
          <p:cNvSpPr/>
          <p:nvPr/>
        </p:nvSpPr>
        <p:spPr>
          <a:xfrm rot="21780000">
            <a:off x="9483174" y="4310838"/>
            <a:ext cx="1755289" cy="43088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buClr>
                <a:schemeClr val="lt1"/>
              </a:buClr>
              <a:buSzPts val="1100"/>
            </a:pPr>
            <a:r>
              <a:rPr lang="el-GR" dirty="0" smtClean="0">
                <a:solidFill>
                  <a:schemeClr val="bg1"/>
                </a:solidFill>
                <a:latin typeface="Candara" pitchFamily="34" charset="0"/>
              </a:rPr>
              <a:t>Ο χορός του Ζαλόγγου</a:t>
            </a:r>
          </a:p>
          <a:p>
            <a:pPr algn="ctr">
              <a:buClr>
                <a:schemeClr val="lt1"/>
              </a:buClr>
              <a:buSzPts val="1100"/>
            </a:pPr>
            <a:r>
              <a:rPr lang="en-US" dirty="0" smtClean="0">
                <a:solidFill>
                  <a:schemeClr val="bg1"/>
                </a:solidFill>
                <a:latin typeface="Candara" pitchFamily="34" charset="0"/>
              </a:rPr>
              <a:t>Claude </a:t>
            </a:r>
            <a:r>
              <a:rPr lang="en-US" dirty="0" err="1" smtClean="0">
                <a:solidFill>
                  <a:schemeClr val="bg1"/>
                </a:solidFill>
                <a:latin typeface="Candara" pitchFamily="34" charset="0"/>
              </a:rPr>
              <a:t>Pinet</a:t>
            </a:r>
            <a:endParaRPr lang="en-US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20" name="19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91;p17" descr="Coffer | architectural decoration | Britannica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19256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</p:pic>
      <p:sp>
        <p:nvSpPr>
          <p:cNvPr id="499" name="Google Shape;499;p20"/>
          <p:cNvSpPr/>
          <p:nvPr/>
        </p:nvSpPr>
        <p:spPr>
          <a:xfrm>
            <a:off x="-22225" y="4010025"/>
            <a:ext cx="12192000" cy="288925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0"/>
          <p:cNvSpPr/>
          <p:nvPr/>
        </p:nvSpPr>
        <p:spPr>
          <a:xfrm>
            <a:off x="0" y="956603"/>
            <a:ext cx="3398838" cy="443296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Πίνακας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που απεικονίζει τις Μανιάτισσες να μάχονται με τα δρεπάνια στην μάχη του Δυρού (1826) κατά του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Ιμπραήμ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501" name="Google Shape;501;p20"/>
          <p:cNvSpPr/>
          <p:nvPr/>
        </p:nvSpPr>
        <p:spPr>
          <a:xfrm rot="5400000">
            <a:off x="1248460" y="3017375"/>
            <a:ext cx="4554315" cy="320235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0"/>
          <p:cNvSpPr txBox="1"/>
          <p:nvPr/>
        </p:nvSpPr>
        <p:spPr>
          <a:xfrm>
            <a:off x="3670637" y="1519311"/>
            <a:ext cx="4850726" cy="3384461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sz="1200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Σουλιώτισσες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, </a:t>
            </a:r>
            <a:r>
              <a:rPr lang="el-GR" sz="1200" b="0" i="1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Γεώργιος </a:t>
            </a:r>
            <a:r>
              <a:rPr lang="el-GR" sz="1200" b="0" i="1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Μηνιάτης</a:t>
            </a:r>
            <a:endParaRPr lang="en-US" sz="1200" b="0" i="1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sz="1200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Οι 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θαρραλέες γυναίκες, που πρωταγωνίστησαν στους αγώνες των Σουλιωτών, απεικονίζονται να βαστούν ντουφέκια και να </a:t>
            </a:r>
            <a:r>
              <a:rPr lang="el-GR" sz="1200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μάχονται.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sz="1200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 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δημιουργός τονίζει το ηρωικό πνεύμα </a:t>
            </a:r>
            <a:r>
              <a:rPr lang="el-GR" sz="1200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 και το ήθος 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των προσώπων.</a:t>
            </a:r>
            <a:endParaRPr sz="1200"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508" name="Google Shape;508;p20"/>
          <p:cNvSpPr/>
          <p:nvPr/>
        </p:nvSpPr>
        <p:spPr>
          <a:xfrm rot="-5400000" flipH="1">
            <a:off x="6398200" y="2975551"/>
            <a:ext cx="4439087" cy="3730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8793163" y="970671"/>
            <a:ext cx="3398837" cy="4344279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35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Οι Σουλιώτισσες</a:t>
            </a:r>
          </a:p>
          <a:p>
            <a:pPr algn="ctr">
              <a:buClr>
                <a:schemeClr val="dk1"/>
              </a:buClr>
              <a:buSzPts val="1200"/>
            </a:pPr>
            <a:r>
              <a:rPr lang="el-GR" dirty="0" err="1" smtClean="0">
                <a:solidFill>
                  <a:schemeClr val="dk1"/>
                </a:solidFill>
                <a:latin typeface="Candara" pitchFamily="34" charset="0"/>
              </a:rPr>
              <a:t>Ary</a:t>
            </a: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 </a:t>
            </a:r>
            <a:r>
              <a:rPr lang="el-GR" dirty="0" err="1" smtClean="0">
                <a:solidFill>
                  <a:schemeClr val="dk1"/>
                </a:solidFill>
                <a:latin typeface="Candara" pitchFamily="34" charset="0"/>
              </a:rPr>
              <a:t>Scheffer</a:t>
            </a:r>
            <a:endParaRPr lang="el-GR" dirty="0" smtClean="0">
              <a:solidFill>
                <a:schemeClr val="dk1"/>
              </a:solidFill>
              <a:latin typeface="Candara" pitchFamily="34" charset="0"/>
            </a:endParaRPr>
          </a:p>
        </p:txBody>
      </p:sp>
      <p:pic>
        <p:nvPicPr>
          <p:cNvPr id="511" name="Google Shape;511;p20" descr="Σιλουέτα, Περπάτημα, Αγάπη, Άνθρωπος, Γυναίκα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4225925" y="4927600"/>
            <a:ext cx="1122362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0" descr="https://argolikoslibrary.files.wordpress.com/2020/05/cea3cebfcf85cebbceb9cf8ecf84ceb9cf83cf83ceb5cf82-ceb5cebbceb1ceb9cebfceb3cf81ceb1cf86ceafceb1-cf84cebfcf85-ce93ceb5cf8ecf81ceb3ceb9cebfcf85-ce9cceb7cebdceb9ceaccf84ceb7.-ceb2-ceaecebcceb.jpg?w=450&amp;h=3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4062" y="1593528"/>
            <a:ext cx="30734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0" descr="https://argolikoslibrary.files.wordpress.com/2020/05/ary-scheffer-les-femmes-souliotes-ce9fceb9-cea3cebfcf85cebbceb9cf8ecf84ceb9cf83cf83ceb5cf82-1827.-ce9ccebfcf85cf83ceb5ceafcebf-cf84cebfcf85-ce9bcebfcf8dceb2cf81cebfcf85..jpg?w=460&amp;h=3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1223" y="1337230"/>
            <a:ext cx="3168000" cy="2736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517" name="Google Shape;517;p20" descr="https://chilonas.files.wordpress.com/2019/01/1896822_10203176442191313_1118245638_n.jpg?w=1000"/>
          <p:cNvPicPr preferRelativeResize="0"/>
          <p:nvPr/>
        </p:nvPicPr>
        <p:blipFill rotWithShape="1">
          <a:blip r:embed="rId8"/>
          <a:stretch/>
        </p:blipFill>
        <p:spPr>
          <a:xfrm>
            <a:off x="390277" y="1173055"/>
            <a:ext cx="2520000" cy="31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0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 flipH="1">
            <a:off x="8240550" y="4690300"/>
            <a:ext cx="1381544" cy="195422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24 - Ορθογώνιο"/>
          <p:cNvSpPr/>
          <p:nvPr/>
        </p:nvSpPr>
        <p:spPr>
          <a:xfrm>
            <a:off x="3685735" y="239156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</a:rPr>
              <a:t>ΟΙ ΓΥΝΑΙΚΕΣ ΣΤΗΝ ΕΠΑΝΑΣΤΑΣΗ</a:t>
            </a:r>
            <a:endParaRPr lang="el-GR" sz="1800" spc="30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Bahnschrift SemiBold" pitchFamily="34" charset="0"/>
            </a:endParaRPr>
          </a:p>
        </p:txBody>
      </p:sp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17" descr="Coffer | architectural decoration | Britannica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19256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</p:pic>
      <p:sp>
        <p:nvSpPr>
          <p:cNvPr id="692" name="Google Shape;692;p17"/>
          <p:cNvSpPr txBox="1"/>
          <p:nvPr/>
        </p:nvSpPr>
        <p:spPr>
          <a:xfrm>
            <a:off x="-22225" y="4010025"/>
            <a:ext cx="12192000" cy="288925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17"/>
          <p:cNvSpPr/>
          <p:nvPr/>
        </p:nvSpPr>
        <p:spPr>
          <a:xfrm>
            <a:off x="0" y="1139233"/>
            <a:ext cx="3398838" cy="43560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b="0" i="0" u="none" strike="noStrike" cap="none" dirty="0" smtClean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l-GR" dirty="0" smtClean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endParaRPr lang="en-US" b="0" i="0" u="none" strike="noStrike" cap="none" dirty="0" smtClean="0">
              <a:solidFill>
                <a:schemeClr val="dk1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endParaRPr lang="el-GR" b="0" i="0" u="none" strike="noStrike" cap="none" dirty="0" smtClean="0">
              <a:solidFill>
                <a:schemeClr val="dk1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ea typeface="Times"/>
                <a:cs typeface="Times"/>
                <a:sym typeface="Times"/>
              </a:rPr>
              <a:t>Μαντώ</a:t>
            </a:r>
            <a:r>
              <a:rPr lang="en-US" b="0" i="0" u="none" strike="noStrike" cap="none" dirty="0" smtClean="0">
                <a:solidFill>
                  <a:schemeClr val="dk1"/>
                </a:solidFill>
                <a:latin typeface="Candara" pitchFamily="34" charset="0"/>
                <a:ea typeface="Times"/>
                <a:cs typeface="Times"/>
                <a:sym typeface="Times"/>
              </a:rPr>
              <a:t> </a:t>
            </a: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ea typeface="Times"/>
                <a:cs typeface="Times"/>
                <a:sym typeface="Times"/>
              </a:rPr>
              <a:t>Μαυρογένους</a:t>
            </a:r>
            <a:endParaRPr lang="en-US" b="0" i="0" u="none" strike="noStrike" cap="none" dirty="0" smtClean="0">
              <a:solidFill>
                <a:schemeClr val="dk1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lvl="0" algn="ctr">
              <a:buClr>
                <a:schemeClr val="dk1"/>
              </a:buClr>
              <a:buSzPts val="1200"/>
            </a:pPr>
            <a:r>
              <a:rPr lang="el-GR" dirty="0" err="1" smtClean="0">
                <a:solidFill>
                  <a:schemeClr val="dk1"/>
                </a:solidFill>
                <a:latin typeface="Candara" pitchFamily="34" charset="0"/>
                <a:ea typeface="Times"/>
                <a:cs typeface="Times"/>
                <a:sym typeface="Times"/>
              </a:rPr>
              <a:t>Adam</a:t>
            </a:r>
            <a:r>
              <a:rPr lang="el-GR" dirty="0" smtClean="0">
                <a:solidFill>
                  <a:schemeClr val="dk1"/>
                </a:solidFill>
                <a:latin typeface="Candara" pitchFamily="34" charset="0"/>
                <a:ea typeface="Times"/>
                <a:cs typeface="Times"/>
                <a:sym typeface="Times"/>
              </a:rPr>
              <a:t> </a:t>
            </a:r>
            <a:r>
              <a:rPr lang="el-GR" dirty="0" err="1" smtClean="0">
                <a:solidFill>
                  <a:schemeClr val="dk1"/>
                </a:solidFill>
                <a:latin typeface="Candara" pitchFamily="34" charset="0"/>
                <a:ea typeface="Times"/>
                <a:cs typeface="Times"/>
                <a:sym typeface="Times"/>
              </a:rPr>
              <a:t>Friedel</a:t>
            </a:r>
            <a:endParaRPr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694" name="Google Shape;694;p17"/>
          <p:cNvSpPr/>
          <p:nvPr/>
        </p:nvSpPr>
        <p:spPr>
          <a:xfrm rot="5400000">
            <a:off x="1304583" y="3155801"/>
            <a:ext cx="4428000" cy="306168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7"/>
          <p:cNvSpPr txBox="1"/>
          <p:nvPr/>
        </p:nvSpPr>
        <p:spPr>
          <a:xfrm>
            <a:off x="3670637" y="1658867"/>
            <a:ext cx="4850726" cy="3391435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4C1130"/>
              </a:solidFill>
              <a:latin typeface="Candara" pitchFamily="34" charset="0"/>
              <a:ea typeface="Times"/>
              <a:cs typeface="Times"/>
              <a:sym typeface="Time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Η αυτοθυσία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Émile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de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Lansac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701" name="Google Shape;701;p17"/>
          <p:cNvSpPr/>
          <p:nvPr/>
        </p:nvSpPr>
        <p:spPr>
          <a:xfrm rot="-5400000" flipH="1">
            <a:off x="6367743" y="3071706"/>
            <a:ext cx="4500000" cy="3730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7"/>
          <p:cNvSpPr/>
          <p:nvPr/>
        </p:nvSpPr>
        <p:spPr>
          <a:xfrm>
            <a:off x="8793163" y="1077642"/>
            <a:ext cx="3398837" cy="43920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35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Η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Ασήμω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Λιδωρίκη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, σύζυγος του Γιάννη Γκούρα, στη «Μάχη της </a:t>
            </a:r>
            <a:r>
              <a:rPr lang="el-GR" sz="1200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Ακρόπολης»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1200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François</a:t>
            </a:r>
            <a:r>
              <a:rPr lang="el-GR" sz="1200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Nicolas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-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ndara" pitchFamily="34" charset="0"/>
                <a:sym typeface="Arial"/>
              </a:rPr>
              <a:t>Louis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r>
              <a:rPr lang="el-GR" sz="1200" b="0" i="0" u="none" strike="noStrike" cap="none" dirty="0" err="1" smtClean="0">
                <a:solidFill>
                  <a:schemeClr val="dk1"/>
                </a:solidFill>
                <a:latin typeface="Candara" pitchFamily="34" charset="0"/>
                <a:sym typeface="Arial"/>
              </a:rPr>
              <a:t>Gosse</a:t>
            </a:r>
            <a:endParaRPr sz="1200" b="0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704" name="Google Shape;704;p17" descr="Σιλουέτα, Περπάτημα, Αγάπη, Άνθρωπος, Γυναίκα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4225925" y="4927600"/>
            <a:ext cx="1122362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17" descr="https://3.bp.blogspot.com/-VTEPiwgSVvE/UUhlU7q35_I/AAAAAAAAE4Y/Yy0qqz2LayY/s1600/%CE%97+%CE%9C%CE%B1%CE%BD%CF%84%CF%8E+%CE%9C%CE%B1%CF%85%CF%81%CE%BF%CE%B3%CE%AD%CE%BD%CE%BF%CF%85%CF%82,+%CE%BB%CE%B9%CE%B8%CE%BF%CE%B3%CF%81%CE%B1%CF%86%CE%AF%CE%B1+%CF%84%CE%BF%CF%85+Adam+Friedel,+1827.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746" y="1378237"/>
            <a:ext cx="2520000" cy="31680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706" name="Google Shape;706;p17" descr="poso-kala-gnorizoyme-tin-elliniki-epanastasi0"/>
          <p:cNvPicPr preferRelativeResize="0"/>
          <p:nvPr/>
        </p:nvPicPr>
        <p:blipFill rotWithShape="1">
          <a:blip r:embed="rId7">
            <a:alphaModFix/>
          </a:blip>
          <a:srcRect t="4736"/>
          <a:stretch/>
        </p:blipFill>
        <p:spPr>
          <a:xfrm>
            <a:off x="9211062" y="1274053"/>
            <a:ext cx="2520000" cy="3096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707" name="Google Shape;707;p17" descr="https://www.typospeiraiws.gr/wp-content/uploads/2018/04/mesologi-exodos-mana-620x412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05930" y="1728406"/>
            <a:ext cx="4140000" cy="2684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</p:pic>
      <p:pic>
        <p:nvPicPr>
          <p:cNvPr id="708" name="Google Shape;708;p17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7155004" y="4919200"/>
            <a:ext cx="945122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16 - Ορθογώνιο"/>
          <p:cNvSpPr/>
          <p:nvPr/>
        </p:nvSpPr>
        <p:spPr>
          <a:xfrm>
            <a:off x="3685735" y="239156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</a:rPr>
              <a:t>ΟΙ ΓΥΝΑΙΚΕΣ ΣΤΗΝ ΕΠΑΝΑΣΤΑΣΗ</a:t>
            </a:r>
            <a:endParaRPr lang="el-GR" sz="1800" spc="30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Bahnschrift SemiBold" pitchFamily="34" charset="0"/>
            </a:endParaRPr>
          </a:p>
        </p:txBody>
      </p:sp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760;gcb016ec33c_10_0"/>
          <p:cNvSpPr/>
          <p:nvPr/>
        </p:nvSpPr>
        <p:spPr>
          <a:xfrm>
            <a:off x="3291841" y="328900"/>
            <a:ext cx="5641144" cy="46491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137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2004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404040"/>
              </a:solidFill>
            </a:endParaRPr>
          </a:p>
        </p:txBody>
      </p:sp>
      <p:pic>
        <p:nvPicPr>
          <p:cNvPr id="33" name="Google Shape;784;gcb016ec33c_10_0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3027397" y="0"/>
            <a:ext cx="6137206" cy="608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gcb016ec33c_10_0"/>
          <p:cNvPicPr preferRelativeResize="0"/>
          <p:nvPr/>
        </p:nvPicPr>
        <p:blipFill>
          <a:blip r:embed="rId4" cstate="email">
            <a:alphaModFix/>
          </a:blip>
          <a:stretch>
            <a:fillRect/>
          </a:stretch>
        </p:blipFill>
        <p:spPr>
          <a:xfrm>
            <a:off x="37575" y="4642338"/>
            <a:ext cx="12138299" cy="2215662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7" name="Google Shape;757;gcb016ec33c_1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585700" y="1487975"/>
            <a:ext cx="6071926" cy="3090675"/>
          </a:xfrm>
          <a:prstGeom prst="rect">
            <a:avLst/>
          </a:prstGeom>
          <a:noFill/>
          <a:ln w="254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8" name="Google Shape;758;gcb016ec33c_1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1474412" y="1538238"/>
            <a:ext cx="6082525" cy="3054250"/>
          </a:xfrm>
          <a:prstGeom prst="rect">
            <a:avLst/>
          </a:prstGeom>
          <a:noFill/>
          <a:ln w="254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9" name="Google Shape;759;gcb016ec33c_10_0"/>
          <p:cNvSpPr/>
          <p:nvPr/>
        </p:nvSpPr>
        <p:spPr>
          <a:xfrm rot="-5400000" flipH="1">
            <a:off x="5992346" y="2937171"/>
            <a:ext cx="6037800" cy="184658"/>
          </a:xfrm>
          <a:prstGeom prst="trapezoid">
            <a:avLst>
              <a:gd name="adj" fmla="val 25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gcb016ec33c_10_0"/>
          <p:cNvSpPr/>
          <p:nvPr/>
        </p:nvSpPr>
        <p:spPr>
          <a:xfrm rot="5400000">
            <a:off x="142824" y="2952399"/>
            <a:ext cx="6090000" cy="179897"/>
          </a:xfrm>
          <a:prstGeom prst="trapezoid">
            <a:avLst>
              <a:gd name="adj" fmla="val 25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3" name="Google Shape;763;gcb016ec33c_10_0"/>
          <p:cNvPicPr preferRelativeResize="0"/>
          <p:nvPr/>
        </p:nvPicPr>
        <p:blipFill rotWithShape="1">
          <a:blip r:embed="rId6">
            <a:alphaModFix/>
          </a:blip>
          <a:srcRect l="8198" t="4365" r="8565" b="4865"/>
          <a:stretch/>
        </p:blipFill>
        <p:spPr>
          <a:xfrm rot="-5400000">
            <a:off x="937" y="1484934"/>
            <a:ext cx="3113625" cy="26312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370"/>
              </a:srgbClr>
            </a:outerShdw>
          </a:effectLst>
        </p:spPr>
      </p:pic>
      <p:pic>
        <p:nvPicPr>
          <p:cNvPr id="764" name="Google Shape;764;gcb016ec33c_10_0"/>
          <p:cNvPicPr preferRelativeResize="0"/>
          <p:nvPr/>
        </p:nvPicPr>
        <p:blipFill rotWithShape="1">
          <a:blip r:embed="rId7">
            <a:alphaModFix/>
          </a:blip>
          <a:srcRect r="53303"/>
          <a:stretch/>
        </p:blipFill>
        <p:spPr>
          <a:xfrm>
            <a:off x="535725" y="1642197"/>
            <a:ext cx="1992325" cy="23882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370"/>
              </a:srgbClr>
            </a:outerShdw>
          </a:effectLst>
        </p:spPr>
      </p:pic>
      <p:pic>
        <p:nvPicPr>
          <p:cNvPr id="765" name="Google Shape;765;gcb016ec33c_10_0"/>
          <p:cNvPicPr preferRelativeResize="0"/>
          <p:nvPr/>
        </p:nvPicPr>
        <p:blipFill rotWithShape="1">
          <a:blip r:embed="rId6">
            <a:alphaModFix/>
          </a:blip>
          <a:srcRect l="8198" t="4365" r="8565" b="4865"/>
          <a:stretch/>
        </p:blipFill>
        <p:spPr>
          <a:xfrm rot="-5400000">
            <a:off x="9055762" y="1471688"/>
            <a:ext cx="3113625" cy="26312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370"/>
              </a:srgbClr>
            </a:outerShdw>
          </a:effectLst>
        </p:spPr>
      </p:pic>
      <p:pic>
        <p:nvPicPr>
          <p:cNvPr id="766" name="Google Shape;766;gcb016ec33c_10_0"/>
          <p:cNvPicPr preferRelativeResize="0"/>
          <p:nvPr/>
        </p:nvPicPr>
        <p:blipFill rotWithShape="1">
          <a:blip r:embed="rId8">
            <a:alphaModFix/>
          </a:blip>
          <a:srcRect l="51136"/>
          <a:stretch/>
        </p:blipFill>
        <p:spPr>
          <a:xfrm>
            <a:off x="9685400" y="1693950"/>
            <a:ext cx="1873426" cy="21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cb016ec33c_10_0"/>
          <p:cNvPicPr preferRelativeResize="0"/>
          <p:nvPr/>
        </p:nvPicPr>
        <p:blipFill rotWithShape="1">
          <a:blip r:embed="rId6">
            <a:alphaModFix/>
          </a:blip>
          <a:srcRect l="8198" t="4365" r="8565" b="4865"/>
          <a:stretch/>
        </p:blipFill>
        <p:spPr>
          <a:xfrm rot="-5400000">
            <a:off x="3315742" y="768398"/>
            <a:ext cx="3240000" cy="2772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370"/>
              </a:srgbClr>
            </a:outerShdw>
          </a:effectLst>
        </p:spPr>
      </p:pic>
      <p:pic>
        <p:nvPicPr>
          <p:cNvPr id="768" name="Google Shape;768;gcb016ec33c_10_0"/>
          <p:cNvPicPr preferRelativeResize="0"/>
          <p:nvPr/>
        </p:nvPicPr>
        <p:blipFill rotWithShape="1">
          <a:blip r:embed="rId9">
            <a:alphaModFix/>
          </a:blip>
          <a:srcRect l="2069" t="2818" r="51325"/>
          <a:stretch/>
        </p:blipFill>
        <p:spPr>
          <a:xfrm>
            <a:off x="3928655" y="861543"/>
            <a:ext cx="2016000" cy="2412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370"/>
              </a:srgbClr>
            </a:outerShdw>
          </a:effectLst>
        </p:spPr>
      </p:pic>
      <p:sp>
        <p:nvSpPr>
          <p:cNvPr id="769" name="Google Shape;769;gcb016ec33c_10_0"/>
          <p:cNvSpPr txBox="1"/>
          <p:nvPr/>
        </p:nvSpPr>
        <p:spPr>
          <a:xfrm>
            <a:off x="685480" y="4537950"/>
            <a:ext cx="1585938" cy="50359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lvl="0" algn="ctr"/>
            <a:r>
              <a:rPr lang="el-GR" dirty="0" smtClean="0">
                <a:latin typeface="Candara" pitchFamily="34" charset="0"/>
              </a:rPr>
              <a:t>Το Ελληνόπουλο</a:t>
            </a:r>
            <a:endParaRPr lang="en-US" dirty="0" smtClean="0">
              <a:latin typeface="Candara" pitchFamily="34" charset="0"/>
            </a:endParaRPr>
          </a:p>
          <a:p>
            <a:pPr lvl="0" algn="ctr"/>
            <a:r>
              <a:rPr lang="el-GR" dirty="0" smtClean="0">
                <a:latin typeface="Candara" pitchFamily="34" charset="0"/>
              </a:rPr>
              <a:t>Κ. Γ. </a:t>
            </a:r>
            <a:r>
              <a:rPr lang="el-GR" dirty="0" err="1" smtClean="0">
                <a:latin typeface="Candara" pitchFamily="34" charset="0"/>
              </a:rPr>
              <a:t>Παπαγιαννάκη</a:t>
            </a:r>
            <a:endParaRPr dirty="0">
              <a:latin typeface="Candara" pitchFamily="34" charset="0"/>
            </a:endParaRPr>
          </a:p>
        </p:txBody>
      </p:sp>
      <p:sp>
        <p:nvSpPr>
          <p:cNvPr id="770" name="Google Shape;770;gcb016ec33c_10_0"/>
          <p:cNvSpPr txBox="1"/>
          <p:nvPr/>
        </p:nvSpPr>
        <p:spPr>
          <a:xfrm>
            <a:off x="10164045" y="4516766"/>
            <a:ext cx="1141906" cy="50359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latin typeface="Candara" pitchFamily="34" charset="0"/>
              </a:rPr>
              <a:t>Ελληνόπουλο</a:t>
            </a:r>
            <a:endParaRPr lang="en-US" dirty="0" smtClean="0">
              <a:latin typeface="Candara" pitchFamily="34" charset="0"/>
            </a:endParaRPr>
          </a:p>
          <a:p>
            <a:pPr algn="ctr"/>
            <a:r>
              <a:rPr lang="en-US" dirty="0" smtClean="0">
                <a:latin typeface="Candara" pitchFamily="34" charset="0"/>
              </a:rPr>
              <a:t>Al. M. Colin</a:t>
            </a:r>
            <a:endParaRPr lang="el-GR" dirty="0" smtClean="0">
              <a:latin typeface="Candara" pitchFamily="34" charset="0"/>
            </a:endParaRPr>
          </a:p>
        </p:txBody>
      </p:sp>
      <p:pic>
        <p:nvPicPr>
          <p:cNvPr id="774" name="Google Shape;774;gcb016ec33c_1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4975" y="5238000"/>
            <a:ext cx="9744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gcb016ec33c_1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42562" y="4762007"/>
            <a:ext cx="555234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cb016ec33c_10_0"/>
          <p:cNvPicPr preferRelativeResize="0"/>
          <p:nvPr/>
        </p:nvPicPr>
        <p:blipFill>
          <a:blip r:embed="rId12">
            <a:alphaModFix/>
          </a:blip>
          <a:srcRect l="22653" r="19977"/>
          <a:stretch>
            <a:fillRect/>
          </a:stretch>
        </p:blipFill>
        <p:spPr>
          <a:xfrm>
            <a:off x="5880295" y="5238000"/>
            <a:ext cx="970671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cb016ec33c_10_0"/>
          <p:cNvPicPr preferRelativeResize="0"/>
          <p:nvPr/>
        </p:nvPicPr>
        <p:blipFill rotWithShape="1">
          <a:blip r:embed="rId13">
            <a:alphaModFix/>
          </a:blip>
          <a:srcRect t="42857" b="28726"/>
          <a:stretch/>
        </p:blipFill>
        <p:spPr>
          <a:xfrm>
            <a:off x="9426938" y="328908"/>
            <a:ext cx="2371250" cy="67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gcb016ec33c_10_0"/>
          <p:cNvPicPr preferRelativeResize="0"/>
          <p:nvPr/>
        </p:nvPicPr>
        <p:blipFill rotWithShape="1">
          <a:blip r:embed="rId13">
            <a:alphaModFix/>
          </a:blip>
          <a:srcRect t="42857" b="28726"/>
          <a:stretch/>
        </p:blipFill>
        <p:spPr>
          <a:xfrm>
            <a:off x="399163" y="328908"/>
            <a:ext cx="2371250" cy="67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gcb016ec33c_10_0"/>
          <p:cNvPicPr preferRelativeResize="0"/>
          <p:nvPr/>
        </p:nvPicPr>
        <p:blipFill rotWithShape="1">
          <a:blip r:embed="rId14">
            <a:alphaModFix/>
          </a:blip>
          <a:srcRect t="47171" b="32826"/>
          <a:stretch/>
        </p:blipFill>
        <p:spPr>
          <a:xfrm>
            <a:off x="12400" y="5861675"/>
            <a:ext cx="3090679" cy="25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gcb016ec33c_10_0"/>
          <p:cNvPicPr preferRelativeResize="0"/>
          <p:nvPr/>
        </p:nvPicPr>
        <p:blipFill rotWithShape="1">
          <a:blip r:embed="rId14">
            <a:alphaModFix/>
          </a:blip>
          <a:srcRect t="47171" b="32826"/>
          <a:stretch/>
        </p:blipFill>
        <p:spPr>
          <a:xfrm>
            <a:off x="9119475" y="5833850"/>
            <a:ext cx="3090679" cy="2559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769;gcb016ec33c_10_0"/>
          <p:cNvSpPr txBox="1"/>
          <p:nvPr/>
        </p:nvSpPr>
        <p:spPr>
          <a:xfrm>
            <a:off x="3750224" y="3819606"/>
            <a:ext cx="2475604" cy="71903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R="107999" lvl="0" algn="ctr"/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Ελληνόπουλο υπερασπίζεται 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τον πληγωμένο του πατέρα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l-GR" dirty="0" err="1" smtClean="0">
                <a:solidFill>
                  <a:schemeClr val="tx1"/>
                </a:solidFill>
                <a:latin typeface="Candara" pitchFamily="34" charset="0"/>
              </a:rPr>
              <a:t>Ary</a:t>
            </a: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l-GR" dirty="0" err="1" smtClean="0">
                <a:solidFill>
                  <a:schemeClr val="tx1"/>
                </a:solidFill>
                <a:latin typeface="Candara" pitchFamily="34" charset="0"/>
              </a:rPr>
              <a:t>Scheffer</a:t>
            </a:r>
            <a:endParaRPr sz="1200" dirty="0"/>
          </a:p>
        </p:txBody>
      </p:sp>
      <p:sp>
        <p:nvSpPr>
          <p:cNvPr id="32" name="Google Shape;769;gcb016ec33c_10_0"/>
          <p:cNvSpPr txBox="1"/>
          <p:nvPr/>
        </p:nvSpPr>
        <p:spPr>
          <a:xfrm>
            <a:off x="6274187" y="467909"/>
            <a:ext cx="2504049" cy="3481685"/>
          </a:xfrm>
          <a:prstGeom prst="verticalScroll">
            <a:avLst>
              <a:gd name="adj" fmla="val 7159"/>
            </a:avLst>
          </a:prstGeom>
          <a:noFill/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107999" lvl="0" algn="ctr"/>
            <a:r>
              <a:rPr lang="el-GR" dirty="0" smtClean="0">
                <a:latin typeface="Candara" pitchFamily="34" charset="0"/>
              </a:rPr>
              <a:t>Από τις ιστορικές μαρτυρίες</a:t>
            </a:r>
            <a:endParaRPr lang="en-US" dirty="0" smtClean="0">
              <a:latin typeface="Candara" pitchFamily="34" charset="0"/>
            </a:endParaRP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επιβεβαιώνεται</a:t>
            </a: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η συμμετοχή των παιδιών</a:t>
            </a: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στον ελληνικό</a:t>
            </a:r>
            <a:endParaRPr lang="en-US" dirty="0" smtClean="0">
              <a:latin typeface="Candara" pitchFamily="34" charset="0"/>
            </a:endParaRP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επαναστατικό αγώνα.</a:t>
            </a:r>
            <a:endParaRPr lang="en-US" dirty="0" smtClean="0">
              <a:latin typeface="Candara" pitchFamily="34" charset="0"/>
            </a:endParaRP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Τα Ελληνόπουλα συγκίνησαν</a:t>
            </a: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τους Ευρωπαίους φιλέλληνες</a:t>
            </a: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 και υπήρξαν πηγή έμπνευσης</a:t>
            </a: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για τους ζωγράφους</a:t>
            </a:r>
          </a:p>
          <a:p>
            <a:pPr marR="107999" lvl="0" algn="ctr"/>
            <a:r>
              <a:rPr lang="el-GR" dirty="0" smtClean="0">
                <a:latin typeface="Candara" pitchFamily="34" charset="0"/>
              </a:rPr>
              <a:t> της ελληνικής επανάστασης.</a:t>
            </a:r>
            <a:endParaRPr dirty="0">
              <a:latin typeface="Candara" pitchFamily="34" charset="0"/>
            </a:endParaRPr>
          </a:p>
        </p:txBody>
      </p:sp>
      <p:pic>
        <p:nvPicPr>
          <p:cNvPr id="781" name="Google Shape;781;gcb016ec33c_10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72850" y="3938655"/>
            <a:ext cx="917500" cy="196059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28 - Ορθογώνιο"/>
          <p:cNvSpPr/>
          <p:nvPr/>
        </p:nvSpPr>
        <p:spPr>
          <a:xfrm>
            <a:off x="5344979" y="56272"/>
            <a:ext cx="1239442" cy="36933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 SemiBold" pitchFamily="34" charset="0"/>
              </a:rPr>
              <a:t>ΤΑ ΠΑΙΔΙΑ</a:t>
            </a:r>
            <a:endParaRPr lang="el-GR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hnschrift SemiBold" pitchFamily="34" charset="0"/>
            </a:endParaRPr>
          </a:p>
        </p:txBody>
      </p:sp>
      <p:pic>
        <p:nvPicPr>
          <p:cNvPr id="34" name="33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/>
          <p:nvPr/>
        </p:nvSpPr>
        <p:spPr>
          <a:xfrm>
            <a:off x="0" y="4010025"/>
            <a:ext cx="12169800" cy="288930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2" descr="Βάλτε ψευδοροφές στο σπίτι για εκλεπτυσμένη διακόσμηση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7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"/>
          <p:cNvSpPr txBox="1"/>
          <p:nvPr/>
        </p:nvSpPr>
        <p:spPr>
          <a:xfrm>
            <a:off x="0" y="1216325"/>
            <a:ext cx="3398837" cy="4173237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"/>
          <p:cNvSpPr/>
          <p:nvPr/>
        </p:nvSpPr>
        <p:spPr>
          <a:xfrm rot="5400000">
            <a:off x="1382712" y="3148012"/>
            <a:ext cx="4289425" cy="32385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2"/>
          <p:cNvSpPr txBox="1"/>
          <p:nvPr/>
        </p:nvSpPr>
        <p:spPr>
          <a:xfrm>
            <a:off x="3670637" y="1658867"/>
            <a:ext cx="4850726" cy="3244905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l-G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2"/>
          <p:cNvSpPr/>
          <p:nvPr/>
        </p:nvSpPr>
        <p:spPr>
          <a:xfrm>
            <a:off x="1663700" y="2290762"/>
            <a:ext cx="2295525" cy="454025"/>
          </a:xfrm>
          <a:custGeom>
            <a:avLst/>
            <a:gdLst/>
            <a:ahLst/>
            <a:cxnLst/>
            <a:rect l="l" t="t" r="r" b="b"/>
            <a:pathLst>
              <a:path w="2295525" h="454025" extrusionOk="0">
                <a:moveTo>
                  <a:pt x="0" y="454025"/>
                </a:moveTo>
                <a:lnTo>
                  <a:pt x="113506" y="0"/>
                </a:lnTo>
                <a:lnTo>
                  <a:pt x="2182019" y="0"/>
                </a:lnTo>
                <a:lnTo>
                  <a:pt x="2295525" y="454025"/>
                </a:lnTo>
                <a:close/>
              </a:path>
            </a:pathLst>
          </a:custGeom>
          <a:noFill/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2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sp>
        <p:nvSpPr>
          <p:cNvPr id="160" name="Google Shape;160;p12"/>
          <p:cNvSpPr/>
          <p:nvPr/>
        </p:nvSpPr>
        <p:spPr>
          <a:xfrm rot="-5400000" flipH="1">
            <a:off x="6489700" y="3067050"/>
            <a:ext cx="4256087" cy="3730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2"/>
          <p:cNvSpPr txBox="1"/>
          <p:nvPr/>
        </p:nvSpPr>
        <p:spPr>
          <a:xfrm>
            <a:off x="4203308" y="4493436"/>
            <a:ext cx="3780449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Η </a:t>
            </a:r>
            <a:r>
              <a:rPr lang="el-GR" b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υποδοχή του Λόρδου Βύρωνα στο </a:t>
            </a:r>
            <a:r>
              <a:rPr lang="el-GR" b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Μεσολόγγι</a:t>
            </a:r>
            <a:endParaRPr b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162" name="Google Shape;162;p12"/>
          <p:cNvSpPr txBox="1"/>
          <p:nvPr/>
        </p:nvSpPr>
        <p:spPr>
          <a:xfrm>
            <a:off x="675419" y="4967068"/>
            <a:ext cx="1919363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Η Ελλάς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ευγνωμονούσα</a:t>
            </a:r>
            <a:endParaRPr dirty="0">
              <a:solidFill>
                <a:schemeClr val="dk1"/>
              </a:solidFill>
              <a:latin typeface="Candara" pitchFamily="34" charset="0"/>
            </a:endParaRPr>
          </a:p>
        </p:txBody>
      </p:sp>
      <p:sp>
        <p:nvSpPr>
          <p:cNvPr id="163" name="Google Shape;163;p12"/>
          <p:cNvSpPr txBox="1"/>
          <p:nvPr/>
        </p:nvSpPr>
        <p:spPr>
          <a:xfrm>
            <a:off x="8793162" y="1162050"/>
            <a:ext cx="3398837" cy="41529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12" descr="29 Θεόδωρος Βρυζάκης ideas | ζωγράφοι, πινακοθήκη, ζωγραφική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012" y="1376362"/>
            <a:ext cx="2876550" cy="349726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165" name="Google Shape;165;p12" descr="https://artviews.gr/wp-content/uploads/2020/11/vrizakis_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3075" y="1714500"/>
            <a:ext cx="3625850" cy="266223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166" name="Google Shape;166;p12" descr="https://artviews.gr/wp-content/uploads/2020/11/vrizakis_4-729x102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21800" y="1244600"/>
            <a:ext cx="2535237" cy="356235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167" name="Google Shape;167;p12" descr="Manager clipart woman manager, Picture #1599011 manager clipart woman  manager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7581900" y="3862387"/>
            <a:ext cx="1790700" cy="199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2310125" y="4630075"/>
            <a:ext cx="2210974" cy="221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2"/>
          <p:cNvPicPr preferRelativeResize="0"/>
          <p:nvPr/>
        </p:nvPicPr>
        <p:blipFill>
          <a:blip r:embed="rId10" cstate="email">
            <a:alphaModFix/>
          </a:blip>
          <a:stretch>
            <a:fillRect/>
          </a:stretch>
        </p:blipFill>
        <p:spPr>
          <a:xfrm flipH="1">
            <a:off x="4519513" y="4899350"/>
            <a:ext cx="1941699" cy="194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1;p12"/>
          <p:cNvSpPr txBox="1"/>
          <p:nvPr/>
        </p:nvSpPr>
        <p:spPr>
          <a:xfrm>
            <a:off x="9532021" y="4929534"/>
            <a:ext cx="2228742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lvl="0" algn="ctr">
              <a:buClr>
                <a:schemeClr val="dk1"/>
              </a:buClr>
              <a:buSzPts val="1000"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Η Έξοδος του Μεσολογγίου</a:t>
            </a:r>
            <a:endParaRPr lang="el-GR" dirty="0">
              <a:latin typeface="Candara" pitchFamily="34" charset="0"/>
            </a:endParaRPr>
          </a:p>
        </p:txBody>
      </p:sp>
      <p:sp>
        <p:nvSpPr>
          <p:cNvPr id="23" name="Google Shape;181;p13"/>
          <p:cNvSpPr/>
          <p:nvPr/>
        </p:nvSpPr>
        <p:spPr>
          <a:xfrm>
            <a:off x="4514180" y="331158"/>
            <a:ext cx="3367238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ΘΕΟΔΩΡΟΥ ΒΡΥΖΑΚΗ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25" name="24 - Εικόνα" descr="1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94500" y="6182297"/>
            <a:ext cx="697500" cy="675703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000000" lon="480000" rev="2130000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352716" y="9000"/>
            <a:ext cx="7486568" cy="6840000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4094086" y="239156"/>
            <a:ext cx="3910045" cy="36933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hnschrift SemiBold" pitchFamily="34" charset="0"/>
              </a:rPr>
              <a:t>ΑΙΘΟΥΣΑ ΦΙΛΙΚΗΣ ΕΤΑΙΡΙΑΣ</a:t>
            </a:r>
            <a:endParaRPr lang="el-GR" sz="1800" spc="30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Bahnschrift SemiBold" pitchFamily="34" charset="0"/>
            </a:endParaRPr>
          </a:p>
        </p:txBody>
      </p:sp>
      <p:pic>
        <p:nvPicPr>
          <p:cNvPr id="6" name="5 - Εικόνα" descr="2 - Αντιγραφή - Αντιγραφή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" y="0"/>
            <a:ext cx="2349252" cy="3420000"/>
          </a:xfrm>
          <a:prstGeom prst="rect">
            <a:avLst/>
          </a:prstGeom>
        </p:spPr>
      </p:pic>
      <p:pic>
        <p:nvPicPr>
          <p:cNvPr id="7" name="6 - Εικόνα" descr="2 - Αντιγραφή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3366000"/>
            <a:ext cx="2363443" cy="3492000"/>
          </a:xfrm>
          <a:prstGeom prst="rect">
            <a:avLst/>
          </a:prstGeom>
        </p:spPr>
      </p:pic>
      <p:pic>
        <p:nvPicPr>
          <p:cNvPr id="8" name="7 - Εικόνα" descr="2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819249" y="0"/>
            <a:ext cx="2372751" cy="3384000"/>
          </a:xfrm>
          <a:prstGeom prst="rect">
            <a:avLst/>
          </a:prstGeom>
        </p:spPr>
      </p:pic>
      <p:pic>
        <p:nvPicPr>
          <p:cNvPr id="10" name="9 - Εικόνα" descr="2 - Αντιγραφή - Αντιγραφή - Αντιγραφή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9819249" y="3376246"/>
            <a:ext cx="2372751" cy="829994"/>
          </a:xfrm>
          <a:prstGeom prst="rect">
            <a:avLst/>
          </a:prstGeom>
        </p:spPr>
      </p:pic>
      <p:pic>
        <p:nvPicPr>
          <p:cNvPr id="11" name="10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9158843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11 - Εικόνα" descr="6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9839265" y="4178105"/>
            <a:ext cx="2352735" cy="267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loor (6).jpg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4670474"/>
            <a:ext cx="12192000" cy="2187526"/>
          </a:xfrm>
          <a:prstGeom prst="rect">
            <a:avLst/>
          </a:prstGeom>
        </p:spPr>
      </p:pic>
      <p:pic>
        <p:nvPicPr>
          <p:cNvPr id="5" name="4 - Εικόνα" descr="ceiling (3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1322363"/>
          </a:xfrm>
          <a:prstGeom prst="rect">
            <a:avLst/>
          </a:prstGeom>
        </p:spPr>
      </p:pic>
      <p:pic>
        <p:nvPicPr>
          <p:cNvPr id="2" name="1 - Εικόνα" descr="1.png"/>
          <p:cNvPicPr>
            <a:picLocks noChangeAspect="1"/>
          </p:cNvPicPr>
          <p:nvPr/>
        </p:nvPicPr>
        <p:blipFill>
          <a:blip r:embed="rId4" cstate="email"/>
          <a:srcRect l="7274"/>
          <a:stretch>
            <a:fillRect/>
          </a:stretch>
        </p:blipFill>
        <p:spPr>
          <a:xfrm>
            <a:off x="3500555" y="1089000"/>
            <a:ext cx="8691445" cy="4680000"/>
          </a:xfrm>
          <a:prstGeom prst="rect">
            <a:avLst/>
          </a:prstGeom>
        </p:spPr>
      </p:pic>
      <p:pic>
        <p:nvPicPr>
          <p:cNvPr id="3" name="2 - Εικόνα" descr="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1269000"/>
            <a:ext cx="3542057" cy="43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7 - TextBox"/>
          <p:cNvSpPr txBox="1"/>
          <p:nvPr/>
        </p:nvSpPr>
        <p:spPr>
          <a:xfrm rot="21355572">
            <a:off x="433190" y="5162847"/>
            <a:ext cx="2530936" cy="382895"/>
          </a:xfrm>
          <a:prstGeom prst="horizontalScroll">
            <a:avLst/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dirty="0" smtClean="0">
                <a:latin typeface="Candara" pitchFamily="34" charset="0"/>
              </a:rPr>
              <a:t>Η ίδρυση της Φιλικής Εταιρείας</a:t>
            </a:r>
            <a:endParaRPr lang="el-GR" dirty="0">
              <a:latin typeface="Candara" pitchFamily="34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3809903" y="5036234"/>
            <a:ext cx="2530025" cy="382895"/>
          </a:xfrm>
          <a:prstGeom prst="horizontalScroll">
            <a:avLst/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dirty="0" smtClean="0">
                <a:latin typeface="Candara" pitchFamily="34" charset="0"/>
              </a:rPr>
              <a:t>Η σημαία της Φιλικής Εταιρείας</a:t>
            </a:r>
            <a:endParaRPr lang="el-GR" dirty="0">
              <a:latin typeface="Candara" pitchFamily="34" charset="0"/>
            </a:endParaRPr>
          </a:p>
        </p:txBody>
      </p:sp>
      <p:sp>
        <p:nvSpPr>
          <p:cNvPr id="14" name="13 - TextBox"/>
          <p:cNvSpPr txBox="1"/>
          <p:nvPr/>
        </p:nvSpPr>
        <p:spPr>
          <a:xfrm rot="414159">
            <a:off x="7948553" y="5165304"/>
            <a:ext cx="2468255" cy="382895"/>
          </a:xfrm>
          <a:prstGeom prst="horizontalScroll">
            <a:avLst/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dirty="0" smtClean="0">
                <a:latin typeface="Candara" pitchFamily="34" charset="0"/>
              </a:rPr>
              <a:t>Ο όρκος της Φιλικής Εταιρείας</a:t>
            </a:r>
            <a:endParaRPr lang="el-GR" dirty="0">
              <a:latin typeface="Candara" pitchFamily="34" charset="0"/>
            </a:endParaRPr>
          </a:p>
        </p:txBody>
      </p:sp>
      <p:pic>
        <p:nvPicPr>
          <p:cNvPr id="11" name="10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11 - Εικόνα" descr="video.png">
            <a:hlinkClick r:id="rId7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480000">
            <a:off x="8090689" y="5559377"/>
            <a:ext cx="1578664" cy="5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gca6284b463_64_0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4681575"/>
            <a:ext cx="12192000" cy="23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gca6284b463_64_0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804725"/>
          </a:xfrm>
          <a:prstGeom prst="rect">
            <a:avLst/>
          </a:prstGeom>
          <a:noFill/>
          <a:ln>
            <a:noFill/>
          </a:ln>
          <a:effectLst>
            <a:outerShdw blurRad="63500" dist="33020" dir="3179998">
              <a:srgbClr val="000000">
                <a:alpha val="29020"/>
              </a:srgbClr>
            </a:outerShdw>
          </a:effectLst>
        </p:spPr>
      </p:pic>
      <p:sp>
        <p:nvSpPr>
          <p:cNvPr id="815" name="Google Shape;815;gca6284b463_64_0"/>
          <p:cNvSpPr txBox="1"/>
          <p:nvPr/>
        </p:nvSpPr>
        <p:spPr>
          <a:xfrm>
            <a:off x="-25" y="870250"/>
            <a:ext cx="2872500" cy="4817100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gca6284b463_64_0"/>
          <p:cNvSpPr txBox="1"/>
          <p:nvPr/>
        </p:nvSpPr>
        <p:spPr>
          <a:xfrm>
            <a:off x="3583150" y="1535650"/>
            <a:ext cx="4999500" cy="3486300"/>
          </a:xfrm>
          <a:prstGeom prst="rect">
            <a:avLst/>
          </a:pr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990000"/>
                </a:solidFill>
                <a:latin typeface="Candara" pitchFamily="34" charset="0"/>
              </a:rPr>
              <a:t>Ο </a:t>
            </a:r>
            <a:r>
              <a:rPr lang="el-GR" dirty="0">
                <a:solidFill>
                  <a:srgbClr val="990000"/>
                </a:solidFill>
                <a:latin typeface="Candara" pitchFamily="34" charset="0"/>
              </a:rPr>
              <a:t>άγιος Κοσμάς ο Αιτωλός</a:t>
            </a:r>
            <a:endParaRPr i="0" u="none" dirty="0">
              <a:solidFill>
                <a:srgbClr val="990000"/>
              </a:solidFill>
              <a:latin typeface="Candara" pitchFamily="34" charset="0"/>
            </a:endParaRPr>
          </a:p>
        </p:txBody>
      </p:sp>
      <p:sp>
        <p:nvSpPr>
          <p:cNvPr id="817" name="Google Shape;817;gca6284b463_64_0"/>
          <p:cNvSpPr/>
          <p:nvPr/>
        </p:nvSpPr>
        <p:spPr>
          <a:xfrm rot="-5400000" flipH="1">
            <a:off x="6600361" y="2874726"/>
            <a:ext cx="4711231" cy="746553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38" scaled="0"/>
          </a:gradFill>
          <a:ln>
            <a:noFill/>
          </a:ln>
          <a:effectLst>
            <a:outerShdw blurRad="63500" dist="38100" dir="1080000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gca6284b463_64_0"/>
          <p:cNvSpPr txBox="1"/>
          <p:nvPr/>
        </p:nvSpPr>
        <p:spPr>
          <a:xfrm>
            <a:off x="9329300" y="909950"/>
            <a:ext cx="2872500" cy="4676100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gca6284b463_64_0"/>
          <p:cNvSpPr/>
          <p:nvPr/>
        </p:nvSpPr>
        <p:spPr>
          <a:xfrm rot="5400000" flipH="1">
            <a:off x="854593" y="2893418"/>
            <a:ext cx="4817101" cy="781863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827F70"/>
              </a:gs>
              <a:gs pos="50000">
                <a:srgbClr val="BBB7A2"/>
              </a:gs>
              <a:gs pos="100000">
                <a:srgbClr val="DFDBC2"/>
              </a:gs>
            </a:gsLst>
            <a:lin ang="16200038" scaled="0"/>
          </a:gradFill>
          <a:ln>
            <a:noFill/>
          </a:ln>
          <a:effectLst>
            <a:outerShdw blurRad="63500" dist="38100" dir="1080000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gca6284b463_64_0"/>
          <p:cNvSpPr txBox="1"/>
          <p:nvPr/>
        </p:nvSpPr>
        <p:spPr>
          <a:xfrm>
            <a:off x="10172518" y="4044950"/>
            <a:ext cx="1189997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l-GR" dirty="0">
                <a:solidFill>
                  <a:srgbClr val="990000"/>
                </a:solidFill>
                <a:latin typeface="Candara" pitchFamily="34" charset="0"/>
              </a:rPr>
              <a:t>Άνθιμος </a:t>
            </a:r>
            <a:r>
              <a:rPr lang="el-GR" dirty="0" err="1" smtClean="0">
                <a:solidFill>
                  <a:srgbClr val="990000"/>
                </a:solidFill>
                <a:latin typeface="Candara" pitchFamily="34" charset="0"/>
              </a:rPr>
              <a:t>Γαζής</a:t>
            </a:r>
            <a:endParaRPr dirty="0"/>
          </a:p>
        </p:txBody>
      </p:sp>
      <p:sp>
        <p:nvSpPr>
          <p:cNvPr id="821" name="Google Shape;821;gca6284b463_64_0"/>
          <p:cNvSpPr txBox="1"/>
          <p:nvPr/>
        </p:nvSpPr>
        <p:spPr>
          <a:xfrm>
            <a:off x="633772" y="4080535"/>
            <a:ext cx="1643646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lvl="0" indent="0" algn="ctr" rtl="0"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dirty="0">
                <a:solidFill>
                  <a:srgbClr val="7D090B"/>
                </a:solidFill>
                <a:latin typeface="Candara" pitchFamily="34" charset="0"/>
              </a:rPr>
              <a:t>Ευγένιος </a:t>
            </a:r>
            <a:r>
              <a:rPr lang="el-GR" dirty="0" smtClean="0">
                <a:solidFill>
                  <a:srgbClr val="7D090B"/>
                </a:solidFill>
                <a:latin typeface="Candara" pitchFamily="34" charset="0"/>
              </a:rPr>
              <a:t>Βούλγαρης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824" name="Google Shape;824;gca6284b463_64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1550" y="1804725"/>
            <a:ext cx="3866125" cy="269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ca6284b463_64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375" y="1217050"/>
            <a:ext cx="2319750" cy="282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ca6284b463_64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42450" y="1244088"/>
            <a:ext cx="2250150" cy="27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ca6284b463_64_0"/>
          <p:cNvPicPr preferRelativeResize="0"/>
          <p:nvPr/>
        </p:nvPicPr>
        <p:blipFill rotWithShape="1">
          <a:blip r:embed="rId8">
            <a:alphaModFix/>
          </a:blip>
          <a:srcRect r="75901" b="48304"/>
          <a:stretch/>
        </p:blipFill>
        <p:spPr>
          <a:xfrm>
            <a:off x="8261663" y="4019988"/>
            <a:ext cx="771249" cy="17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ca6284b463_64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73975" y="5141097"/>
            <a:ext cx="90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ca6284b463_64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2500" y="4672299"/>
            <a:ext cx="746550" cy="149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gca6284b463_64_0"/>
          <p:cNvPicPr preferRelativeResize="0"/>
          <p:nvPr/>
        </p:nvPicPr>
        <p:blipFill rotWithShape="1">
          <a:blip r:embed="rId11">
            <a:alphaModFix/>
          </a:blip>
          <a:srcRect t="25104" b="26138"/>
          <a:stretch/>
        </p:blipFill>
        <p:spPr>
          <a:xfrm>
            <a:off x="345974" y="4464825"/>
            <a:ext cx="2250149" cy="99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ca6284b463_64_0"/>
          <p:cNvPicPr preferRelativeResize="0"/>
          <p:nvPr/>
        </p:nvPicPr>
        <p:blipFill rotWithShape="1">
          <a:blip r:embed="rId11">
            <a:alphaModFix/>
          </a:blip>
          <a:srcRect t="25104" b="26138"/>
          <a:stretch/>
        </p:blipFill>
        <p:spPr>
          <a:xfrm>
            <a:off x="9711374" y="4407850"/>
            <a:ext cx="2250149" cy="99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ca6284b463_64_0"/>
          <p:cNvPicPr preferRelativeResize="0"/>
          <p:nvPr/>
        </p:nvPicPr>
        <p:blipFill rotWithShape="1">
          <a:blip r:embed="rId12">
            <a:alphaModFix/>
          </a:blip>
          <a:srcRect l="42116" r="37052"/>
          <a:stretch/>
        </p:blipFill>
        <p:spPr>
          <a:xfrm flipH="1">
            <a:off x="4766000" y="5254450"/>
            <a:ext cx="54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81;p13"/>
          <p:cNvSpPr/>
          <p:nvPr/>
        </p:nvSpPr>
        <p:spPr>
          <a:xfrm>
            <a:off x="4802941" y="1173529"/>
            <a:ext cx="2536496" cy="356466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ΔΑΣΚΑΛΟΙ ΤΟΥ ΓΕΝΟΥΣ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27" name="26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9" name="Google Shape;828;gca6284b463_64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2650" y="1056200"/>
            <a:ext cx="2494126" cy="356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830;gca6284b463_64_0"/>
          <p:cNvPicPr preferRelativeResize="0"/>
          <p:nvPr/>
        </p:nvPicPr>
        <p:blipFill rotWithShape="1">
          <a:blip r:embed="rId14">
            <a:alphaModFix/>
          </a:blip>
          <a:srcRect l="1612" r="-1752"/>
          <a:stretch/>
        </p:blipFill>
        <p:spPr>
          <a:xfrm rot="5400000" flipH="1">
            <a:off x="4411892" y="978504"/>
            <a:ext cx="3505828" cy="44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829;gca6284b463_64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569663" y="1096400"/>
            <a:ext cx="2494126" cy="348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gc93b05e364_299_0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gc93b05e364_299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3800" y="633375"/>
            <a:ext cx="1954200" cy="25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c93b05e364_299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7100" y="803500"/>
            <a:ext cx="1686500" cy="21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gc93b05e364_299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7000" y="633375"/>
            <a:ext cx="1850075" cy="24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gc93b05e364_299_0"/>
          <p:cNvPicPr preferRelativeResize="0"/>
          <p:nvPr/>
        </p:nvPicPr>
        <p:blipFill rotWithShape="1">
          <a:blip r:embed="rId4">
            <a:alphaModFix/>
          </a:blip>
          <a:srcRect r="-1636"/>
          <a:stretch/>
        </p:blipFill>
        <p:spPr>
          <a:xfrm>
            <a:off x="4318400" y="564000"/>
            <a:ext cx="2074850" cy="2605526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gc93b05e364_299_0"/>
          <p:cNvSpPr txBox="1"/>
          <p:nvPr/>
        </p:nvSpPr>
        <p:spPr>
          <a:xfrm>
            <a:off x="4381909" y="3146425"/>
            <a:ext cx="206146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algn="ctr"/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Άγιος Νεομάρτυρας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Μανουήλ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από τα Σφακιά της Κρήτης</a:t>
            </a:r>
            <a:endParaRPr dirty="0">
              <a:solidFill>
                <a:srgbClr val="FFD966"/>
              </a:solidFill>
              <a:latin typeface="Candara" pitchFamily="34" charset="0"/>
            </a:endParaRPr>
          </a:p>
        </p:txBody>
      </p:sp>
      <p:sp>
        <p:nvSpPr>
          <p:cNvPr id="849" name="Google Shape;849;gc93b05e364_299_0"/>
          <p:cNvSpPr txBox="1"/>
          <p:nvPr/>
        </p:nvSpPr>
        <p:spPr>
          <a:xfrm>
            <a:off x="2404413" y="3169525"/>
            <a:ext cx="17232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Άγιος Νεομάρτυρας </a:t>
            </a:r>
            <a:endParaRPr dirty="0">
              <a:solidFill>
                <a:srgbClr val="FFD966"/>
              </a:solidFill>
              <a:latin typeface="Candara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Γεώργιος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των Ιωαννίνων</a:t>
            </a:r>
            <a:endParaRPr dirty="0">
              <a:solidFill>
                <a:srgbClr val="FFD966"/>
              </a:solidFill>
              <a:latin typeface="Candara" pitchFamily="34" charset="0"/>
            </a:endParaRPr>
          </a:p>
        </p:txBody>
      </p:sp>
      <p:pic>
        <p:nvPicPr>
          <p:cNvPr id="850" name="Google Shape;850;gc93b05e364_299_0"/>
          <p:cNvPicPr preferRelativeResize="0"/>
          <p:nvPr/>
        </p:nvPicPr>
        <p:blipFill rotWithShape="1">
          <a:blip r:embed="rId7">
            <a:alphaModFix/>
          </a:blip>
          <a:srcRect r="73358" b="62544"/>
          <a:stretch/>
        </p:blipFill>
        <p:spPr>
          <a:xfrm>
            <a:off x="440800" y="1457776"/>
            <a:ext cx="1076251" cy="12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c93b05e364_299_0"/>
          <p:cNvPicPr preferRelativeResize="0"/>
          <p:nvPr/>
        </p:nvPicPr>
        <p:blipFill rotWithShape="1">
          <a:blip r:embed="rId8">
            <a:alphaModFix/>
          </a:blip>
          <a:srcRect r="16777"/>
          <a:stretch/>
        </p:blipFill>
        <p:spPr>
          <a:xfrm>
            <a:off x="6746775" y="798350"/>
            <a:ext cx="1532650" cy="23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gc93b05e364_299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8050" y="564000"/>
            <a:ext cx="1850100" cy="2605526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gc93b05e364_299_0"/>
          <p:cNvSpPr txBox="1"/>
          <p:nvPr/>
        </p:nvSpPr>
        <p:spPr>
          <a:xfrm>
            <a:off x="6536000" y="3146425"/>
            <a:ext cx="19542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Άγιος Νεομάρτυρας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Κωνσταντίνος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ο Υδραίος</a:t>
            </a:r>
            <a:endParaRPr dirty="0">
              <a:solidFill>
                <a:srgbClr val="FFD966"/>
              </a:solidFill>
              <a:latin typeface="Candara" pitchFamily="34" charset="0"/>
            </a:endParaRPr>
          </a:p>
        </p:txBody>
      </p:sp>
      <p:pic>
        <p:nvPicPr>
          <p:cNvPr id="854" name="Google Shape;854;gc93b05e364_299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32950" y="775516"/>
            <a:ext cx="1562925" cy="2195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c93b05e364_299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0200" y="564000"/>
            <a:ext cx="1827024" cy="2605526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c93b05e364_299_0"/>
          <p:cNvSpPr txBox="1"/>
          <p:nvPr/>
        </p:nvSpPr>
        <p:spPr>
          <a:xfrm>
            <a:off x="8302585" y="2969425"/>
            <a:ext cx="23419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algn="ctr"/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Νεομάρτυρας/</a:t>
            </a:r>
            <a:r>
              <a:rPr lang="el-GR" dirty="0" err="1" smtClean="0">
                <a:solidFill>
                  <a:srgbClr val="FFD966"/>
                </a:solidFill>
                <a:latin typeface="Candara" pitchFamily="34" charset="0"/>
              </a:rPr>
              <a:t>παιδομάρτυρας</a:t>
            </a:r>
            <a:endParaRPr lang="el-GR" dirty="0" smtClean="0">
              <a:solidFill>
                <a:srgbClr val="FFD966"/>
              </a:solidFill>
              <a:latin typeface="Candara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Ιωάννης </a:t>
            </a:r>
            <a:r>
              <a:rPr lang="el-GR" dirty="0" err="1" smtClean="0">
                <a:solidFill>
                  <a:srgbClr val="FFD966"/>
                </a:solidFill>
                <a:latin typeface="Candara" pitchFamily="34" charset="0"/>
              </a:rPr>
              <a:t>Τουρκολέκας</a:t>
            </a:r>
            <a:endParaRPr dirty="0">
              <a:solidFill>
                <a:srgbClr val="FFD966"/>
              </a:solidFill>
              <a:latin typeface="Candara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(αδελφός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FFD966"/>
                </a:solidFill>
                <a:latin typeface="Candara" pitchFamily="34" charset="0"/>
              </a:rPr>
              <a:t>του </a:t>
            </a:r>
            <a:r>
              <a:rPr lang="el-GR" dirty="0">
                <a:solidFill>
                  <a:srgbClr val="FFD966"/>
                </a:solidFill>
                <a:latin typeface="Candara" pitchFamily="34" charset="0"/>
              </a:rPr>
              <a:t>αγωνιστή Νικηταρά)</a:t>
            </a:r>
            <a:endParaRPr dirty="0">
              <a:solidFill>
                <a:srgbClr val="FFD966"/>
              </a:solidFill>
              <a:latin typeface="Candara" pitchFamily="34" charset="0"/>
            </a:endParaRPr>
          </a:p>
        </p:txBody>
      </p:sp>
      <p:pic>
        <p:nvPicPr>
          <p:cNvPr id="857" name="Google Shape;857;gc93b05e364_299_0"/>
          <p:cNvPicPr preferRelativeResize="0"/>
          <p:nvPr/>
        </p:nvPicPr>
        <p:blipFill rotWithShape="1">
          <a:blip r:embed="rId10">
            <a:alphaModFix/>
          </a:blip>
          <a:srcRect l="25099" t="51720" r="48260" b="2525"/>
          <a:stretch/>
        </p:blipFill>
        <p:spPr>
          <a:xfrm>
            <a:off x="9878280" y="3491891"/>
            <a:ext cx="1827025" cy="31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gc93b05e364_299_0"/>
          <p:cNvPicPr preferRelativeResize="0"/>
          <p:nvPr/>
        </p:nvPicPr>
        <p:blipFill rotWithShape="1">
          <a:blip r:embed="rId7">
            <a:alphaModFix/>
          </a:blip>
          <a:srcRect r="73358" b="62544"/>
          <a:stretch/>
        </p:blipFill>
        <p:spPr>
          <a:xfrm>
            <a:off x="10916925" y="1457776"/>
            <a:ext cx="1076251" cy="12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c93b05e364_299_0"/>
          <p:cNvPicPr preferRelativeResize="0"/>
          <p:nvPr/>
        </p:nvPicPr>
        <p:blipFill rotWithShape="1">
          <a:blip r:embed="rId10">
            <a:alphaModFix/>
          </a:blip>
          <a:srcRect l="58781" t="45348" r="13420" b="34093"/>
          <a:stretch/>
        </p:blipFill>
        <p:spPr>
          <a:xfrm rot="-549244">
            <a:off x="10229356" y="3687756"/>
            <a:ext cx="1303923" cy="99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gc93b05e364_299_0"/>
          <p:cNvPicPr preferRelativeResize="0"/>
          <p:nvPr/>
        </p:nvPicPr>
        <p:blipFill rotWithShape="1">
          <a:blip r:embed="rId11">
            <a:alphaModFix/>
          </a:blip>
          <a:srcRect l="16360" r="17322"/>
          <a:stretch/>
        </p:blipFill>
        <p:spPr>
          <a:xfrm rot="5400000">
            <a:off x="5643628" y="1833575"/>
            <a:ext cx="1080000" cy="52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gc93b05e364_299_0"/>
          <p:cNvSpPr txBox="1"/>
          <p:nvPr/>
        </p:nvSpPr>
        <p:spPr>
          <a:xfrm>
            <a:off x="3840480" y="4060381"/>
            <a:ext cx="4487594" cy="71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smtClean="0">
                <a:solidFill>
                  <a:srgbClr val="980000"/>
                </a:solidFill>
                <a:latin typeface="Candara" pitchFamily="34" charset="0"/>
              </a:rPr>
              <a:t>Νεομάρτυρας </a:t>
            </a:r>
            <a:r>
              <a:rPr lang="el-GR" dirty="0">
                <a:solidFill>
                  <a:srgbClr val="980000"/>
                </a:solidFill>
                <a:latin typeface="Candara" pitchFamily="34" charset="0"/>
              </a:rPr>
              <a:t>είναι ο ορθόδοξος χριστιανός που υπέστη μαρτυρικό θάνατο λόγω της θρησκευτικής πίστης του, </a:t>
            </a:r>
            <a:r>
              <a:rPr lang="el-GR" dirty="0" smtClean="0">
                <a:solidFill>
                  <a:srgbClr val="980000"/>
                </a:solidFill>
                <a:latin typeface="Candara" pitchFamily="34" charset="0"/>
              </a:rPr>
              <a:t>κατά </a:t>
            </a:r>
            <a:r>
              <a:rPr lang="el-GR" dirty="0">
                <a:solidFill>
                  <a:srgbClr val="980000"/>
                </a:solidFill>
                <a:latin typeface="Candara" pitchFamily="34" charset="0"/>
              </a:rPr>
              <a:t>τους χρόνους της </a:t>
            </a:r>
            <a:r>
              <a:rPr lang="el-GR" dirty="0" smtClean="0">
                <a:solidFill>
                  <a:srgbClr val="980000"/>
                </a:solidFill>
                <a:latin typeface="Candara" pitchFamily="34" charset="0"/>
              </a:rPr>
              <a:t>τουρκοκρατίας</a:t>
            </a:r>
            <a:endParaRPr dirty="0">
              <a:solidFill>
                <a:srgbClr val="980000"/>
              </a:solidFill>
              <a:latin typeface="Candara" pitchFamily="34" charset="0"/>
            </a:endParaRPr>
          </a:p>
        </p:txBody>
      </p:sp>
      <p:pic>
        <p:nvPicPr>
          <p:cNvPr id="862" name="Google Shape;862;gc93b05e364_299_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18000" y="9900"/>
            <a:ext cx="2556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c93b05e364_299_0"/>
          <p:cNvSpPr txBox="1"/>
          <p:nvPr/>
        </p:nvSpPr>
        <p:spPr>
          <a:xfrm>
            <a:off x="5291809" y="102288"/>
            <a:ext cx="1608380" cy="349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omic Sans MS"/>
              </a:rPr>
              <a:t>ΝΕΟΜΑΡΤΥΡΕΣ</a:t>
            </a:r>
            <a:endParaRPr lang="el-GR" sz="1800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ea typeface="Calibri"/>
              <a:cs typeface="Calibri"/>
              <a:sym typeface="Comic Sans MS"/>
            </a:endParaRPr>
          </a:p>
        </p:txBody>
      </p:sp>
      <p:pic>
        <p:nvPicPr>
          <p:cNvPr id="864" name="Google Shape;864;gc93b05e364_299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6550" y="2969425"/>
            <a:ext cx="2258700" cy="35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gc93b05e364_299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60323" y="4293245"/>
            <a:ext cx="1076250" cy="136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gc93b05e364_299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59700" y="4354626"/>
            <a:ext cx="815150" cy="200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28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5484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66" name="Google Shape;866;gc93b05e364_299_0"/>
          <p:cNvPicPr preferRelativeResize="0"/>
          <p:nvPr/>
        </p:nvPicPr>
        <p:blipFill rotWithShape="1">
          <a:blip r:embed="rId17">
            <a:alphaModFix/>
          </a:blip>
          <a:srcRect l="6221" t="18114" r="8836" b="7586"/>
          <a:stretch/>
        </p:blipFill>
        <p:spPr>
          <a:xfrm>
            <a:off x="7638757" y="4594075"/>
            <a:ext cx="2391508" cy="20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28" descr="https://decorexpro.com/images/article/orig/2018/02/kak-sdelat-dvuhurovnevyj-potolok-iz-gipsokartona-s-podsvetkoj-18.jpg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 flipH="1">
            <a:off x="0" y="0"/>
            <a:ext cx="12192000" cy="1675051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28"/>
          <p:cNvSpPr/>
          <p:nvPr/>
        </p:nvSpPr>
        <p:spPr>
          <a:xfrm>
            <a:off x="0" y="3968750"/>
            <a:ext cx="12192000" cy="288925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28"/>
          <p:cNvSpPr/>
          <p:nvPr/>
        </p:nvSpPr>
        <p:spPr>
          <a:xfrm>
            <a:off x="-1" y="842963"/>
            <a:ext cx="2929317" cy="5086350"/>
          </a:xfrm>
          <a:prstGeom prst="rect">
            <a:avLst/>
          </a:prstGeom>
          <a:solidFill>
            <a:srgbClr val="632423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endParaRPr lang="el-GR" i="0" u="none" strike="noStrike" cap="none" dirty="0" smtClean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rPr lang="el-GR" i="0" u="none" strike="noStrike" cap="none" dirty="0" smtClean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Το </a:t>
            </a:r>
            <a:r>
              <a:rPr lang="el-GR" i="0" u="none" strike="noStrike" cap="none" dirty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Λάβαρο της Αγίας Λαύρας</a:t>
            </a:r>
            <a:endParaRPr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897" name="Google Shape;897;p28"/>
          <p:cNvSpPr/>
          <p:nvPr/>
        </p:nvSpPr>
        <p:spPr>
          <a:xfrm rot="5400000">
            <a:off x="604838" y="3111500"/>
            <a:ext cx="5092700" cy="555625"/>
          </a:xfrm>
          <a:prstGeom prst="trapezoid">
            <a:avLst>
              <a:gd name="adj" fmla="val 25000"/>
            </a:avLst>
          </a:prstGeom>
          <a:solidFill>
            <a:srgbClr val="6324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28"/>
          <p:cNvSpPr/>
          <p:nvPr/>
        </p:nvSpPr>
        <p:spPr>
          <a:xfrm>
            <a:off x="3430588" y="1447800"/>
            <a:ext cx="5276850" cy="3771900"/>
          </a:xfrm>
          <a:prstGeom prst="rect">
            <a:avLst/>
          </a:prstGeom>
          <a:solidFill>
            <a:srgbClr val="632423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r>
              <a:rPr lang="el-GR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στον Κωνσταντίνο Δραγώνα, έναν γιατρό από τη Ζάκυνθο που εργαζόταν ως υγειονόμος στην αγγλική κυβέρνηση των Επτανήσων.Πηγή: iefimerida.gr - https://www.iefimerida.gr/politismos/moyseio-mpenaki-labaro-toy-1821-me-ena-klik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28"/>
          <p:cNvSpPr/>
          <p:nvPr/>
        </p:nvSpPr>
        <p:spPr>
          <a:xfrm rot="-5400000">
            <a:off x="6454776" y="3032125"/>
            <a:ext cx="5111750" cy="638175"/>
          </a:xfrm>
          <a:prstGeom prst="trapezoid">
            <a:avLst>
              <a:gd name="adj" fmla="val 25000"/>
            </a:avLst>
          </a:prstGeom>
          <a:solidFill>
            <a:srgbClr val="6324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28" descr="ΕΝΩΣΗ ΚΑΛΑΒΡΥΤΙΝΩΝ ΑΘΗΝΑΣ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218484" y="1180466"/>
            <a:ext cx="2465963" cy="3614251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904" name="Google Shape;904;p28" descr="Μουσείο Μπενάκη: Το λάβαρο του 1821 που ο Κολοκοτρώνης χάρισε σε έναν  γιατρό -Η άγνωστη ιστορία με ένα κλικ [βίντεο] | ΠΟΛΙΤΙΣΜΟΣ | iefimerida.gr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3458723" y="1723213"/>
            <a:ext cx="5220000" cy="27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28"/>
          <p:cNvSpPr/>
          <p:nvPr/>
        </p:nvSpPr>
        <p:spPr>
          <a:xfrm>
            <a:off x="9249196" y="784225"/>
            <a:ext cx="2942804" cy="5086350"/>
          </a:xfrm>
          <a:prstGeom prst="rect">
            <a:avLst/>
          </a:prstGeom>
          <a:solidFill>
            <a:srgbClr val="632423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r>
              <a:rPr lang="el-GR" b="0" i="0" u="none" strike="noStrike" cap="none" dirty="0" smtClean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Η 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σημαία των Κολοκοτρωναίων </a:t>
            </a:r>
            <a:r>
              <a:rPr lang="el-GR" b="0" i="0" u="none" strike="noStrike" cap="none" dirty="0" smtClean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με 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τον Γαλάζιο Σταυρό τού Αγίου </a:t>
            </a:r>
            <a:r>
              <a:rPr lang="el-GR" b="0" i="0" u="none" strike="noStrike" cap="none" dirty="0" smtClean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Ανδρέα. </a:t>
            </a: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08" name="Google Shape;908;p28" descr="Η σημαία τών Κολοκοτρωναίων με τον Γαλάζιο Σταυρό τού Αγίου Ανδρέου.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9377749" y="1841178"/>
            <a:ext cx="2700000" cy="2160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916" name="Google Shape;916;p28" descr="C:\Users\Turbox.User\AppData\Local\Microsoft\Windows\INetCache\IE\Q9SK4QMB\27568-7-business-people-image[1].png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2498090" y="4597401"/>
            <a:ext cx="1080085" cy="197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28" descr="Ζευγάρι, Κρατώντας Τα Χέρια, Σιλουέτα, Αγάπη, Εραστές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6903451" y="5111683"/>
            <a:ext cx="1080075" cy="174631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672;p9"/>
          <p:cNvSpPr/>
          <p:nvPr/>
        </p:nvSpPr>
        <p:spPr>
          <a:xfrm>
            <a:off x="3451239" y="665643"/>
            <a:ext cx="4418939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ΣΗΜΑ</a:t>
            </a:r>
            <a:r>
              <a:rPr lang="el-GR" sz="1800" b="1" i="0" u="none" strike="noStrik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ΙΕΣ ΚΑΙ ΛΑΒΑΡΑ ΤΗΣ ΕΠΑΝΑΣΤΑΣΗΣ</a:t>
            </a:r>
            <a:endParaRPr sz="1800" b="1" i="0" u="none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9" name="18 - Εικόνα" descr="video.png">
            <a:hlinkClick r:id="rId11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276505" y="4630907"/>
            <a:ext cx="1578664" cy="5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894;p28" descr="https://decorexpro.com/images/article/orig/2018/02/kak-sdelat-dvuhurovnevyj-potolok-iz-gipsokartona-s-podsvetkoj-18.jpg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 flipH="1">
            <a:off x="0" y="0"/>
            <a:ext cx="12192000" cy="167505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27"/>
          <p:cNvSpPr txBox="1"/>
          <p:nvPr/>
        </p:nvSpPr>
        <p:spPr>
          <a:xfrm>
            <a:off x="-22225" y="4010025"/>
            <a:ext cx="12192000" cy="288925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27"/>
          <p:cNvSpPr txBox="1"/>
          <p:nvPr/>
        </p:nvSpPr>
        <p:spPr>
          <a:xfrm>
            <a:off x="0" y="842962"/>
            <a:ext cx="3357562" cy="5086350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l-GR" sz="120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 </a:t>
            </a:r>
            <a:endParaRPr sz="120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20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l-GR" sz="120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Η σημαία</a:t>
            </a:r>
            <a:r>
              <a:rPr lang="en-US" sz="120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 </a:t>
            </a:r>
            <a:r>
              <a:rPr lang="el-GR" sz="120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με </a:t>
            </a:r>
            <a:r>
              <a:rPr lang="el-GR" sz="120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τα </a:t>
            </a:r>
            <a:r>
              <a:rPr lang="el-GR" sz="120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σύμβολα της </a:t>
            </a:r>
            <a:r>
              <a:rPr lang="el-GR" sz="120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Φιλικής </a:t>
            </a:r>
            <a:r>
              <a:rPr lang="el-GR" sz="120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Εταιρείας,  </a:t>
            </a:r>
            <a:r>
              <a:rPr lang="el-GR" sz="120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σταυρό περιβαλλόμενο από στεφάνι κλαδιών ελιάς και στο κάτω μέρος δύο λογχοφόρες </a:t>
            </a:r>
            <a:r>
              <a:rPr lang="el-GR" sz="120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σημαίες.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l-GR" sz="120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Θεωρείται </a:t>
            </a:r>
            <a:r>
              <a:rPr lang="el-GR" sz="120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ως η παλαιότερη επαναστατική σημαία. Κατασκευάστηκε με</a:t>
            </a:r>
            <a:endParaRPr sz="1200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l-GR" sz="120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τις οδηγίες του Παλαιών Πατρών Γερμανού. </a:t>
            </a:r>
            <a:endParaRPr sz="120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877" name="Google Shape;877;p27"/>
          <p:cNvSpPr/>
          <p:nvPr/>
        </p:nvSpPr>
        <p:spPr>
          <a:xfrm rot="5400000">
            <a:off x="1073943" y="3110706"/>
            <a:ext cx="5092700" cy="557212"/>
          </a:xfrm>
          <a:custGeom>
            <a:avLst/>
            <a:gdLst/>
            <a:ahLst/>
            <a:cxnLst/>
            <a:rect l="l" t="t" r="r" b="b"/>
            <a:pathLst>
              <a:path w="5092700" h="557212" extrusionOk="0">
                <a:moveTo>
                  <a:pt x="0" y="557212"/>
                </a:moveTo>
                <a:lnTo>
                  <a:pt x="139303" y="0"/>
                </a:lnTo>
                <a:lnTo>
                  <a:pt x="4953397" y="0"/>
                </a:lnTo>
                <a:lnTo>
                  <a:pt x="5092700" y="557212"/>
                </a:lnTo>
                <a:close/>
              </a:path>
            </a:pathLst>
          </a:cu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27"/>
          <p:cNvSpPr txBox="1"/>
          <p:nvPr/>
        </p:nvSpPr>
        <p:spPr>
          <a:xfrm>
            <a:off x="3916362" y="1416050"/>
            <a:ext cx="4281487" cy="3424237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el-GR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Η σημαία </a:t>
            </a:r>
            <a:r>
              <a:rPr lang="el-GR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πλοίου των Ψαρών το 1821, με σταυρό, άγκυρα και λόγχη, σύμβολα της Φιλικής Εταιρείας και την επιγραφή</a:t>
            </a:r>
            <a:endParaRPr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el-GR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 ΕΛΕΥΘΕΡΙΑ Η ΘΑΝΑΤΟΣ</a:t>
            </a:r>
            <a:endParaRPr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879" name="Google Shape;879;p27"/>
          <p:cNvSpPr/>
          <p:nvPr/>
        </p:nvSpPr>
        <p:spPr>
          <a:xfrm rot="-5400000">
            <a:off x="5953125" y="3032125"/>
            <a:ext cx="5111750" cy="638175"/>
          </a:xfrm>
          <a:custGeom>
            <a:avLst/>
            <a:gdLst/>
            <a:ahLst/>
            <a:cxnLst/>
            <a:rect l="l" t="t" r="r" b="b"/>
            <a:pathLst>
              <a:path w="5111750" h="638175" extrusionOk="0">
                <a:moveTo>
                  <a:pt x="0" y="638175"/>
                </a:moveTo>
                <a:lnTo>
                  <a:pt x="159544" y="0"/>
                </a:lnTo>
                <a:lnTo>
                  <a:pt x="4952206" y="0"/>
                </a:lnTo>
                <a:lnTo>
                  <a:pt x="5111750" y="638175"/>
                </a:lnTo>
                <a:close/>
              </a:path>
            </a:pathLst>
          </a:cu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27"/>
          <p:cNvSpPr txBox="1"/>
          <p:nvPr/>
        </p:nvSpPr>
        <p:spPr>
          <a:xfrm>
            <a:off x="8834437" y="808037"/>
            <a:ext cx="3357562" cy="5086350"/>
          </a:xfrm>
          <a:prstGeom prst="rect">
            <a:avLst/>
          </a:prstGeom>
          <a:solidFill>
            <a:srgbClr val="632523"/>
          </a:solidFill>
          <a:ln w="25400" cap="flat" cmpd="sng">
            <a:solidFill>
              <a:srgbClr val="385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b="0" i="0" u="none" strike="noStrike" cap="none" dirty="0">
              <a:solidFill>
                <a:srgbClr val="FFFFFF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l-GR" b="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Κάρτα </a:t>
            </a:r>
            <a:r>
              <a:rPr lang="el-GR" b="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μέλους της Φιλικής </a:t>
            </a:r>
            <a:r>
              <a:rPr lang="el-GR" b="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Εταιρείας.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l-GR" b="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Διακρίνονται </a:t>
            </a:r>
            <a:r>
              <a:rPr lang="el-GR" b="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τα γράμματα ΗΕΑ και ΗΘΣ, που σημαίνουν </a:t>
            </a:r>
            <a:r>
              <a:rPr lang="el-GR" b="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Ελευθερία </a:t>
            </a:r>
            <a:r>
              <a:rPr lang="el-GR" b="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ή </a:t>
            </a:r>
            <a:r>
              <a:rPr lang="el-GR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Θ</a:t>
            </a:r>
            <a:r>
              <a:rPr lang="el-GR" b="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άνατος. Από κάτω, το μυστικό </a:t>
            </a:r>
            <a:r>
              <a:rPr lang="el-GR" b="0" i="0" u="none" strike="noStrike" cap="none" dirty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αλφάβητο της Φιλικής Εταιρείας</a:t>
            </a:r>
            <a:r>
              <a:rPr lang="el-GR" b="0" i="0" u="none" strike="noStrike" cap="none" dirty="0" smtClean="0">
                <a:solidFill>
                  <a:srgbClr val="FFFFFF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.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884" name="Google Shape;884;p27" descr="http://4.bp.blogspot.com/-5tFy4ua4v6U/T__5wN9QhmI/AAAAAAAAAJM/Pi3B9Kair3s/s320/eleutheria-i-thanatos.jpg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4056062" y="1613574"/>
            <a:ext cx="3946525" cy="211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27" descr="http://www.fhw.gr/chronos/12/images/gallery/1821_1833/fa_01.jpg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9193212" y="1019175"/>
            <a:ext cx="2698750" cy="32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27" descr="Η ΦΙΛΙΚΗ ΕΤΑΙΡΕΙΑ | ΑΡΧΑΙΩΝ ΤΟΠΟΣ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307975" y="1045672"/>
            <a:ext cx="2865437" cy="34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27" descr="C:\Users\Turbox.User\AppData\Local\Microsoft\Windows\INetCache\IE\Q9SK4QMB\27568-7-business-people-image[1].png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6808763" y="4556125"/>
            <a:ext cx="143490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27" descr="Manager clipart woman manager, Picture #1599011 manager clipart woman  manager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3882683" y="4494212"/>
            <a:ext cx="1055077" cy="22336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72;p9"/>
          <p:cNvSpPr/>
          <p:nvPr/>
        </p:nvSpPr>
        <p:spPr>
          <a:xfrm>
            <a:off x="3507503" y="665614"/>
            <a:ext cx="4418939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ΣΗΜΑ</a:t>
            </a:r>
            <a:r>
              <a:rPr lang="el-GR" sz="1800" b="1" i="0" u="none" strike="noStrik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ΙΕΣ ΚΑΙ ΛΑΒΑΡΑ ΤΗΣ ΕΠΑΝΑΣΤΑΣΗΣ</a:t>
            </a:r>
            <a:endParaRPr sz="1800" b="1" i="0" u="none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19" name="18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- Εικόνα" descr="ceiling (12)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2000" y="0"/>
            <a:ext cx="12168000" cy="2363372"/>
          </a:xfrm>
          <a:prstGeom prst="rect">
            <a:avLst/>
          </a:prstGeom>
        </p:spPr>
      </p:pic>
      <p:sp>
        <p:nvSpPr>
          <p:cNvPr id="923" name="Google Shape;923;p51"/>
          <p:cNvSpPr/>
          <p:nvPr/>
        </p:nvSpPr>
        <p:spPr>
          <a:xfrm>
            <a:off x="0" y="3968750"/>
            <a:ext cx="12192000" cy="288925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51"/>
          <p:cNvSpPr/>
          <p:nvPr/>
        </p:nvSpPr>
        <p:spPr>
          <a:xfrm rot="5400000">
            <a:off x="891000" y="3250594"/>
            <a:ext cx="4608000" cy="468000"/>
          </a:xfrm>
          <a:prstGeom prst="trapezoid">
            <a:avLst>
              <a:gd name="adj" fmla="val 25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51"/>
          <p:cNvSpPr/>
          <p:nvPr/>
        </p:nvSpPr>
        <p:spPr>
          <a:xfrm>
            <a:off x="3430588" y="1307120"/>
            <a:ext cx="5276850" cy="439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51"/>
          <p:cNvSpPr/>
          <p:nvPr/>
        </p:nvSpPr>
        <p:spPr>
          <a:xfrm rot="-5400000">
            <a:off x="6616651" y="3194000"/>
            <a:ext cx="4788000" cy="638175"/>
          </a:xfrm>
          <a:prstGeom prst="trapezoid">
            <a:avLst>
              <a:gd name="adj" fmla="val 2500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51"/>
          <p:cNvSpPr/>
          <p:nvPr/>
        </p:nvSpPr>
        <p:spPr>
          <a:xfrm>
            <a:off x="9249196" y="1149993"/>
            <a:ext cx="2942804" cy="46800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939" name="Google Shape;939;p51" descr="C:\Users\Turbox.User\Desktop\07_KOLOKOTRONHS_OPLA.jpg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0" y="1076846"/>
            <a:ext cx="2952000" cy="50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1" descr="C:\Users\Turbox.User\AppData\Local\Microsoft\Windows\INetCache\IE\Q9SK4QMB\27568-7-business-people-image[1].png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2644726" y="4382437"/>
            <a:ext cx="855687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51"/>
          <p:cNvSpPr/>
          <p:nvPr/>
        </p:nvSpPr>
        <p:spPr>
          <a:xfrm>
            <a:off x="357859" y="1036098"/>
            <a:ext cx="20556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0" i="0" u="none" strike="noStrike" cap="none" dirty="0">
                <a:solidFill>
                  <a:srgbClr val="000000"/>
                </a:solidFill>
                <a:latin typeface="Candara" pitchFamily="34" charset="0"/>
                <a:sym typeface="Arial"/>
              </a:rPr>
              <a:t>Η </a:t>
            </a:r>
            <a:r>
              <a:rPr lang="el-GR" b="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περικεφαλαία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και  η </a:t>
            </a:r>
            <a:r>
              <a:rPr lang="el-GR" b="0" i="0" u="none" strike="noStrike" cap="none" dirty="0">
                <a:solidFill>
                  <a:srgbClr val="000000"/>
                </a:solidFill>
                <a:latin typeface="Candara" pitchFamily="34" charset="0"/>
                <a:sym typeface="Arial"/>
              </a:rPr>
              <a:t>πολεμική </a:t>
            </a:r>
            <a:r>
              <a:rPr lang="el-GR" b="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εξάρτηση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του </a:t>
            </a:r>
            <a:r>
              <a:rPr lang="el-GR" b="0" i="0" u="none" strike="noStrike" cap="none" dirty="0">
                <a:solidFill>
                  <a:srgbClr val="000000"/>
                </a:solidFill>
                <a:latin typeface="Candara" pitchFamily="34" charset="0"/>
                <a:sym typeface="Arial"/>
              </a:rPr>
              <a:t>Θ. Κολοκοτρώνη</a:t>
            </a:r>
            <a:endParaRPr b="0" i="0" u="none" strike="noStrike" cap="none" dirty="0">
              <a:solidFill>
                <a:schemeClr val="lt1"/>
              </a:solidFill>
              <a:latin typeface="Candara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45" name="Google Shape;945;p51" descr="Ζευγάρι, Κρατώντας Τα Χέρια, Σιλουέτα, Αγάπη, Εραστές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7022237" y="5237825"/>
            <a:ext cx="961300" cy="162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- Ορθογώνιο"/>
          <p:cNvSpPr/>
          <p:nvPr/>
        </p:nvSpPr>
        <p:spPr>
          <a:xfrm>
            <a:off x="3643531" y="858148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hnschrift SemiBold" pitchFamily="34" charset="0"/>
              </a:rPr>
              <a:t>ΟΠΛΑ ΤΗΣ ΕΠΑΝΑΣΤΑΣΗΣ</a:t>
            </a:r>
            <a:endParaRPr lang="el-GR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ahnschrift SemiBold" pitchFamily="34" charset="0"/>
            </a:endParaRPr>
          </a:p>
        </p:txBody>
      </p:sp>
      <p:pic>
        <p:nvPicPr>
          <p:cNvPr id="29" name="Google Shape;971;p29" descr="1821 Game Soundtrack - YouTube"/>
          <p:cNvPicPr preferRelativeResize="0"/>
          <p:nvPr/>
        </p:nvPicPr>
        <p:blipFill rotWithShape="1">
          <a:blip r:embed="rId8" cstate="email"/>
          <a:stretch/>
        </p:blipFill>
        <p:spPr>
          <a:xfrm>
            <a:off x="3861849" y="1672854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29 - Εικόνα" descr="agonistis-tou-1821-5-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9241861" y="1237818"/>
            <a:ext cx="2950139" cy="4104000"/>
          </a:xfrm>
          <a:prstGeom prst="rect">
            <a:avLst/>
          </a:prstGeom>
        </p:spPr>
      </p:pic>
      <p:pic>
        <p:nvPicPr>
          <p:cNvPr id="18" name="1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- Εικόνα" descr="ceiling (12).jpg"/>
          <p:cNvPicPr>
            <a:picLocks noChangeAspect="1"/>
          </p:cNvPicPr>
          <p:nvPr/>
        </p:nvPicPr>
        <p:blipFill>
          <a:blip r:embed="rId3"/>
          <a:srcRect b="32442"/>
          <a:stretch>
            <a:fillRect/>
          </a:stretch>
        </p:blipFill>
        <p:spPr>
          <a:xfrm>
            <a:off x="12000" y="0"/>
            <a:ext cx="12168000" cy="2363372"/>
          </a:xfrm>
          <a:prstGeom prst="rect">
            <a:avLst/>
          </a:prstGeom>
        </p:spPr>
      </p:pic>
      <p:sp>
        <p:nvSpPr>
          <p:cNvPr id="32" name="Google Shape;923;p51"/>
          <p:cNvSpPr/>
          <p:nvPr/>
        </p:nvSpPr>
        <p:spPr>
          <a:xfrm>
            <a:off x="0" y="3968750"/>
            <a:ext cx="12192000" cy="288925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29"/>
          <p:cNvSpPr txBox="1"/>
          <p:nvPr/>
        </p:nvSpPr>
        <p:spPr>
          <a:xfrm>
            <a:off x="0" y="1158875"/>
            <a:ext cx="3213100" cy="3938588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FC7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FC7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FC7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FC7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FC7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FC7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FC78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9"/>
          <p:cNvSpPr txBox="1"/>
          <p:nvPr/>
        </p:nvSpPr>
        <p:spPr>
          <a:xfrm>
            <a:off x="4368800" y="1691236"/>
            <a:ext cx="3454400" cy="287282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l-G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9"/>
          <p:cNvSpPr/>
          <p:nvPr/>
        </p:nvSpPr>
        <p:spPr>
          <a:xfrm rot="-5400000" flipH="1">
            <a:off x="6382565" y="2531980"/>
            <a:ext cx="4013788" cy="11811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9"/>
          <p:cNvSpPr/>
          <p:nvPr/>
        </p:nvSpPr>
        <p:spPr>
          <a:xfrm rot="5400000" flipH="1">
            <a:off x="1811872" y="2531529"/>
            <a:ext cx="3950219" cy="118268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blurRad="63500" dist="38100" dir="10800000">
              <a:srgbClr val="000000">
                <a:alpha val="3803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9"/>
          <p:cNvSpPr txBox="1"/>
          <p:nvPr/>
        </p:nvSpPr>
        <p:spPr>
          <a:xfrm>
            <a:off x="8978900" y="1199364"/>
            <a:ext cx="3213100" cy="3979989"/>
          </a:xfrm>
          <a:prstGeom prst="rect">
            <a:avLst/>
          </a:prstGeom>
          <a:gradFill>
            <a:gsLst>
              <a:gs pos="0">
                <a:srgbClr val="8D8D8D"/>
              </a:gs>
              <a:gs pos="50000">
                <a:srgbClr val="CCCCCC"/>
              </a:gs>
              <a:gs pos="100000">
                <a:srgbClr val="F2F2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p29" descr="Ζευγάρι, Κρατώντας Τα Χέρια, Σιλουέτα, Αγάπη, Εραστές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5262" y="5072062"/>
            <a:ext cx="1012825" cy="178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9" descr="C:\Users\Turbox.User\AppData\Local\Microsoft\Windows\INetCache\IE\Q9SK4QMB\silhouette-3178687_960_720[1]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27403" y="4808597"/>
            <a:ext cx="1260475" cy="19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29"/>
          <p:cNvSpPr/>
          <p:nvPr/>
        </p:nvSpPr>
        <p:spPr>
          <a:xfrm>
            <a:off x="7954162" y="3657105"/>
            <a:ext cx="8319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Σελάχι</a:t>
            </a:r>
            <a:endParaRPr i="0" u="none" strike="noStrike" cap="none" dirty="0" smtClean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(</a:t>
            </a:r>
            <a:r>
              <a:rPr lang="el-GR" sz="120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ζώνη/θήκη</a:t>
            </a:r>
            <a:r>
              <a:rPr lang="en-US" sz="120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)</a:t>
            </a:r>
            <a:endParaRPr sz="120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987" name="Google Shape;98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9950" y="3649050"/>
            <a:ext cx="867575" cy="17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38 - Ορθογώνιο"/>
          <p:cNvSpPr/>
          <p:nvPr/>
        </p:nvSpPr>
        <p:spPr>
          <a:xfrm>
            <a:off x="5151914" y="3406542"/>
            <a:ext cx="1944442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>
              <a:buSzPts val="1000"/>
            </a:pPr>
            <a:r>
              <a:rPr lang="el-GR" dirty="0" smtClean="0">
                <a:solidFill>
                  <a:schemeClr val="tx1"/>
                </a:solidFill>
                <a:latin typeface="Candara" pitchFamily="34" charset="0"/>
              </a:rPr>
              <a:t>Σπάθα</a:t>
            </a:r>
          </a:p>
          <a:p>
            <a:pPr lvl="0" algn="ctr">
              <a:buSzPts val="1000"/>
            </a:pPr>
            <a:r>
              <a:rPr lang="el-GR" sz="1200" dirty="0" smtClean="0">
                <a:solidFill>
                  <a:schemeClr val="tx1"/>
                </a:solidFill>
                <a:latin typeface="Candara" pitchFamily="34" charset="0"/>
              </a:rPr>
              <a:t>που δώρισε ο Κολοκοτρώνης</a:t>
            </a:r>
            <a:endParaRPr lang="en-US" sz="1200" dirty="0" smtClean="0">
              <a:solidFill>
                <a:schemeClr val="tx1"/>
              </a:solidFill>
              <a:latin typeface="Candara" pitchFamily="34" charset="0"/>
            </a:endParaRPr>
          </a:p>
          <a:p>
            <a:pPr lvl="0" algn="ctr">
              <a:buSzPts val="1000"/>
            </a:pPr>
            <a:r>
              <a:rPr lang="el-GR" sz="1200" dirty="0" smtClean="0">
                <a:solidFill>
                  <a:schemeClr val="tx1"/>
                </a:solidFill>
                <a:latin typeface="Candara" pitchFamily="34" charset="0"/>
              </a:rPr>
              <a:t>σε συναγωνιστή του</a:t>
            </a:r>
            <a:endParaRPr lang="el-GR" sz="12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40" name="39 - Ορθογώνιο"/>
          <p:cNvSpPr/>
          <p:nvPr/>
        </p:nvSpPr>
        <p:spPr>
          <a:xfrm>
            <a:off x="3336531" y="3731664"/>
            <a:ext cx="867225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/>
            <a:r>
              <a:rPr lang="el-GR" dirty="0" smtClean="0">
                <a:latin typeface="Candara" pitchFamily="34" charset="0"/>
              </a:rPr>
              <a:t>Παλάσκα </a:t>
            </a:r>
          </a:p>
          <a:p>
            <a:pPr lvl="0" algn="ctr"/>
            <a:r>
              <a:rPr lang="el-GR" sz="1200" dirty="0" smtClean="0">
                <a:solidFill>
                  <a:schemeClr val="dk1"/>
                </a:solidFill>
                <a:latin typeface="Candara" pitchFamily="34" charset="0"/>
              </a:rPr>
              <a:t>(θήκη</a:t>
            </a:r>
          </a:p>
          <a:p>
            <a:pPr lvl="0" algn="ctr"/>
            <a:r>
              <a:rPr lang="el-GR" sz="1200" dirty="0" smtClean="0">
                <a:solidFill>
                  <a:schemeClr val="dk1"/>
                </a:solidFill>
                <a:latin typeface="Candara" pitchFamily="34" charset="0"/>
              </a:rPr>
              <a:t>για τα βόλια)</a:t>
            </a:r>
            <a:endParaRPr lang="el-GR" sz="1200" dirty="0">
              <a:solidFill>
                <a:schemeClr val="dk1"/>
              </a:solidFill>
              <a:latin typeface="Candara" pitchFamily="34" charset="0"/>
            </a:endParaRPr>
          </a:p>
        </p:txBody>
      </p:sp>
      <p:sp>
        <p:nvSpPr>
          <p:cNvPr id="41" name="40 - Ορθογώνιο"/>
          <p:cNvSpPr/>
          <p:nvPr/>
        </p:nvSpPr>
        <p:spPr>
          <a:xfrm>
            <a:off x="698518" y="1537104"/>
            <a:ext cx="516167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/>
            <a:r>
              <a:rPr lang="el-GR" dirty="0" smtClean="0">
                <a:latin typeface="Candara" pitchFamily="34" charset="0"/>
              </a:rPr>
              <a:t>Σπάθα</a:t>
            </a:r>
          </a:p>
          <a:p>
            <a:pPr lvl="0" algn="ctr"/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ή</a:t>
            </a:r>
          </a:p>
          <a:p>
            <a:pPr lvl="0" algn="ctr"/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Πάλα</a:t>
            </a:r>
            <a:endParaRPr lang="el-GR" dirty="0">
              <a:solidFill>
                <a:schemeClr val="dk1"/>
              </a:solidFill>
              <a:latin typeface="Candara" pitchFamily="34" charset="0"/>
            </a:endParaRPr>
          </a:p>
        </p:txBody>
      </p:sp>
      <p:sp>
        <p:nvSpPr>
          <p:cNvPr id="42" name="41 - Ορθογώνιο"/>
          <p:cNvSpPr/>
          <p:nvPr/>
        </p:nvSpPr>
        <p:spPr>
          <a:xfrm>
            <a:off x="1816255" y="4449116"/>
            <a:ext cx="756617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/>
            <a:r>
              <a:rPr lang="el-GR" dirty="0" smtClean="0">
                <a:latin typeface="Candara" pitchFamily="34" charset="0"/>
              </a:rPr>
              <a:t>Γιαταγάνι</a:t>
            </a:r>
            <a:endParaRPr lang="el-GR" dirty="0">
              <a:solidFill>
                <a:schemeClr val="dk1"/>
              </a:solidFill>
              <a:latin typeface="Candara" pitchFamily="34" charset="0"/>
            </a:endParaRPr>
          </a:p>
        </p:txBody>
      </p:sp>
      <p:sp>
        <p:nvSpPr>
          <p:cNvPr id="43" name="42 - Ορθογώνιο"/>
          <p:cNvSpPr/>
          <p:nvPr/>
        </p:nvSpPr>
        <p:spPr>
          <a:xfrm>
            <a:off x="10181691" y="4631996"/>
            <a:ext cx="1019510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/>
            <a:r>
              <a:rPr lang="el-GR" dirty="0" smtClean="0">
                <a:latin typeface="Candara" pitchFamily="34" charset="0"/>
              </a:rPr>
              <a:t>Τρομπόνι</a:t>
            </a:r>
          </a:p>
          <a:p>
            <a:pPr lvl="0" algn="ctr"/>
            <a:r>
              <a:rPr lang="el-GR" sz="1200" dirty="0" smtClean="0">
                <a:solidFill>
                  <a:schemeClr val="dk1"/>
                </a:solidFill>
                <a:latin typeface="Candara" pitchFamily="34" charset="0"/>
              </a:rPr>
              <a:t>(ναυτικό όπλο)</a:t>
            </a:r>
            <a:endParaRPr lang="el-GR" sz="1200" dirty="0">
              <a:solidFill>
                <a:schemeClr val="dk1"/>
              </a:solidFill>
              <a:latin typeface="Candara" pitchFamily="34" charset="0"/>
            </a:endParaRPr>
          </a:p>
        </p:txBody>
      </p:sp>
      <p:sp>
        <p:nvSpPr>
          <p:cNvPr id="45" name="44 - Ορθογώνιο"/>
          <p:cNvSpPr/>
          <p:nvPr/>
        </p:nvSpPr>
        <p:spPr>
          <a:xfrm>
            <a:off x="10487202" y="2493706"/>
            <a:ext cx="774251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/>
            <a:r>
              <a:rPr lang="el-GR" dirty="0" smtClean="0">
                <a:latin typeface="Candara" pitchFamily="34" charset="0"/>
              </a:rPr>
              <a:t>Καριοφίλι</a:t>
            </a:r>
            <a:endParaRPr lang="el-GR" dirty="0">
              <a:solidFill>
                <a:schemeClr val="dk1"/>
              </a:solidFill>
              <a:latin typeface="Candara" pitchFamily="34" charset="0"/>
            </a:endParaRPr>
          </a:p>
        </p:txBody>
      </p:sp>
      <p:pic>
        <p:nvPicPr>
          <p:cNvPr id="28" name="27 - Εικόνα" descr="280134_461807_1000_1000_inner-removebg-previe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160" y="2305626"/>
            <a:ext cx="2934788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28 - Εικόνα" descr="palaska1-removebg-previe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030" y="2455915"/>
            <a:ext cx="1230089" cy="1062870"/>
          </a:xfrm>
          <a:prstGeom prst="rect">
            <a:avLst/>
          </a:prstGeom>
          <a:scene3d>
            <a:camera prst="isometricOffAxis1Right">
              <a:rot lat="472662" lon="19434215" rev="21516115"/>
            </a:camera>
            <a:lightRig rig="threePt" dir="t"/>
          </a:scene3d>
        </p:spPr>
      </p:pic>
      <p:pic>
        <p:nvPicPr>
          <p:cNvPr id="30" name="29 - Εικόνα" descr="selaxi1-removebg-previe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7232" y="2455915"/>
            <a:ext cx="1246148" cy="1173557"/>
          </a:xfrm>
          <a:prstGeom prst="rect">
            <a:avLst/>
          </a:prstGeom>
          <a:scene3d>
            <a:camera prst="orthographicFront">
              <a:rot lat="600000" lon="2100000" rev="0"/>
            </a:camera>
            <a:lightRig rig="threePt" dir="t"/>
          </a:scene3d>
        </p:spPr>
      </p:pic>
      <p:pic>
        <p:nvPicPr>
          <p:cNvPr id="33" name="32 - Εικόνα" descr="σπαθα-removebg-preview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419" y="1329322"/>
            <a:ext cx="2659044" cy="1584000"/>
          </a:xfrm>
          <a:prstGeom prst="rect">
            <a:avLst/>
          </a:prstGeom>
        </p:spPr>
      </p:pic>
      <p:pic>
        <p:nvPicPr>
          <p:cNvPr id="34" name="33 - Εικόνα" descr="KARIOFILLI-removebg-preview.png"/>
          <p:cNvPicPr>
            <a:picLocks noChangeAspect="1"/>
          </p:cNvPicPr>
          <p:nvPr/>
        </p:nvPicPr>
        <p:blipFill>
          <a:blip r:embed="rId12"/>
          <a:srcRect b="19682"/>
          <a:stretch>
            <a:fillRect/>
          </a:stretch>
        </p:blipFill>
        <p:spPr>
          <a:xfrm>
            <a:off x="8998635" y="1196046"/>
            <a:ext cx="3193365" cy="1687831"/>
          </a:xfrm>
          <a:prstGeom prst="rect">
            <a:avLst/>
          </a:prstGeom>
        </p:spPr>
      </p:pic>
      <p:pic>
        <p:nvPicPr>
          <p:cNvPr id="35" name="34 - Εικόνα" descr="tromponi1-removebg-preview.png"/>
          <p:cNvPicPr>
            <a:picLocks noChangeAspect="1"/>
          </p:cNvPicPr>
          <p:nvPr/>
        </p:nvPicPr>
        <p:blipFill>
          <a:blip r:embed="rId13"/>
          <a:srcRect t="4926" b="17758"/>
          <a:stretch>
            <a:fillRect/>
          </a:stretch>
        </p:blipFill>
        <p:spPr>
          <a:xfrm>
            <a:off x="9320540" y="3896750"/>
            <a:ext cx="2520000" cy="677150"/>
          </a:xfrm>
          <a:prstGeom prst="rect">
            <a:avLst/>
          </a:prstGeom>
        </p:spPr>
      </p:pic>
      <p:pic>
        <p:nvPicPr>
          <p:cNvPr id="46" name="45 - Εικόνα" descr="giatagani2-removebg-preview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287" y="3053297"/>
            <a:ext cx="2764800" cy="1728000"/>
          </a:xfrm>
          <a:prstGeom prst="rect">
            <a:avLst/>
          </a:prstGeom>
        </p:spPr>
      </p:pic>
      <p:pic>
        <p:nvPicPr>
          <p:cNvPr id="31" name="30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4" name="43 - Ορθογώνιο"/>
          <p:cNvSpPr/>
          <p:nvPr/>
        </p:nvSpPr>
        <p:spPr>
          <a:xfrm>
            <a:off x="3643531" y="858148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hnschrift SemiBold" pitchFamily="34" charset="0"/>
              </a:rPr>
              <a:t>ΟΠΛΑ ΤΗΣ ΕΠΑΝΑΣΤΑΣΗΣ</a:t>
            </a:r>
            <a:endParaRPr lang="el-GR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ahnschrift Semi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gc63cceaca9_4_0"/>
          <p:cNvPicPr preferRelativeResize="0"/>
          <p:nvPr/>
        </p:nvPicPr>
        <p:blipFill>
          <a:blip r:embed="rId3" cstate="email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gc63cceaca9_4_0"/>
          <p:cNvPicPr preferRelativeResize="0"/>
          <p:nvPr/>
        </p:nvPicPr>
        <p:blipFill>
          <a:blip r:embed="rId4" cstate="email">
            <a:alphaModFix/>
          </a:blip>
          <a:stretch>
            <a:fillRect/>
          </a:stretch>
        </p:blipFill>
        <p:spPr>
          <a:xfrm>
            <a:off x="5688075" y="4852625"/>
            <a:ext cx="899013" cy="190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72;p9"/>
          <p:cNvSpPr/>
          <p:nvPr/>
        </p:nvSpPr>
        <p:spPr>
          <a:xfrm>
            <a:off x="4566389" y="647114"/>
            <a:ext cx="3059222" cy="353084"/>
          </a:xfrm>
          <a:prstGeom prst="trapezoid">
            <a:avLst>
              <a:gd name="adj" fmla="val 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none" dirty="0">
                <a:solidFill>
                  <a:srgbClr val="1C4587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ΑΙΘΟΥΣΑ </a:t>
            </a:r>
            <a:r>
              <a:rPr lang="el-GR" sz="1800" i="0" u="none" strike="noStrike" cap="none" dirty="0" smtClean="0">
                <a:solidFill>
                  <a:srgbClr val="1C4587"/>
                </a:solidFill>
                <a:latin typeface="Bahnschrift SemiBold" pitchFamily="34" charset="0"/>
                <a:ea typeface="Calibri"/>
                <a:cs typeface="Calibri"/>
                <a:sym typeface="Calibri"/>
              </a:rPr>
              <a:t>ΓΡΑΜΜΑΤΟΣΗΜΩΝ</a:t>
            </a:r>
            <a:endParaRPr sz="1800" i="0" u="none" strike="noStrike" cap="none" dirty="0">
              <a:solidFill>
                <a:srgbClr val="1C4587"/>
              </a:solidFill>
              <a:latin typeface="Bahnschrift SemiBold" pitchFamily="34" charset="0"/>
              <a:sym typeface="Arial"/>
            </a:endParaRPr>
          </a:p>
        </p:txBody>
      </p:sp>
      <p:pic>
        <p:nvPicPr>
          <p:cNvPr id="7" name="6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9"/>
          <p:cNvSpPr/>
          <p:nvPr/>
        </p:nvSpPr>
        <p:spPr>
          <a:xfrm>
            <a:off x="0" y="3968750"/>
            <a:ext cx="12192000" cy="2889250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4" name="Google Shape;1004;p49" descr="Χατζηπαυλής Αναστάσιος - Γυψοσανίδες Καλλιθέα - 4ty.gr"/>
          <p:cNvPicPr preferRelativeResize="0"/>
          <p:nvPr/>
        </p:nvPicPr>
        <p:blipFill rotWithShape="1">
          <a:blip r:embed="rId4">
            <a:alphaModFix/>
          </a:blip>
          <a:srcRect t="10620" b="33448"/>
          <a:stretch/>
        </p:blipFill>
        <p:spPr>
          <a:xfrm>
            <a:off x="0" y="0"/>
            <a:ext cx="12192000" cy="19097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49"/>
          <p:cNvSpPr/>
          <p:nvPr/>
        </p:nvSpPr>
        <p:spPr>
          <a:xfrm rot="5400000">
            <a:off x="-268348" y="1519178"/>
            <a:ext cx="3911720" cy="3375025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49"/>
          <p:cNvSpPr txBox="1"/>
          <p:nvPr/>
        </p:nvSpPr>
        <p:spPr>
          <a:xfrm>
            <a:off x="3344709" y="1837188"/>
            <a:ext cx="5502583" cy="2750995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49"/>
          <p:cNvSpPr/>
          <p:nvPr/>
        </p:nvSpPr>
        <p:spPr>
          <a:xfrm rot="-5400000">
            <a:off x="8545902" y="1484702"/>
            <a:ext cx="3888596" cy="3403600"/>
          </a:xfrm>
          <a:custGeom>
            <a:avLst/>
            <a:gdLst/>
            <a:ahLst/>
            <a:cxnLst/>
            <a:rect l="l" t="t" r="r" b="b"/>
            <a:pathLst>
              <a:path w="3529012" h="2017713" extrusionOk="0">
                <a:moveTo>
                  <a:pt x="0" y="2017713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3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20 - Ορθογώνιο"/>
          <p:cNvSpPr/>
          <p:nvPr/>
        </p:nvSpPr>
        <p:spPr>
          <a:xfrm>
            <a:off x="3784206" y="365768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</a:rPr>
              <a:t>ΠΑΡΑΔΟΣΙΑΚΕΣ ΦΟΡΕΣΙΕΣ</a:t>
            </a:r>
            <a:endParaRPr lang="el-GR" sz="1800" spc="30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Bahnschrift SemiBold" pitchFamily="34" charset="0"/>
            </a:endParaRPr>
          </a:p>
        </p:txBody>
      </p:sp>
      <p:pic>
        <p:nvPicPr>
          <p:cNvPr id="26" name="25 - Εικόνα" descr="1_samarina_grebenvn-removebg-preview.png"/>
          <p:cNvPicPr>
            <a:picLocks noChangeAspect="1"/>
          </p:cNvPicPr>
          <p:nvPr/>
        </p:nvPicPr>
        <p:blipFill>
          <a:blip r:embed="rId5"/>
          <a:srcRect b="4788"/>
          <a:stretch>
            <a:fillRect/>
          </a:stretch>
        </p:blipFill>
        <p:spPr>
          <a:xfrm>
            <a:off x="1758464" y="1869859"/>
            <a:ext cx="1429037" cy="2664000"/>
          </a:xfrm>
          <a:prstGeom prst="rect">
            <a:avLst/>
          </a:prstGeom>
          <a:scene3d>
            <a:camera prst="perspectiveContrastingRightFacing" fov="7200000">
              <a:rot lat="0" lon="19263638" rev="0"/>
            </a:camera>
            <a:lightRig rig="threePt" dir="t"/>
          </a:scene3d>
        </p:spPr>
      </p:pic>
      <p:pic>
        <p:nvPicPr>
          <p:cNvPr id="27" name="26 - Εικόνα" descr="1 drama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851717"/>
            <a:ext cx="1858469" cy="2808000"/>
          </a:xfrm>
          <a:prstGeom prst="rect">
            <a:avLst/>
          </a:prstGeom>
          <a:scene3d>
            <a:camera prst="perspectiveContrastingRightFacing" fov="7200000">
              <a:rot lat="0" lon="18600000" rev="0"/>
            </a:camera>
            <a:lightRig rig="threePt" dir="t"/>
          </a:scene3d>
        </p:spPr>
      </p:pic>
      <p:pic>
        <p:nvPicPr>
          <p:cNvPr id="29" name="28 - Εικόνα" descr="1 ναοθσα-removebg-preview.png"/>
          <p:cNvPicPr>
            <a:picLocks noChangeAspect="1"/>
          </p:cNvPicPr>
          <p:nvPr/>
        </p:nvPicPr>
        <p:blipFill>
          <a:blip r:embed="rId7"/>
          <a:srcRect l="25854" t="15976" r="32936" b="7619"/>
          <a:stretch>
            <a:fillRect/>
          </a:stretch>
        </p:blipFill>
        <p:spPr>
          <a:xfrm>
            <a:off x="3545070" y="2008334"/>
            <a:ext cx="1707750" cy="2376000"/>
          </a:xfrm>
          <a:prstGeom prst="rect">
            <a:avLst/>
          </a:prstGeom>
        </p:spPr>
      </p:pic>
      <p:pic>
        <p:nvPicPr>
          <p:cNvPr id="30" name="29 - Εικόνα" descr="1_Κοζάνη-removebg-previe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1949" y="2008334"/>
            <a:ext cx="1404287" cy="2376000"/>
          </a:xfrm>
          <a:prstGeom prst="rect">
            <a:avLst/>
          </a:prstGeom>
        </p:spPr>
      </p:pic>
      <p:pic>
        <p:nvPicPr>
          <p:cNvPr id="31" name="30 - Εικόνα" descr="1 ορεινησ_σερρών-removebg-previe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0872" y="1936334"/>
            <a:ext cx="1296701" cy="2520000"/>
          </a:xfrm>
          <a:prstGeom prst="rect">
            <a:avLst/>
          </a:prstGeom>
        </p:spPr>
      </p:pic>
      <p:grpSp>
        <p:nvGrpSpPr>
          <p:cNvPr id="35" name="34 - Ομάδα"/>
          <p:cNvGrpSpPr/>
          <p:nvPr/>
        </p:nvGrpSpPr>
        <p:grpSpPr>
          <a:xfrm>
            <a:off x="10304907" y="1952963"/>
            <a:ext cx="1980000" cy="2700000"/>
            <a:chOff x="8462006" y="2079575"/>
            <a:chExt cx="1688757" cy="2376000"/>
          </a:xfrm>
          <a:scene3d>
            <a:camera prst="perspectiveContrastingLeftFacing" fov="6000000">
              <a:rot lat="651224" lon="3246190" rev="21499518"/>
            </a:camera>
            <a:lightRig rig="threePt" dir="t"/>
          </a:scene3d>
        </p:grpSpPr>
        <p:pic>
          <p:nvPicPr>
            <p:cNvPr id="32" name="31 - Εικόνα" descr="1_Ναύπλιο-removebg-preview.png"/>
            <p:cNvPicPr>
              <a:picLocks noChangeAspect="1"/>
            </p:cNvPicPr>
            <p:nvPr/>
          </p:nvPicPr>
          <p:blipFill>
            <a:blip r:embed="rId10"/>
            <a:srcRect r="62041"/>
            <a:stretch>
              <a:fillRect/>
            </a:stretch>
          </p:blipFill>
          <p:spPr>
            <a:xfrm>
              <a:off x="8462006" y="2093643"/>
              <a:ext cx="1043774" cy="2340000"/>
            </a:xfrm>
            <a:prstGeom prst="rect">
              <a:avLst/>
            </a:prstGeom>
          </p:spPr>
        </p:pic>
        <p:pic>
          <p:nvPicPr>
            <p:cNvPr id="33" name="32 - Εικόνα" descr="1_Ναύπλιο-removebg-preview.png"/>
            <p:cNvPicPr>
              <a:picLocks noChangeAspect="1"/>
            </p:cNvPicPr>
            <p:nvPr/>
          </p:nvPicPr>
          <p:blipFill>
            <a:blip r:embed="rId10"/>
            <a:srcRect l="57562"/>
            <a:stretch>
              <a:fillRect/>
            </a:stretch>
          </p:blipFill>
          <p:spPr>
            <a:xfrm>
              <a:off x="9200286" y="2079575"/>
              <a:ext cx="950477" cy="2376000"/>
            </a:xfrm>
            <a:prstGeom prst="rect">
              <a:avLst/>
            </a:prstGeom>
          </p:spPr>
        </p:pic>
      </p:grpSp>
      <p:grpSp>
        <p:nvGrpSpPr>
          <p:cNvPr id="38" name="37 - Ομάδα"/>
          <p:cNvGrpSpPr/>
          <p:nvPr/>
        </p:nvGrpSpPr>
        <p:grpSpPr>
          <a:xfrm>
            <a:off x="8718567" y="2037197"/>
            <a:ext cx="1620000" cy="2304000"/>
            <a:chOff x="11449999" y="3204816"/>
            <a:chExt cx="1911885" cy="2520000"/>
          </a:xfrm>
          <a:scene3d>
            <a:camera prst="perspectiveContrastingLeftFacing" fov="7200000">
              <a:rot lat="277142" lon="1734935" rev="21551015"/>
            </a:camera>
            <a:lightRig rig="threePt" dir="t"/>
          </a:scene3d>
        </p:grpSpPr>
        <p:pic>
          <p:nvPicPr>
            <p:cNvPr id="39" name="38 - Εικόνα" descr="1 manh masshnia-removebg-preview.png"/>
            <p:cNvPicPr>
              <a:picLocks noChangeAspect="1"/>
            </p:cNvPicPr>
            <p:nvPr/>
          </p:nvPicPr>
          <p:blipFill>
            <a:blip r:embed="rId11"/>
            <a:srcRect l="35785" r="36760" b="10168"/>
            <a:stretch>
              <a:fillRect/>
            </a:stretch>
          </p:blipFill>
          <p:spPr>
            <a:xfrm>
              <a:off x="12380702" y="3204816"/>
              <a:ext cx="981182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39 - Εικόνα" descr="1 manh masshnia-removebg-preview.png"/>
            <p:cNvPicPr>
              <a:picLocks noChangeAspect="1"/>
            </p:cNvPicPr>
            <p:nvPr/>
          </p:nvPicPr>
          <p:blipFill>
            <a:blip r:embed="rId11"/>
            <a:srcRect r="72339" b="8205"/>
            <a:stretch>
              <a:fillRect/>
            </a:stretch>
          </p:blipFill>
          <p:spPr>
            <a:xfrm>
              <a:off x="11449999" y="3204816"/>
              <a:ext cx="967435" cy="25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181;p13"/>
          <p:cNvSpPr/>
          <p:nvPr/>
        </p:nvSpPr>
        <p:spPr>
          <a:xfrm rot="600000">
            <a:off x="1378501" y="1272460"/>
            <a:ext cx="1169855" cy="299294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ΜΑΚΕΔΟΝΙΑ</a:t>
            </a:r>
            <a:endParaRPr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34" name="Google Shape;181;p13"/>
          <p:cNvSpPr/>
          <p:nvPr/>
        </p:nvSpPr>
        <p:spPr>
          <a:xfrm>
            <a:off x="5511073" y="1525680"/>
            <a:ext cx="1169855" cy="299294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ΜΑΚΕΔΟΝΙΑ</a:t>
            </a:r>
            <a:endParaRPr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42" name="Google Shape;181;p13"/>
          <p:cNvSpPr/>
          <p:nvPr/>
        </p:nvSpPr>
        <p:spPr>
          <a:xfrm rot="-540000">
            <a:off x="9489938" y="1259787"/>
            <a:ext cx="1518729" cy="296507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ΠΕΛΟΠΟΝΝΗΣΟΣ</a:t>
            </a:r>
            <a:endParaRPr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43" name="42 - Εικόνα" descr="top-loader-floor-sign-holders-260nw-1016646190_-_Αντιγραφή-removebg-preview-removebg-preview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19658" y="4632717"/>
            <a:ext cx="619048" cy="800000"/>
          </a:xfrm>
          <a:prstGeom prst="rect">
            <a:avLst/>
          </a:prstGeom>
        </p:spPr>
      </p:pic>
      <p:pic>
        <p:nvPicPr>
          <p:cNvPr id="44" name="43 - Εικόνα" descr="top-loader-floor-sign-holders-260nw-1016646190_-_Αντιγραφή-removebg-preview-removebg-preview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8144" y="4407634"/>
            <a:ext cx="619048" cy="800000"/>
          </a:xfrm>
          <a:prstGeom prst="rect">
            <a:avLst/>
          </a:prstGeom>
        </p:spPr>
      </p:pic>
      <p:sp>
        <p:nvSpPr>
          <p:cNvPr id="41" name="40 - TextBox"/>
          <p:cNvSpPr txBox="1"/>
          <p:nvPr/>
        </p:nvSpPr>
        <p:spPr>
          <a:xfrm>
            <a:off x="11051872" y="4628272"/>
            <a:ext cx="523147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100" dirty="0" smtClean="0">
                <a:latin typeface="Arial Narrow" pitchFamily="34" charset="0"/>
              </a:rPr>
              <a:t>Ναύπλιο</a:t>
            </a:r>
            <a:endParaRPr lang="el-GR" sz="1100" dirty="0">
              <a:latin typeface="Arial Narrow" pitchFamily="34" charset="0"/>
            </a:endParaRPr>
          </a:p>
        </p:txBody>
      </p:sp>
      <p:sp>
        <p:nvSpPr>
          <p:cNvPr id="45" name="44 - TextBox"/>
          <p:cNvSpPr txBox="1"/>
          <p:nvPr/>
        </p:nvSpPr>
        <p:spPr>
          <a:xfrm>
            <a:off x="9557243" y="4403189"/>
            <a:ext cx="361245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100" dirty="0" smtClean="0">
                <a:latin typeface="Arial Narrow" pitchFamily="34" charset="0"/>
              </a:rPr>
              <a:t>Μάνη</a:t>
            </a:r>
            <a:endParaRPr lang="el-GR" sz="1100" dirty="0">
              <a:latin typeface="Arial Narrow" pitchFamily="34" charset="0"/>
            </a:endParaRPr>
          </a:p>
        </p:txBody>
      </p:sp>
      <p:pic>
        <p:nvPicPr>
          <p:cNvPr id="46" name="45 - Εικόνα" descr="top-loader-floor-sign-holders-260nw-1016646190_-_Αντιγραφή-removebg-preview-removebg-preview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36176" y="4632718"/>
            <a:ext cx="619048" cy="800000"/>
          </a:xfrm>
          <a:prstGeom prst="rect">
            <a:avLst/>
          </a:prstGeom>
        </p:spPr>
      </p:pic>
      <p:pic>
        <p:nvPicPr>
          <p:cNvPr id="47" name="46 - Εικόνα" descr="top-loader-floor-sign-holders-260nw-1016646190_-_Αντιγραφή-removebg-preview-removebg-preview.png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241421" y="4534242"/>
            <a:ext cx="619048" cy="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47 - TextBox"/>
          <p:cNvSpPr txBox="1"/>
          <p:nvPr/>
        </p:nvSpPr>
        <p:spPr>
          <a:xfrm>
            <a:off x="818884" y="4628272"/>
            <a:ext cx="422159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100" dirty="0" smtClean="0">
                <a:latin typeface="Arial Narrow" pitchFamily="34" charset="0"/>
              </a:rPr>
              <a:t>Δράμα</a:t>
            </a:r>
            <a:endParaRPr lang="el-GR" sz="1100" dirty="0">
              <a:latin typeface="Arial Narrow" pitchFamily="34" charset="0"/>
            </a:endParaRPr>
          </a:p>
        </p:txBody>
      </p:sp>
      <p:pic>
        <p:nvPicPr>
          <p:cNvPr id="49" name="48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6023" y="4350485"/>
            <a:ext cx="685714" cy="914286"/>
          </a:xfrm>
          <a:prstGeom prst="rect">
            <a:avLst/>
          </a:prstGeom>
        </p:spPr>
      </p:pic>
      <p:sp>
        <p:nvSpPr>
          <p:cNvPr id="25" name="24 - TextBox"/>
          <p:cNvSpPr txBox="1"/>
          <p:nvPr/>
        </p:nvSpPr>
        <p:spPr>
          <a:xfrm>
            <a:off x="6016797" y="4389115"/>
            <a:ext cx="492690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200" dirty="0" smtClean="0">
                <a:latin typeface="Arial Narrow" pitchFamily="34" charset="0"/>
              </a:rPr>
              <a:t>Κοζάνη</a:t>
            </a:r>
            <a:endParaRPr lang="el-GR" sz="1200" dirty="0">
              <a:latin typeface="Arial Narrow" pitchFamily="34" charset="0"/>
            </a:endParaRPr>
          </a:p>
        </p:txBody>
      </p:sp>
      <p:pic>
        <p:nvPicPr>
          <p:cNvPr id="50" name="49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8411" y="4294214"/>
            <a:ext cx="685714" cy="914286"/>
          </a:xfrm>
          <a:prstGeom prst="rect">
            <a:avLst/>
          </a:prstGeom>
        </p:spPr>
      </p:pic>
      <p:sp>
        <p:nvSpPr>
          <p:cNvPr id="51" name="50 - TextBox"/>
          <p:cNvSpPr txBox="1"/>
          <p:nvPr/>
        </p:nvSpPr>
        <p:spPr>
          <a:xfrm>
            <a:off x="3995944" y="4332844"/>
            <a:ext cx="539176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200" dirty="0" smtClean="0">
                <a:latin typeface="Arial Narrow" pitchFamily="34" charset="0"/>
              </a:rPr>
              <a:t>Νάουσα</a:t>
            </a:r>
            <a:endParaRPr lang="el-GR" sz="1200" dirty="0">
              <a:latin typeface="Arial Narrow" pitchFamily="34" charset="0"/>
            </a:endParaRPr>
          </a:p>
        </p:txBody>
      </p:sp>
      <p:pic>
        <p:nvPicPr>
          <p:cNvPr id="52" name="51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7370" y="4322349"/>
            <a:ext cx="685714" cy="914286"/>
          </a:xfrm>
          <a:prstGeom prst="rect">
            <a:avLst/>
          </a:prstGeom>
        </p:spPr>
      </p:pic>
      <p:sp>
        <p:nvSpPr>
          <p:cNvPr id="53" name="52 - TextBox"/>
          <p:cNvSpPr txBox="1"/>
          <p:nvPr/>
        </p:nvSpPr>
        <p:spPr>
          <a:xfrm>
            <a:off x="7144174" y="4360979"/>
            <a:ext cx="460630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200" dirty="0" smtClean="0">
                <a:latin typeface="Arial Narrow" pitchFamily="34" charset="0"/>
              </a:rPr>
              <a:t>Σέρρες</a:t>
            </a:r>
            <a:endParaRPr lang="el-GR" sz="1200" dirty="0">
              <a:latin typeface="Arial Narrow" pitchFamily="34" charset="0"/>
            </a:endParaRPr>
          </a:p>
        </p:txBody>
      </p:sp>
      <p:sp>
        <p:nvSpPr>
          <p:cNvPr id="23" name="22 - TextBox"/>
          <p:cNvSpPr txBox="1"/>
          <p:nvPr/>
        </p:nvSpPr>
        <p:spPr>
          <a:xfrm>
            <a:off x="1970227" y="4529796"/>
            <a:ext cx="1101831" cy="2419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100" dirty="0" smtClean="0">
                <a:latin typeface="Arial Narrow" pitchFamily="34" charset="0"/>
              </a:rPr>
              <a:t>Σαμαρίνα Γρεβενών</a:t>
            </a:r>
            <a:endParaRPr lang="el-GR" sz="1100" dirty="0">
              <a:latin typeface="Arial Narrow" pitchFamily="34" charset="0"/>
            </a:endParaRPr>
          </a:p>
        </p:txBody>
      </p:sp>
      <p:pic>
        <p:nvPicPr>
          <p:cNvPr id="55" name="54 - Εικόνα" descr="museum-guard (4)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4211" y="4668788"/>
            <a:ext cx="664871" cy="1980000"/>
          </a:xfrm>
          <a:prstGeom prst="rect">
            <a:avLst/>
          </a:prstGeom>
        </p:spPr>
      </p:pic>
      <p:pic>
        <p:nvPicPr>
          <p:cNvPr id="57" name="56 - Εικόνα" descr="museum-kids (23)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5431" y="4504004"/>
            <a:ext cx="697298" cy="1800000"/>
          </a:xfrm>
          <a:prstGeom prst="rect">
            <a:avLst/>
          </a:prstGeom>
        </p:spPr>
      </p:pic>
      <p:pic>
        <p:nvPicPr>
          <p:cNvPr id="58" name="Google Shape;1067;gc4526f8402_0_2"/>
          <p:cNvPicPr preferRelativeResize="0"/>
          <p:nvPr/>
        </p:nvPicPr>
        <p:blipFill>
          <a:blip r:embed="rId16">
            <a:alphaModFix/>
          </a:blip>
          <a:srcRect r="19915"/>
          <a:stretch>
            <a:fillRect/>
          </a:stretch>
        </p:blipFill>
        <p:spPr>
          <a:xfrm>
            <a:off x="5432617" y="4834464"/>
            <a:ext cx="883777" cy="154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53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/>
          <p:nvPr/>
        </p:nvSpPr>
        <p:spPr>
          <a:xfrm>
            <a:off x="0" y="4010025"/>
            <a:ext cx="12169800" cy="288930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3" descr="Βάλτε ψευδοροφές στο σπίτι για εκλεπτυσμένη διακόσμηση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7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 txBox="1"/>
          <p:nvPr/>
        </p:nvSpPr>
        <p:spPr>
          <a:xfrm>
            <a:off x="0" y="1190445"/>
            <a:ext cx="3398837" cy="41400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0" i="0" u="none" strike="noStrike" cap="none" dirty="0" smtClean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Έλληνες αγωνιστές</a:t>
            </a:r>
            <a:endParaRPr dirty="0">
              <a:latin typeface="Candara" pitchFamily="34" charset="0"/>
            </a:endParaRPr>
          </a:p>
        </p:txBody>
      </p:sp>
      <p:sp>
        <p:nvSpPr>
          <p:cNvPr id="178" name="Google Shape;178;p13"/>
          <p:cNvSpPr/>
          <p:nvPr/>
        </p:nvSpPr>
        <p:spPr>
          <a:xfrm rot="5400000">
            <a:off x="1439424" y="3091300"/>
            <a:ext cx="4176000" cy="32385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3"/>
          <p:cNvSpPr txBox="1"/>
          <p:nvPr/>
        </p:nvSpPr>
        <p:spPr>
          <a:xfrm>
            <a:off x="3670637" y="1658867"/>
            <a:ext cx="4850726" cy="3244905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l-G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3"/>
          <p:cNvSpPr/>
          <p:nvPr/>
        </p:nvSpPr>
        <p:spPr>
          <a:xfrm>
            <a:off x="1663700" y="2290762"/>
            <a:ext cx="2295525" cy="454025"/>
          </a:xfrm>
          <a:custGeom>
            <a:avLst/>
            <a:gdLst/>
            <a:ahLst/>
            <a:cxnLst/>
            <a:rect l="l" t="t" r="r" b="b"/>
            <a:pathLst>
              <a:path w="2295525" h="454025" extrusionOk="0">
                <a:moveTo>
                  <a:pt x="0" y="454025"/>
                </a:moveTo>
                <a:lnTo>
                  <a:pt x="113506" y="0"/>
                </a:lnTo>
                <a:lnTo>
                  <a:pt x="2182019" y="0"/>
                </a:lnTo>
                <a:lnTo>
                  <a:pt x="2295525" y="454025"/>
                </a:lnTo>
                <a:close/>
              </a:path>
            </a:pathLst>
          </a:custGeom>
          <a:noFill/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4514180" y="331158"/>
            <a:ext cx="3367238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ΘΕΟΔΩΡΟΥ ΒΡΥΖΑΚΗ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184" name="Google Shape;184;p13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sp>
        <p:nvSpPr>
          <p:cNvPr id="185" name="Google Shape;185;p13"/>
          <p:cNvSpPr/>
          <p:nvPr/>
        </p:nvSpPr>
        <p:spPr>
          <a:xfrm rot="-5400000" flipH="1">
            <a:off x="6565415" y="3043390"/>
            <a:ext cx="4140000" cy="3240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3"/>
          <p:cNvSpPr txBox="1"/>
          <p:nvPr/>
        </p:nvSpPr>
        <p:spPr>
          <a:xfrm>
            <a:off x="8793162" y="1162050"/>
            <a:ext cx="3398837" cy="41040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0" i="0" u="none" strike="noStrike" cap="none" dirty="0" smtClean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latin typeface="Candara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0" i="0" u="none" strike="noStrike" cap="none" dirty="0" smtClean="0">
              <a:solidFill>
                <a:srgbClr val="000000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0" i="0" u="none" strike="noStrike" cap="none" dirty="0" smtClean="0">
                <a:solidFill>
                  <a:srgbClr val="000000"/>
                </a:solidFill>
                <a:latin typeface="Candara" pitchFamily="34" charset="0"/>
                <a:sym typeface="Arial"/>
              </a:rPr>
              <a:t>Παρηγοριά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187" name="Google Shape;187;p13" descr="Πίνακας &quot;Δύο Παλληκάρια&quot; του Θεόδωρου Βρυζάκη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6632" y="1722437"/>
            <a:ext cx="41497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3"/>
          <p:cNvSpPr txBox="1"/>
          <p:nvPr/>
        </p:nvSpPr>
        <p:spPr>
          <a:xfrm>
            <a:off x="5603576" y="4586997"/>
            <a:ext cx="1363121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algn="ctr">
              <a:buSzPts val="1000"/>
            </a:pPr>
            <a:r>
              <a:rPr lang="el-GR" dirty="0" smtClean="0">
                <a:latin typeface="Candara" pitchFamily="34" charset="0"/>
              </a:rPr>
              <a:t>Δύο παλληκάρια</a:t>
            </a:r>
            <a:endParaRPr lang="el-GR" dirty="0">
              <a:latin typeface="Candara" pitchFamily="34" charset="0"/>
            </a:endParaRPr>
          </a:p>
        </p:txBody>
      </p:sp>
      <p:pic>
        <p:nvPicPr>
          <p:cNvPr id="189" name="Google Shape;189;p13" descr="Θεόδωρος Βρυζάκης: Ο γενάρχης της νεοελληνικής ζωγραφικής - Art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64375" y="1423560"/>
            <a:ext cx="3014750" cy="2967775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90" name="Google Shape;190;p13" descr="Σιλουέτα, Περπάτημα, Αγάπη, Άνθρωπος, Γυναίκα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4225925" y="4927600"/>
            <a:ext cx="1122362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 descr="https://paletaart.files.wordpress.com/2012/06/ceb2cf81cf85ceb6ceaccebaceb7cf82-ceb8ceb5cf8cceb4cf89cf81cebfcf82-greek-freedom-fighters.jpg?w=6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9899" y="1350413"/>
            <a:ext cx="2877875" cy="34200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9" cstate="email">
            <a:alphaModFix/>
          </a:blip>
          <a:stretch>
            <a:fillRect/>
          </a:stretch>
        </p:blipFill>
        <p:spPr>
          <a:xfrm>
            <a:off x="7456075" y="4770125"/>
            <a:ext cx="975150" cy="179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21 - Εικόνα" descr="sign7-removebg-preview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44000" y="6210000"/>
            <a:ext cx="648000" cy="648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000000" lon="1200000" rev="2058000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3" name="22 - Εικόνα" descr="decor fyta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134365" y="3571406"/>
            <a:ext cx="1082225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031;p50"/>
          <p:cNvSpPr txBox="1"/>
          <p:nvPr/>
        </p:nvSpPr>
        <p:spPr>
          <a:xfrm>
            <a:off x="8808000" y="1916990"/>
            <a:ext cx="3384000" cy="208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031;p50"/>
          <p:cNvSpPr txBox="1"/>
          <p:nvPr/>
        </p:nvSpPr>
        <p:spPr>
          <a:xfrm>
            <a:off x="0" y="1919338"/>
            <a:ext cx="3384000" cy="208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50"/>
          <p:cNvSpPr/>
          <p:nvPr/>
        </p:nvSpPr>
        <p:spPr>
          <a:xfrm>
            <a:off x="-22225" y="4034301"/>
            <a:ext cx="12192000" cy="2889250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Google Shape;1028;p50" descr="Χατζηπαυλής Αναστάσιος - Γυψοσανίδες Καλλιθέα - 4ty.gr"/>
          <p:cNvPicPr preferRelativeResize="0"/>
          <p:nvPr/>
        </p:nvPicPr>
        <p:blipFill rotWithShape="1">
          <a:blip r:embed="rId4">
            <a:alphaModFix/>
          </a:blip>
          <a:srcRect t="10620" b="33448"/>
          <a:stretch/>
        </p:blipFill>
        <p:spPr>
          <a:xfrm>
            <a:off x="0" y="0"/>
            <a:ext cx="12192000" cy="1909763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50"/>
          <p:cNvSpPr txBox="1"/>
          <p:nvPr/>
        </p:nvSpPr>
        <p:spPr>
          <a:xfrm>
            <a:off x="6" y="1300144"/>
            <a:ext cx="3375025" cy="386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50"/>
          <p:cNvSpPr txBox="1"/>
          <p:nvPr/>
        </p:nvSpPr>
        <p:spPr>
          <a:xfrm>
            <a:off x="3344709" y="1863067"/>
            <a:ext cx="5502583" cy="2750995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50"/>
          <p:cNvSpPr txBox="1"/>
          <p:nvPr/>
        </p:nvSpPr>
        <p:spPr>
          <a:xfrm>
            <a:off x="8788381" y="1284269"/>
            <a:ext cx="3403600" cy="384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l-G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4" name="Google Shape;1034;p50" descr="Ζευγάρι, Κρατώντας Τα Χέρια, Σιλουέτα, Αγάπη, Εραστές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27737" y="4667250"/>
            <a:ext cx="1168400" cy="18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50" descr="C:\Users\Turbox.User\AppData\Local\Microsoft\Windows\INetCache\IE\Q9SK4QMB\silhouette-3178687_960_720[1]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9280" y="4554538"/>
            <a:ext cx="144000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23 - Ορθογώνιο"/>
          <p:cNvSpPr/>
          <p:nvPr/>
        </p:nvSpPr>
        <p:spPr>
          <a:xfrm>
            <a:off x="3784206" y="365768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</a:rPr>
              <a:t>ΠΑΡΑΔΟΣΙΑΚΕΣ ΦΟΡΕΣΙΕΣ</a:t>
            </a:r>
            <a:endParaRPr lang="el-GR" sz="1800" spc="30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Bahnschrift SemiBold" pitchFamily="34" charset="0"/>
            </a:endParaRPr>
          </a:p>
        </p:txBody>
      </p:sp>
      <p:pic>
        <p:nvPicPr>
          <p:cNvPr id="27" name="Google Shape;987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82960" y="4394638"/>
            <a:ext cx="72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76;gcb016ec33c_10_0"/>
          <p:cNvPicPr preferRelativeResize="0"/>
          <p:nvPr/>
        </p:nvPicPr>
        <p:blipFill>
          <a:blip r:embed="rId9">
            <a:alphaModFix/>
          </a:blip>
          <a:srcRect l="29304" r="29955"/>
          <a:stretch>
            <a:fillRect/>
          </a:stretch>
        </p:blipFill>
        <p:spPr>
          <a:xfrm>
            <a:off x="1434905" y="4048023"/>
            <a:ext cx="504000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- Εικόνα" descr="3σπετσες-removebg-previe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2372" y="1928275"/>
            <a:ext cx="861150" cy="2160000"/>
          </a:xfrm>
          <a:prstGeom prst="rect">
            <a:avLst/>
          </a:prstGeom>
        </p:spPr>
      </p:pic>
      <p:pic>
        <p:nvPicPr>
          <p:cNvPr id="17" name="16 - Εικόνα" descr="3κερκυρα-removebg-preview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5408" y="1902505"/>
            <a:ext cx="853333" cy="2160000"/>
          </a:xfrm>
          <a:prstGeom prst="rect">
            <a:avLst/>
          </a:prstGeom>
        </p:spPr>
      </p:pic>
      <p:pic>
        <p:nvPicPr>
          <p:cNvPr id="18" name="17 - Εικόνα" descr="3κρητη-removebg-preview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04850" y="1882201"/>
            <a:ext cx="987150" cy="2160000"/>
          </a:xfrm>
          <a:prstGeom prst="rect">
            <a:avLst/>
          </a:prstGeom>
        </p:spPr>
      </p:pic>
      <p:pic>
        <p:nvPicPr>
          <p:cNvPr id="19" name="18 - Εικόνα" descr="3αραχωβα-removebg-preview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869" y="1822644"/>
            <a:ext cx="1655412" cy="2160000"/>
          </a:xfrm>
          <a:prstGeom prst="rect">
            <a:avLst/>
          </a:prstGeom>
        </p:spPr>
      </p:pic>
      <p:pic>
        <p:nvPicPr>
          <p:cNvPr id="20" name="19 - Εικόνα" descr="3μετσοβο-removebg-preview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4846" y="1965298"/>
            <a:ext cx="1134000" cy="2520000"/>
          </a:xfrm>
          <a:prstGeom prst="rect">
            <a:avLst/>
          </a:prstGeom>
        </p:spPr>
      </p:pic>
      <p:pic>
        <p:nvPicPr>
          <p:cNvPr id="21" name="20 - Εικόνα" descr="3πωγωνι-removebg-preview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1429" y="1978293"/>
            <a:ext cx="1339747" cy="2520000"/>
          </a:xfrm>
          <a:prstGeom prst="rect">
            <a:avLst/>
          </a:prstGeom>
        </p:spPr>
      </p:pic>
      <p:pic>
        <p:nvPicPr>
          <p:cNvPr id="22" name="21 - Εικόνα" descr="3σαρακατσανα_ηπειρου-removebg-preview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5070" y="2002775"/>
            <a:ext cx="1065095" cy="2520000"/>
          </a:xfrm>
          <a:prstGeom prst="rect">
            <a:avLst/>
          </a:prstGeom>
        </p:spPr>
      </p:pic>
      <p:sp>
        <p:nvSpPr>
          <p:cNvPr id="23" name="Google Shape;181;p13"/>
          <p:cNvSpPr/>
          <p:nvPr/>
        </p:nvSpPr>
        <p:spPr>
          <a:xfrm>
            <a:off x="1511637" y="1605905"/>
            <a:ext cx="791054" cy="307654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ΣΤΕΡΕΑ</a:t>
            </a:r>
            <a:endParaRPr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29" name="Google Shape;181;p13"/>
          <p:cNvSpPr/>
          <p:nvPr/>
        </p:nvSpPr>
        <p:spPr>
          <a:xfrm>
            <a:off x="5644637" y="1551027"/>
            <a:ext cx="881256" cy="304867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ΗΠΕΙΡΟΣ</a:t>
            </a:r>
            <a:endParaRPr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30" name="Google Shape;181;p13"/>
          <p:cNvSpPr/>
          <p:nvPr/>
        </p:nvSpPr>
        <p:spPr>
          <a:xfrm>
            <a:off x="10309738" y="1604512"/>
            <a:ext cx="666915" cy="310440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ΝΗΣΙΑ</a:t>
            </a:r>
            <a:endParaRPr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35" name="34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7573" y="3422021"/>
            <a:ext cx="576000" cy="768001"/>
          </a:xfrm>
          <a:prstGeom prst="rect">
            <a:avLst/>
          </a:prstGeom>
        </p:spPr>
      </p:pic>
      <p:sp>
        <p:nvSpPr>
          <p:cNvPr id="31" name="30 - TextBox"/>
          <p:cNvSpPr txBox="1"/>
          <p:nvPr/>
        </p:nvSpPr>
        <p:spPr>
          <a:xfrm>
            <a:off x="2540114" y="3432514"/>
            <a:ext cx="524750" cy="23428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050" dirty="0" smtClean="0">
                <a:latin typeface="Arial Narrow" pitchFamily="34" charset="0"/>
              </a:rPr>
              <a:t>Αράχοβα</a:t>
            </a:r>
            <a:endParaRPr lang="el-GR" sz="1050" dirty="0">
              <a:latin typeface="Arial Narrow" pitchFamily="34" charset="0"/>
            </a:endParaRPr>
          </a:p>
        </p:txBody>
      </p:sp>
      <p:pic>
        <p:nvPicPr>
          <p:cNvPr id="36" name="35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4174" y="3984734"/>
            <a:ext cx="576000" cy="768001"/>
          </a:xfrm>
          <a:prstGeom prst="rect">
            <a:avLst/>
          </a:prstGeom>
        </p:spPr>
      </p:pic>
      <p:sp>
        <p:nvSpPr>
          <p:cNvPr id="37" name="36 - TextBox"/>
          <p:cNvSpPr txBox="1"/>
          <p:nvPr/>
        </p:nvSpPr>
        <p:spPr>
          <a:xfrm>
            <a:off x="3513905" y="4009295"/>
            <a:ext cx="462232" cy="23428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050" dirty="0" smtClean="0">
                <a:latin typeface="Arial Narrow" pitchFamily="34" charset="0"/>
              </a:rPr>
              <a:t>Πωγώνι</a:t>
            </a:r>
            <a:endParaRPr lang="el-GR" sz="1050" dirty="0">
              <a:latin typeface="Arial Narrow" pitchFamily="34" charset="0"/>
            </a:endParaRPr>
          </a:p>
        </p:txBody>
      </p:sp>
      <p:pic>
        <p:nvPicPr>
          <p:cNvPr id="38" name="37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0434" y="3900324"/>
            <a:ext cx="788333" cy="914286"/>
          </a:xfrm>
          <a:prstGeom prst="rect">
            <a:avLst/>
          </a:prstGeom>
        </p:spPr>
      </p:pic>
      <p:sp>
        <p:nvSpPr>
          <p:cNvPr id="39" name="38 - TextBox"/>
          <p:cNvSpPr txBox="1"/>
          <p:nvPr/>
        </p:nvSpPr>
        <p:spPr>
          <a:xfrm>
            <a:off x="5192030" y="3938954"/>
            <a:ext cx="763597" cy="23428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050" dirty="0" err="1" smtClean="0">
                <a:latin typeface="Arial Narrow" pitchFamily="34" charset="0"/>
              </a:rPr>
              <a:t>Σαρακατσάνα</a:t>
            </a:r>
            <a:endParaRPr lang="el-GR" sz="1050" dirty="0">
              <a:latin typeface="Arial Narrow" pitchFamily="34" charset="0"/>
            </a:endParaRPr>
          </a:p>
        </p:txBody>
      </p:sp>
      <p:pic>
        <p:nvPicPr>
          <p:cNvPr id="40" name="39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7715" y="3970663"/>
            <a:ext cx="576000" cy="768001"/>
          </a:xfrm>
          <a:prstGeom prst="rect">
            <a:avLst/>
          </a:prstGeom>
        </p:spPr>
      </p:pic>
      <p:sp>
        <p:nvSpPr>
          <p:cNvPr id="41" name="40 - TextBox"/>
          <p:cNvSpPr txBox="1"/>
          <p:nvPr/>
        </p:nvSpPr>
        <p:spPr>
          <a:xfrm>
            <a:off x="7146669" y="3995224"/>
            <a:ext cx="511926" cy="23428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050" dirty="0" smtClean="0">
                <a:latin typeface="Arial Narrow" pitchFamily="34" charset="0"/>
              </a:rPr>
              <a:t>Μέτσοβο</a:t>
            </a:r>
            <a:endParaRPr lang="el-GR" sz="1050" dirty="0">
              <a:latin typeface="Arial Narrow" pitchFamily="34" charset="0"/>
            </a:endParaRPr>
          </a:p>
        </p:txBody>
      </p:sp>
      <p:pic>
        <p:nvPicPr>
          <p:cNvPr id="42" name="41 - Εικόνα" descr="top-loader-floor-sign-holders-260nw-1016646190-removebg-preview_1_-removebg-preview.png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8890240" y="3492361"/>
            <a:ext cx="468000" cy="768001"/>
          </a:xfrm>
          <a:prstGeom prst="rect">
            <a:avLst/>
          </a:prstGeom>
        </p:spPr>
      </p:pic>
      <p:sp>
        <p:nvSpPr>
          <p:cNvPr id="43" name="42 - TextBox"/>
          <p:cNvSpPr txBox="1"/>
          <p:nvPr/>
        </p:nvSpPr>
        <p:spPr>
          <a:xfrm>
            <a:off x="8864884" y="3516922"/>
            <a:ext cx="479866" cy="23428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050" dirty="0" smtClean="0">
                <a:latin typeface="Arial Narrow" pitchFamily="34" charset="0"/>
              </a:rPr>
              <a:t>Σπέτσες</a:t>
            </a:r>
            <a:endParaRPr lang="el-GR" sz="1050" dirty="0">
              <a:latin typeface="Arial Narrow" pitchFamily="34" charset="0"/>
            </a:endParaRPr>
          </a:p>
        </p:txBody>
      </p:sp>
      <p:pic>
        <p:nvPicPr>
          <p:cNvPr id="44" name="43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3961" y="3506429"/>
            <a:ext cx="576000" cy="768001"/>
          </a:xfrm>
          <a:prstGeom prst="rect">
            <a:avLst/>
          </a:prstGeom>
        </p:spPr>
      </p:pic>
      <p:sp>
        <p:nvSpPr>
          <p:cNvPr id="45" name="44 - TextBox"/>
          <p:cNvSpPr txBox="1"/>
          <p:nvPr/>
        </p:nvSpPr>
        <p:spPr>
          <a:xfrm>
            <a:off x="9711791" y="3516922"/>
            <a:ext cx="502308" cy="23428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050" dirty="0" smtClean="0">
                <a:latin typeface="Arial Narrow" pitchFamily="34" charset="0"/>
              </a:rPr>
              <a:t>Κέρκυρα</a:t>
            </a:r>
            <a:endParaRPr lang="el-GR" sz="1050" dirty="0">
              <a:latin typeface="Arial Narrow" pitchFamily="34" charset="0"/>
            </a:endParaRPr>
          </a:p>
        </p:txBody>
      </p:sp>
      <p:pic>
        <p:nvPicPr>
          <p:cNvPr id="46" name="45 - Εικόνα" descr="top-loader-floor-sign-holders-260nw-1016646190-removebg-preview_1_-removebg-preview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87852" y="3548632"/>
            <a:ext cx="576000" cy="768001"/>
          </a:xfrm>
          <a:prstGeom prst="rect">
            <a:avLst/>
          </a:prstGeom>
        </p:spPr>
      </p:pic>
      <p:sp>
        <p:nvSpPr>
          <p:cNvPr id="47" name="46 - TextBox"/>
          <p:cNvSpPr txBox="1"/>
          <p:nvPr/>
        </p:nvSpPr>
        <p:spPr>
          <a:xfrm>
            <a:off x="10972467" y="3559125"/>
            <a:ext cx="372464" cy="23428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l-GR" sz="1050" dirty="0" smtClean="0">
                <a:latin typeface="Arial Narrow" pitchFamily="34" charset="0"/>
              </a:rPr>
              <a:t>Κρήτη</a:t>
            </a:r>
            <a:endParaRPr lang="el-GR" sz="1050" dirty="0">
              <a:latin typeface="Arial Narrow" pitchFamily="34" charset="0"/>
            </a:endParaRPr>
          </a:p>
        </p:txBody>
      </p:sp>
      <p:pic>
        <p:nvPicPr>
          <p:cNvPr id="50" name="49 - Εικόνα" descr="sign (6)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210000"/>
            <a:ext cx="648000" cy="648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2" name="51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gc4526f8402_0_2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-22225" y="3168650"/>
            <a:ext cx="12192000" cy="36893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55" name="Google Shape;1055;gc4526f8402_0_2" descr="Χατζηπαυλής Αναστάσιος - Γυψοσανίδες Καλλιθέα - 4ty.gr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-211825"/>
            <a:ext cx="12192000" cy="9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gc4526f8402_0_2"/>
          <p:cNvSpPr/>
          <p:nvPr/>
        </p:nvSpPr>
        <p:spPr>
          <a:xfrm rot="5400000">
            <a:off x="-2115325" y="1848422"/>
            <a:ext cx="5637597" cy="1452753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02111F"/>
          </a:solidFill>
          <a:ln>
            <a:noFill/>
          </a:ln>
          <a:effectLst>
            <a:outerShdw blurRad="63500" dist="38100" dir="10800000">
              <a:srgbClr val="000000">
                <a:alpha val="3882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gc4526f8402_0_2"/>
          <p:cNvSpPr txBox="1"/>
          <p:nvPr/>
        </p:nvSpPr>
        <p:spPr>
          <a:xfrm>
            <a:off x="1299375" y="561350"/>
            <a:ext cx="9548700" cy="4026900"/>
          </a:xfrm>
          <a:prstGeom prst="rect">
            <a:avLst/>
          </a:prstGeom>
          <a:solidFill>
            <a:srgbClr val="02111F"/>
          </a:solidFill>
          <a:ln>
            <a:noFill/>
          </a:ln>
          <a:effectLst>
            <a:outerShdw blurRad="44450" dist="27940" dir="5400000" algn="ctr">
              <a:srgbClr val="073763">
                <a:alpha val="3137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i="1" dirty="0">
                <a:solidFill>
                  <a:srgbClr val="F3F3F3"/>
                </a:solidFill>
                <a:latin typeface="Candara" pitchFamily="34" charset="0"/>
              </a:rPr>
              <a:t>Πατήστε πάνω στις εικόνες για να ανοίξετε τα βίντεο </a:t>
            </a:r>
            <a:endParaRPr i="1" dirty="0">
              <a:solidFill>
                <a:srgbClr val="F3F3F3"/>
              </a:solidFill>
              <a:latin typeface="Candara" pitchFamily="34" charset="0"/>
            </a:endParaRPr>
          </a:p>
        </p:txBody>
      </p:sp>
      <p:sp>
        <p:nvSpPr>
          <p:cNvPr id="1058" name="Google Shape;1058;gc4526f8402_0_2"/>
          <p:cNvSpPr/>
          <p:nvPr/>
        </p:nvSpPr>
        <p:spPr>
          <a:xfrm rot="-5400000" flipH="1">
            <a:off x="8713644" y="1907981"/>
            <a:ext cx="5558194" cy="1382133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02111F"/>
          </a:solidFill>
          <a:ln>
            <a:noFill/>
          </a:ln>
          <a:effectLst>
            <a:outerShdw blurRad="63500" dist="38100" dir="10800000">
              <a:srgbClr val="073763">
                <a:alpha val="3882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59" name="Google Shape;1059;gc4526f8402_0_2"/>
          <p:cNvGraphicFramePr/>
          <p:nvPr/>
        </p:nvGraphicFramePr>
        <p:xfrm>
          <a:off x="1558100" y="935910"/>
          <a:ext cx="9092100" cy="3243575"/>
        </p:xfrm>
        <a:graphic>
          <a:graphicData uri="http://schemas.openxmlformats.org/drawingml/2006/table">
            <a:tbl>
              <a:tblPr>
                <a:noFill/>
                <a:tableStyleId>{F9860274-8671-44BB-A5A3-C2CC5F3749AB}</a:tableStyleId>
              </a:tblPr>
              <a:tblGrid>
                <a:gridCol w="2273025"/>
                <a:gridCol w="2273025"/>
                <a:gridCol w="2273025"/>
                <a:gridCol w="2273025"/>
              </a:tblGrid>
              <a:tr h="1653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1590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1060" name="Google Shape;1060;gc4526f8402_0_2">
            <a:hlinkClick r:id="rId5"/>
          </p:cNvPr>
          <p:cNvPicPr preferRelativeResize="0"/>
          <p:nvPr/>
        </p:nvPicPr>
        <p:blipFill>
          <a:blip r:embed="rId6" cstate="email">
            <a:alphaModFix/>
          </a:blip>
          <a:stretch>
            <a:fillRect/>
          </a:stretch>
        </p:blipFill>
        <p:spPr>
          <a:xfrm>
            <a:off x="1558100" y="935900"/>
            <a:ext cx="2273025" cy="16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gc4526f8402_0_2">
            <a:hlinkClick r:id="rId7"/>
          </p:cNvPr>
          <p:cNvPicPr preferRelativeResize="0"/>
          <p:nvPr/>
        </p:nvPicPr>
        <p:blipFill>
          <a:blip r:embed="rId8" cstate="email">
            <a:alphaModFix/>
          </a:blip>
          <a:stretch>
            <a:fillRect/>
          </a:stretch>
        </p:blipFill>
        <p:spPr>
          <a:xfrm>
            <a:off x="3831125" y="967300"/>
            <a:ext cx="2273025" cy="15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gc4526f8402_0_2">
            <a:hlinkClick r:id="rId9"/>
          </p:cNvPr>
          <p:cNvPicPr preferRelativeResize="0"/>
          <p:nvPr/>
        </p:nvPicPr>
        <p:blipFill>
          <a:blip r:embed="rId10" cstate="email">
            <a:alphaModFix/>
          </a:blip>
          <a:stretch>
            <a:fillRect/>
          </a:stretch>
        </p:blipFill>
        <p:spPr>
          <a:xfrm>
            <a:off x="6104150" y="953500"/>
            <a:ext cx="2273025" cy="16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gc4526f8402_0_2">
            <a:hlinkClick r:id="rId11"/>
          </p:cNvPr>
          <p:cNvPicPr preferRelativeResize="0"/>
          <p:nvPr/>
        </p:nvPicPr>
        <p:blipFill>
          <a:blip r:embed="rId12" cstate="email">
            <a:alphaModFix/>
          </a:blip>
          <a:stretch>
            <a:fillRect/>
          </a:stretch>
        </p:blipFill>
        <p:spPr>
          <a:xfrm>
            <a:off x="8377175" y="967300"/>
            <a:ext cx="2273025" cy="15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gc4526f8402_0_2">
            <a:hlinkClick r:id="rId13"/>
          </p:cNvPr>
          <p:cNvPicPr preferRelativeResize="0"/>
          <p:nvPr/>
        </p:nvPicPr>
        <p:blipFill>
          <a:blip r:embed="rId14" cstate="email">
            <a:alphaModFix/>
          </a:blip>
          <a:stretch>
            <a:fillRect/>
          </a:stretch>
        </p:blipFill>
        <p:spPr>
          <a:xfrm>
            <a:off x="1579700" y="2633649"/>
            <a:ext cx="2229825" cy="154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gc4526f8402_0_2">
            <a:hlinkClick r:id="rId15"/>
          </p:cNvPr>
          <p:cNvPicPr preferRelativeResize="0"/>
          <p:nvPr/>
        </p:nvPicPr>
        <p:blipFill>
          <a:blip r:embed="rId16" cstate="email">
            <a:alphaModFix/>
          </a:blip>
          <a:stretch>
            <a:fillRect/>
          </a:stretch>
        </p:blipFill>
        <p:spPr>
          <a:xfrm>
            <a:off x="3889000" y="2633650"/>
            <a:ext cx="2207000" cy="14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gc4526f8402_0_2">
            <a:hlinkClick r:id="rId17"/>
          </p:cNvPr>
          <p:cNvPicPr preferRelativeResize="0"/>
          <p:nvPr/>
        </p:nvPicPr>
        <p:blipFill>
          <a:blip r:embed="rId18" cstate="email">
            <a:alphaModFix/>
          </a:blip>
          <a:stretch>
            <a:fillRect/>
          </a:stretch>
        </p:blipFill>
        <p:spPr>
          <a:xfrm>
            <a:off x="6137150" y="2633650"/>
            <a:ext cx="2207000" cy="159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gc4526f8402_0_2">
            <a:hlinkClick r:id="rId19"/>
          </p:cNvPr>
          <p:cNvPicPr preferRelativeResize="0"/>
          <p:nvPr/>
        </p:nvPicPr>
        <p:blipFill>
          <a:blip r:embed="rId20" cstate="email">
            <a:alphaModFix/>
          </a:blip>
          <a:stretch>
            <a:fillRect/>
          </a:stretch>
        </p:blipFill>
        <p:spPr>
          <a:xfrm>
            <a:off x="8384350" y="2553175"/>
            <a:ext cx="2273025" cy="168584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81;p13"/>
          <p:cNvSpPr/>
          <p:nvPr/>
        </p:nvSpPr>
        <p:spPr>
          <a:xfrm>
            <a:off x="5425346" y="625344"/>
            <a:ext cx="1235437" cy="299294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ΒΙΝΤΕΟΘΗΚΗ</a:t>
            </a:r>
            <a:endParaRPr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22" name="21 - Κουμπί ενέργειας: Εμπρός ή Επόμενο">
            <a:hlinkClick r:id="" action="ppaction://hlinkshowjump?jump=nextslide" highlightClick="1"/>
          </p:cNvPr>
          <p:cNvSpPr/>
          <p:nvPr/>
        </p:nvSpPr>
        <p:spPr>
          <a:xfrm>
            <a:off x="11616000" y="6282000"/>
            <a:ext cx="576000" cy="576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3" name="22 - Εικόνα" descr="sign__10__-_Αντιγραφή-removebg-preview - Αντιγραφή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0" y="614132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" name="19 - Εικόνα" descr="10866-removebg-preview.png"/>
          <p:cNvPicPr>
            <a:picLocks noChangeAspect="1"/>
          </p:cNvPicPr>
          <p:nvPr/>
        </p:nvPicPr>
        <p:blipFill>
          <a:blip r:embed="rId22" cstate="email"/>
          <a:srcRect/>
          <a:stretch>
            <a:fillRect/>
          </a:stretch>
        </p:blipFill>
        <p:spPr>
          <a:xfrm>
            <a:off x="7507458" y="5401994"/>
            <a:ext cx="2438400" cy="1199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33" descr="Παπαφλέσσας (ταινία) - Βικιπαίδεια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1378634" y="351692"/>
            <a:ext cx="9115863" cy="5584874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0799" dir="2700000">
              <a:srgbClr val="000000">
                <a:alpha val="39215"/>
              </a:srgbClr>
            </a:outerShdw>
          </a:effectLst>
        </p:spPr>
      </p:pic>
      <p:pic>
        <p:nvPicPr>
          <p:cNvPr id="8" name="7 - Εικόνα" descr="Χωρίς_τίτλο-removebg-preview.png">
            <a:hlinkClick r:id="rId4" tooltip="Δείτε απόσπασμα από την ταινία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049" y="-1716"/>
            <a:ext cx="12185903" cy="6861432"/>
          </a:xfrm>
          <a:prstGeom prst="rect">
            <a:avLst/>
          </a:prstGeom>
        </p:spPr>
      </p:pic>
      <p:sp>
        <p:nvSpPr>
          <p:cNvPr id="9" name="8 - Κουμπί ενέργειας: Εμπρός ή Επόμενο">
            <a:hlinkClick r:id="" action="ppaction://hlinkshowjump?jump=nextslide" highlightClick="1"/>
          </p:cNvPr>
          <p:cNvSpPr/>
          <p:nvPr/>
        </p:nvSpPr>
        <p:spPr>
          <a:xfrm>
            <a:off x="11616000" y="6282000"/>
            <a:ext cx="576000" cy="576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- Εικόνα" descr="maxresdefault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22363" y="576774"/>
            <a:ext cx="9214339" cy="5926685"/>
          </a:xfrm>
          <a:prstGeom prst="rect">
            <a:avLst/>
          </a:prstGeom>
        </p:spPr>
      </p:pic>
      <p:pic>
        <p:nvPicPr>
          <p:cNvPr id="6" name="5 - Εικόνα" descr="Χωρίς_τίτλο-removebg-preview.png">
            <a:hlinkClick r:id="rId4" tooltip="Ακούστε το τέλος της ταινίας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080" y="9000"/>
            <a:ext cx="12147840" cy="6840000"/>
          </a:xfrm>
          <a:prstGeom prst="rect">
            <a:avLst/>
          </a:prstGeom>
        </p:spPr>
      </p:pic>
      <p:sp>
        <p:nvSpPr>
          <p:cNvPr id="7" name="6 - Κουμπί ενέργειας: Εμπρός ή Επόμενο">
            <a:hlinkClick r:id="" action="ppaction://hlinkshowjump?jump=nextslide" highlightClick="1"/>
          </p:cNvPr>
          <p:cNvSpPr/>
          <p:nvPr/>
        </p:nvSpPr>
        <p:spPr>
          <a:xfrm>
            <a:off x="11616000" y="6282000"/>
            <a:ext cx="576000" cy="576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34" descr="https://lh5.googleusercontent.com/JaaSXSpShriQCc_Nh-8ab-vd5dm1H_aIUiSgd7YeEt2Ek_hhWSAtOnk6Twy4uMhdmlU0uFxqiXiMGnnODjkSeNjRCKb-vBsgNDvMTUM-Y9arHrOVccSnUwabAP7MP_QCaLh38AeRifc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-9000"/>
            <a:ext cx="12192000" cy="68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34" descr="ΕΛΛΗΝΙΚΗ ΤΑΙΝΙΑ 1962 - YouTube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3840480" y="2025745"/>
            <a:ext cx="4740811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34" descr="C:\Users\Turbox.User\AppData\Local\Microsoft\Windows\INetCache\IE\Q9SK4QMB\27568-7-business-people-image[1].png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5080000" y="4724676"/>
            <a:ext cx="1917349" cy="19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- Εικόνα" descr="sign (5)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1472000" y="6138000"/>
            <a:ext cx="720000" cy="720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7 - Εικόνα" descr="floor-sign-holder.png"/>
          <p:cNvPicPr>
            <a:picLocks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5778000"/>
            <a:ext cx="1197855" cy="1080000"/>
          </a:xfrm>
          <a:prstGeom prst="rect">
            <a:avLst/>
          </a:prstGeom>
        </p:spPr>
      </p:pic>
      <p:sp>
        <p:nvSpPr>
          <p:cNvPr id="1102" name="Google Shape;1102;p34">
            <a:hlinkClick r:id="rId9" action="ppaction://hlinksldjump"/>
          </p:cNvPr>
          <p:cNvSpPr/>
          <p:nvPr/>
        </p:nvSpPr>
        <p:spPr>
          <a:xfrm>
            <a:off x="182883" y="5792597"/>
            <a:ext cx="857607" cy="43088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perspectiveLeft"/>
            <a:lightRig rig="threePt" dir="t"/>
          </a:scene3d>
        </p:spPr>
        <p:txBody>
          <a:bodyPr spcFirstLastPara="1" wrap="non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l-GR" dirty="0" smtClean="0">
                <a:solidFill>
                  <a:schemeClr val="tx1"/>
                </a:solidFill>
                <a:latin typeface="Bahnschrift Condensed" pitchFamily="34" charset="0"/>
              </a:rPr>
              <a:t>Προς Αίθουσα </a:t>
            </a:r>
            <a:endParaRPr dirty="0">
              <a:solidFill>
                <a:schemeClr val="tx1"/>
              </a:solidFill>
              <a:latin typeface="Bahnschrift Condensed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l-GR" dirty="0">
                <a:solidFill>
                  <a:schemeClr val="tx1"/>
                </a:solidFill>
                <a:latin typeface="Bahnschrift Condensed" pitchFamily="34" charset="0"/>
              </a:rPr>
              <a:t>Έ</a:t>
            </a:r>
            <a:r>
              <a:rPr lang="el-GR" dirty="0" smtClean="0">
                <a:solidFill>
                  <a:schemeClr val="tx1"/>
                </a:solidFill>
                <a:latin typeface="Bahnschrift Condensed" pitchFamily="34" charset="0"/>
              </a:rPr>
              <a:t>ργων Τέχνης</a:t>
            </a:r>
            <a:endParaRPr dirty="0">
              <a:solidFill>
                <a:schemeClr val="tx1"/>
              </a:solidFill>
              <a:latin typeface="Bahnschrift Conden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35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0" y="3609475"/>
            <a:ext cx="12192000" cy="3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35" descr="Χατζηπαυλής Αναστάσιος - Γυψοσανίδες Καλλιθέα - 4ty.gr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0"/>
            <a:ext cx="12192000" cy="19097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35"/>
          <p:cNvSpPr/>
          <p:nvPr/>
        </p:nvSpPr>
        <p:spPr>
          <a:xfrm rot="5400000">
            <a:off x="-307181" y="1607343"/>
            <a:ext cx="3657600" cy="304323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953735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5"/>
          <p:cNvSpPr txBox="1"/>
          <p:nvPr/>
        </p:nvSpPr>
        <p:spPr>
          <a:xfrm>
            <a:off x="3042604" y="1837189"/>
            <a:ext cx="6004291" cy="2576792"/>
          </a:xfrm>
          <a:prstGeom prst="rect">
            <a:avLst/>
          </a:prstGeom>
          <a:solidFill>
            <a:srgbClr val="632423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5"/>
          <p:cNvSpPr/>
          <p:nvPr/>
        </p:nvSpPr>
        <p:spPr>
          <a:xfrm rot="-5400000">
            <a:off x="8758237" y="1549400"/>
            <a:ext cx="3698875" cy="3168650"/>
          </a:xfrm>
          <a:custGeom>
            <a:avLst/>
            <a:gdLst/>
            <a:ahLst/>
            <a:cxnLst/>
            <a:rect l="l" t="t" r="r" b="b"/>
            <a:pathLst>
              <a:path w="3529012" h="2017713" extrusionOk="0">
                <a:moveTo>
                  <a:pt x="0" y="2017713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3"/>
                </a:lnTo>
                <a:close/>
              </a:path>
            </a:pathLst>
          </a:custGeom>
          <a:solidFill>
            <a:srgbClr val="953735"/>
          </a:solidFill>
          <a:ln>
            <a:noFill/>
          </a:ln>
          <a:effectLst>
            <a:outerShdw blurRad="63500" dist="381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5">
            <a:hlinkClick r:id="" action="ppaction://hlinkshowjump?jump=nextslide"/>
          </p:cNvPr>
          <p:cNvSpPr txBox="1"/>
          <p:nvPr/>
        </p:nvSpPr>
        <p:spPr>
          <a:xfrm>
            <a:off x="4943475" y="1447800"/>
            <a:ext cx="2305050" cy="36036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l-GR" sz="1800" b="1" i="0" u="none" strike="noStrike" cap="none" dirty="0">
                <a:solidFill>
                  <a:srgbClr val="FFFFFF"/>
                </a:solidFill>
                <a:latin typeface="NSimSun" pitchFamily="49" charset="-122"/>
                <a:ea typeface="NSimSun" pitchFamily="49" charset="-122"/>
                <a:cs typeface="Calibri"/>
                <a:sym typeface="Calibri"/>
              </a:rPr>
              <a:t>ΕΞΟΔΟΣ</a:t>
            </a:r>
            <a:endParaRPr sz="1400" b="1" i="0" u="none" strike="noStrike" cap="none" dirty="0">
              <a:solidFill>
                <a:srgbClr val="000000"/>
              </a:solidFill>
              <a:latin typeface="NSimSun" pitchFamily="49" charset="-122"/>
              <a:ea typeface="NSimSun" pitchFamily="49" charset="-122"/>
              <a:sym typeface="Arial"/>
            </a:endParaRPr>
          </a:p>
        </p:txBody>
      </p:sp>
      <p:grpSp>
        <p:nvGrpSpPr>
          <p:cNvPr id="1115" name="Google Shape;1115;p35"/>
          <p:cNvGrpSpPr/>
          <p:nvPr/>
        </p:nvGrpSpPr>
        <p:grpSpPr>
          <a:xfrm>
            <a:off x="1228745" y="2925872"/>
            <a:ext cx="1438288" cy="1806643"/>
            <a:chOff x="1691680" y="2852937"/>
            <a:chExt cx="1080120" cy="1806101"/>
          </a:xfrm>
        </p:grpSpPr>
        <p:pic>
          <p:nvPicPr>
            <p:cNvPr id="1116" name="Google Shape;1116;p35" descr="PIVOT - Αξονική Θωρακισμένη Πόρτα - Sabadoor"/>
            <p:cNvPicPr preferRelativeResize="0"/>
            <p:nvPr/>
          </p:nvPicPr>
          <p:blipFill rotWithShape="1">
            <a:blip r:embed="rId5" cstate="email">
              <a:alphaModFix/>
            </a:blip>
            <a:srcRect/>
            <a:stretch/>
          </p:blipFill>
          <p:spPr>
            <a:xfrm flipH="1">
              <a:off x="1691680" y="2852937"/>
              <a:ext cx="1080120" cy="1584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7" name="Google Shape;1117;p35"/>
            <p:cNvSpPr/>
            <p:nvPr/>
          </p:nvSpPr>
          <p:spPr>
            <a:xfrm rot="5400000">
              <a:off x="2120778" y="4008016"/>
              <a:ext cx="221924" cy="1080120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0" name="Google Shape;1120;p35"/>
          <p:cNvGrpSpPr/>
          <p:nvPr/>
        </p:nvGrpSpPr>
        <p:grpSpPr>
          <a:xfrm flipH="1">
            <a:off x="9669463" y="2982912"/>
            <a:ext cx="1439862" cy="1806575"/>
            <a:chOff x="1691680" y="2852936"/>
            <a:chExt cx="1080120" cy="1806102"/>
          </a:xfrm>
        </p:grpSpPr>
        <p:pic>
          <p:nvPicPr>
            <p:cNvPr id="1121" name="Google Shape;1121;p35" descr="PIVOT - Αξονική Θωρακισμένη Πόρτα - Sabadoor"/>
            <p:cNvPicPr preferRelativeResize="0"/>
            <p:nvPr/>
          </p:nvPicPr>
          <p:blipFill rotWithShape="1">
            <a:blip r:embed="rId5" cstate="email">
              <a:alphaModFix/>
            </a:blip>
            <a:srcRect/>
            <a:stretch/>
          </p:blipFill>
          <p:spPr>
            <a:xfrm flipH="1">
              <a:off x="1691680" y="2852936"/>
              <a:ext cx="1080120" cy="1584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2" name="Google Shape;1122;p35"/>
            <p:cNvSpPr/>
            <p:nvPr/>
          </p:nvSpPr>
          <p:spPr>
            <a:xfrm rot="5400000">
              <a:off x="2120778" y="4008016"/>
              <a:ext cx="221924" cy="1080120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23" name="Google Shape;1123;p35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9623350" y="3533850"/>
            <a:ext cx="1352125" cy="11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35" descr="Transparent Person Silhouette Icon: Transparent Person Silhouette Icon: Transparent  Person Silhouette Icon: Person Icon Silhouette, Person Icon, Person  Transparent Icon Silhouette: Transparent Background Silhouette Person Icon: Transparent  Background"/>
          <p:cNvPicPr preferRelativeResize="0"/>
          <p:nvPr/>
        </p:nvPicPr>
        <p:blipFill rotWithShape="1">
          <a:blip r:embed="rId7" cstate="email"/>
          <a:stretch/>
        </p:blipFill>
        <p:spPr>
          <a:xfrm>
            <a:off x="5265347" y="4467078"/>
            <a:ext cx="1226186" cy="20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35" descr="PIVOT Αξονική Θωρακισμένη Πόρτα - Sabadoor">
            <a:hlinkClick r:id="" action="ppaction://hlinkshowjump?jump=nextslide"/>
          </p:cNvPr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5092700" y="1933575"/>
            <a:ext cx="20066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35" descr="Girl Symbol - Engraved Graphic Restroom Signs | Seton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1754184" y="2453659"/>
            <a:ext cx="319959" cy="319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</p:pic>
      <p:pic>
        <p:nvPicPr>
          <p:cNvPr id="1127" name="Google Shape;1127;p35" descr="Boy Symbol - Engraved Graphic Restroom Signs | Seton"/>
          <p:cNvPicPr preferRelativeResize="0"/>
          <p:nvPr/>
        </p:nvPicPr>
        <p:blipFill rotWithShape="1">
          <a:blip r:embed="rId10" cstate="email">
            <a:alphaModFix/>
          </a:blip>
          <a:srcRect/>
          <a:stretch/>
        </p:blipFill>
        <p:spPr>
          <a:xfrm>
            <a:off x="10154733" y="2563629"/>
            <a:ext cx="316362" cy="3163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</p:pic>
      <p:pic>
        <p:nvPicPr>
          <p:cNvPr id="1128" name="Google Shape;1128;p35" descr="Download Cactus Plant Transparent Image HQ PNG Image | FreePNGImg"/>
          <p:cNvPicPr preferRelativeResize="0"/>
          <p:nvPr/>
        </p:nvPicPr>
        <p:blipFill rotWithShape="1">
          <a:blip r:embed="rId11" cstate="email">
            <a:alphaModFix/>
          </a:blip>
          <a:srcRect/>
          <a:stretch/>
        </p:blipFill>
        <p:spPr>
          <a:xfrm>
            <a:off x="8573781" y="3920917"/>
            <a:ext cx="465750" cy="67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35"/>
          <p:cNvPicPr preferRelativeResize="0"/>
          <p:nvPr/>
        </p:nvPicPr>
        <p:blipFill>
          <a:blip r:embed="rId12" cstate="email">
            <a:alphaModFix/>
          </a:blip>
          <a:stretch>
            <a:fillRect/>
          </a:stretch>
        </p:blipFill>
        <p:spPr>
          <a:xfrm>
            <a:off x="6691125" y="1530025"/>
            <a:ext cx="2884500" cy="317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35"/>
          <p:cNvSpPr txBox="1"/>
          <p:nvPr/>
        </p:nvSpPr>
        <p:spPr>
          <a:xfrm>
            <a:off x="7317825" y="1983075"/>
            <a:ext cx="1631100" cy="132283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dirty="0">
                <a:solidFill>
                  <a:srgbClr val="980000"/>
                </a:solidFill>
                <a:latin typeface="Monotype Corsiva" pitchFamily="66" charset="0"/>
              </a:rPr>
              <a:t>Σας ευχαριστούμε </a:t>
            </a:r>
            <a:endParaRPr sz="1600" dirty="0">
              <a:solidFill>
                <a:srgbClr val="980000"/>
              </a:solidFill>
              <a:latin typeface="Monotype Corsiva" pitchFamily="66" charset="0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dirty="0">
                <a:solidFill>
                  <a:srgbClr val="980000"/>
                </a:solidFill>
                <a:latin typeface="Monotype Corsiva" pitchFamily="66" charset="0"/>
              </a:rPr>
              <a:t>που επισκεφθήκατε</a:t>
            </a:r>
            <a:endParaRPr sz="1600" dirty="0">
              <a:solidFill>
                <a:srgbClr val="980000"/>
              </a:solidFill>
              <a:latin typeface="Monotype Corsiva" pitchFamily="66" charset="0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dirty="0">
                <a:solidFill>
                  <a:srgbClr val="980000"/>
                </a:solidFill>
                <a:latin typeface="Monotype Corsiva" pitchFamily="66" charset="0"/>
              </a:rPr>
              <a:t> το Μουσείο </a:t>
            </a:r>
            <a:r>
              <a:rPr lang="el-GR" sz="1600" dirty="0" smtClean="0">
                <a:solidFill>
                  <a:srgbClr val="980000"/>
                </a:solidFill>
                <a:latin typeface="Monotype Corsiva" pitchFamily="66" charset="0"/>
              </a:rPr>
              <a:t>μας!</a:t>
            </a:r>
            <a:endParaRPr sz="1600" dirty="0">
              <a:solidFill>
                <a:srgbClr val="980000"/>
              </a:solidFill>
              <a:latin typeface="Monotype Corsiva" pitchFamily="66" charset="0"/>
            </a:endParaRPr>
          </a:p>
        </p:txBody>
      </p:sp>
      <p:pic>
        <p:nvPicPr>
          <p:cNvPr id="1131" name="Google Shape;1131;p35"/>
          <p:cNvPicPr preferRelativeResize="0"/>
          <p:nvPr/>
        </p:nvPicPr>
        <p:blipFill>
          <a:blip r:embed="rId13" cstate="email">
            <a:alphaModFix/>
          </a:blip>
          <a:srcRect/>
          <a:stretch>
            <a:fillRect/>
          </a:stretch>
        </p:blipFill>
        <p:spPr>
          <a:xfrm>
            <a:off x="351692" y="3123028"/>
            <a:ext cx="1083213" cy="2222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35"/>
          <p:cNvPicPr preferRelativeResize="0"/>
          <p:nvPr/>
        </p:nvPicPr>
        <p:blipFill>
          <a:blip r:embed="rId14" cstate="email">
            <a:alphaModFix/>
          </a:blip>
          <a:stretch>
            <a:fillRect/>
          </a:stretch>
        </p:blipFill>
        <p:spPr>
          <a:xfrm>
            <a:off x="10514000" y="3920937"/>
            <a:ext cx="1557501" cy="14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35"/>
          <p:cNvPicPr preferRelativeResize="0"/>
          <p:nvPr/>
        </p:nvPicPr>
        <p:blipFill>
          <a:blip r:embed="rId15" cstate="email">
            <a:alphaModFix/>
          </a:blip>
          <a:stretch>
            <a:fillRect/>
          </a:stretch>
        </p:blipFill>
        <p:spPr>
          <a:xfrm>
            <a:off x="2667025" y="3166400"/>
            <a:ext cx="1439899" cy="14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35"/>
          <p:cNvPicPr preferRelativeResize="0"/>
          <p:nvPr/>
        </p:nvPicPr>
        <p:blipFill>
          <a:blip r:embed="rId16" cstate="email">
            <a:alphaModFix/>
          </a:blip>
          <a:stretch>
            <a:fillRect/>
          </a:stretch>
        </p:blipFill>
        <p:spPr>
          <a:xfrm>
            <a:off x="3531500" y="3533850"/>
            <a:ext cx="1333258" cy="11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35"/>
          <p:cNvSpPr/>
          <p:nvPr/>
        </p:nvSpPr>
        <p:spPr>
          <a:xfrm>
            <a:off x="3235568" y="2038684"/>
            <a:ext cx="1800665" cy="899835"/>
          </a:xfrm>
          <a:prstGeom prst="downArrowCallout">
            <a:avLst>
              <a:gd name="adj1" fmla="val 25000"/>
              <a:gd name="adj2" fmla="val 34397"/>
              <a:gd name="adj3" fmla="val 15603"/>
              <a:gd name="adj4" fmla="val 79398"/>
            </a:avLst>
          </a:prstGeom>
          <a:solidFill>
            <a:schemeClr val="lt2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lvl="0" algn="ctr"/>
            <a:r>
              <a:rPr lang="el-GR" dirty="0" smtClean="0">
                <a:solidFill>
                  <a:srgbClr val="FF0000"/>
                </a:solidFill>
                <a:latin typeface="Monotype Corsiva" pitchFamily="66" charset="0"/>
              </a:rPr>
              <a:t>Βιβλίο  εντυπώσεων</a:t>
            </a:r>
          </a:p>
          <a:p>
            <a:pPr lvl="0" algn="ctr"/>
            <a:r>
              <a:rPr lang="el-GR" dirty="0" smtClean="0">
                <a:solidFill>
                  <a:srgbClr val="FF0000"/>
                </a:solidFill>
                <a:latin typeface="Monotype Corsiva" pitchFamily="66" charset="0"/>
              </a:rPr>
              <a:t>επισκεπτών</a:t>
            </a:r>
          </a:p>
          <a:p>
            <a:pPr lvl="0" algn="ctr"/>
            <a:r>
              <a:rPr lang="el-GR" dirty="0" smtClean="0">
                <a:solidFill>
                  <a:srgbClr val="FF0000"/>
                </a:solidFill>
                <a:latin typeface="Monotype Corsiva" pitchFamily="66" charset="0"/>
              </a:rPr>
              <a:t>Γράψτε με κλικ πάνω του</a:t>
            </a:r>
            <a:endParaRPr dirty="0"/>
          </a:p>
        </p:txBody>
      </p:sp>
      <p:pic>
        <p:nvPicPr>
          <p:cNvPr id="1138" name="Google Shape;1138;p35">
            <a:hlinkClick r:id="rId17"/>
          </p:cNvPr>
          <p:cNvPicPr preferRelativeResize="0"/>
          <p:nvPr/>
        </p:nvPicPr>
        <p:blipFill>
          <a:blip r:embed="rId18" cstate="email">
            <a:alphaModFix/>
          </a:blip>
          <a:stretch>
            <a:fillRect/>
          </a:stretch>
        </p:blipFill>
        <p:spPr>
          <a:xfrm>
            <a:off x="9121906" y="5130000"/>
            <a:ext cx="1008000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35">
            <a:hlinkClick r:id="rId19"/>
          </p:cNvPr>
          <p:cNvPicPr preferRelativeResize="0"/>
          <p:nvPr/>
        </p:nvPicPr>
        <p:blipFill>
          <a:blip r:embed="rId20" cstate="email">
            <a:alphaModFix/>
          </a:blip>
          <a:stretch>
            <a:fillRect/>
          </a:stretch>
        </p:blipFill>
        <p:spPr>
          <a:xfrm>
            <a:off x="3522063" y="2855778"/>
            <a:ext cx="1352125" cy="95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068;gc4526f8402_0_2"/>
          <p:cNvPicPr preferRelativeResize="0"/>
          <p:nvPr/>
        </p:nvPicPr>
        <p:blipFill rotWithShape="1">
          <a:blip r:embed="rId21" cstate="email">
            <a:alphaModFix/>
          </a:blip>
          <a:srcRect/>
          <a:stretch/>
        </p:blipFill>
        <p:spPr>
          <a:xfrm flipH="1">
            <a:off x="0" y="4906136"/>
            <a:ext cx="2056800" cy="19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- Εικόνα" descr="Σημαία (2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47912" y="609600"/>
            <a:ext cx="7656978" cy="56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46;gcc85a21ae3_0_7"/>
          <p:cNvPicPr preferRelativeResize="0"/>
          <p:nvPr/>
        </p:nvPicPr>
        <p:blipFill>
          <a:blip r:embed="rId4" cstate="email">
            <a:alphaModFix/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gcc85a21ae3_0_7"/>
          <p:cNvPicPr preferRelativeResize="0"/>
          <p:nvPr/>
        </p:nvPicPr>
        <p:blipFill>
          <a:blip r:embed="rId5" cstate="email">
            <a:alphaModFix/>
          </a:blip>
          <a:stretch>
            <a:fillRect/>
          </a:stretch>
        </p:blipFill>
        <p:spPr>
          <a:xfrm>
            <a:off x="1100389" y="3026091"/>
            <a:ext cx="946125" cy="660675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</p:pic>
      <p:pic>
        <p:nvPicPr>
          <p:cNvPr id="1154" name="Google Shape;1154;gcc85a21ae3_0_7"/>
          <p:cNvPicPr preferRelativeResize="0"/>
          <p:nvPr/>
        </p:nvPicPr>
        <p:blipFill>
          <a:blip r:embed="rId5" cstate="email">
            <a:alphaModFix/>
          </a:blip>
          <a:stretch>
            <a:fillRect/>
          </a:stretch>
        </p:blipFill>
        <p:spPr>
          <a:xfrm>
            <a:off x="10014857" y="2997063"/>
            <a:ext cx="946125" cy="660675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</p:spPr>
      </p:pic>
      <p:pic>
        <p:nvPicPr>
          <p:cNvPr id="1157" name="Google Shape;1157;gcc85a21ae3_0_7"/>
          <p:cNvPicPr preferRelativeResize="0"/>
          <p:nvPr/>
        </p:nvPicPr>
        <p:blipFill>
          <a:blip r:embed="rId6" cstate="email">
            <a:alphaModFix/>
          </a:blip>
          <a:stretch>
            <a:fillRect/>
          </a:stretch>
        </p:blipFill>
        <p:spPr>
          <a:xfrm flipH="1">
            <a:off x="332306" y="1243674"/>
            <a:ext cx="712722" cy="59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gcc85a21ae3_0_7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8560457" y="5346000"/>
            <a:ext cx="540000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gcc85a21ae3_0_7"/>
          <p:cNvSpPr txBox="1"/>
          <p:nvPr/>
        </p:nvSpPr>
        <p:spPr>
          <a:xfrm>
            <a:off x="3582835" y="72574"/>
            <a:ext cx="4968274" cy="56514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Candara" pitchFamily="34" charset="0"/>
                <a:ea typeface="Georgia"/>
                <a:cs typeface="Georgia"/>
                <a:sym typeface="Georgia"/>
              </a:rPr>
              <a:t>«Χαίρε, ω χαίρε, ελευθεριά</a:t>
            </a:r>
            <a:r>
              <a:rPr lang="el-GR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pitchFamily="34" charset="0"/>
                <a:ea typeface="Georgia"/>
                <a:cs typeface="Georgia"/>
                <a:sym typeface="Georgia"/>
              </a:rPr>
              <a:t>»</a:t>
            </a:r>
            <a:endParaRPr sz="3200" dirty="0">
              <a:solidFill>
                <a:schemeClr val="bg2">
                  <a:lumMod val="60000"/>
                  <a:lumOff val="40000"/>
                </a:schemeClr>
              </a:solidFill>
              <a:latin typeface="Candara" pitchFamily="34" charset="0"/>
            </a:endParaRPr>
          </a:p>
        </p:txBody>
      </p:sp>
      <p:sp>
        <p:nvSpPr>
          <p:cNvPr id="1151" name="Google Shape;1151;gcc85a21ae3_0_7"/>
          <p:cNvSpPr txBox="1"/>
          <p:nvPr/>
        </p:nvSpPr>
        <p:spPr>
          <a:xfrm>
            <a:off x="8708572" y="76326"/>
            <a:ext cx="959163" cy="657479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800" dirty="0">
                <a:solidFill>
                  <a:srgbClr val="A4C2F4"/>
                </a:solidFill>
                <a:latin typeface="Candara" pitchFamily="34" charset="0"/>
              </a:rPr>
              <a:t>2021</a:t>
            </a:r>
            <a:endParaRPr sz="3400" dirty="0">
              <a:solidFill>
                <a:srgbClr val="A4C2F4"/>
              </a:solidFill>
              <a:latin typeface="Candara" pitchFamily="34" charset="0"/>
            </a:endParaRPr>
          </a:p>
        </p:txBody>
      </p:sp>
      <p:sp>
        <p:nvSpPr>
          <p:cNvPr id="1150" name="Google Shape;1150;gcc85a21ae3_0_7"/>
          <p:cNvSpPr txBox="1"/>
          <p:nvPr/>
        </p:nvSpPr>
        <p:spPr>
          <a:xfrm>
            <a:off x="2506195" y="76326"/>
            <a:ext cx="904662" cy="657479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800" dirty="0">
                <a:solidFill>
                  <a:srgbClr val="A4C2F4"/>
                </a:solidFill>
                <a:latin typeface="Candara" pitchFamily="34" charset="0"/>
              </a:rPr>
              <a:t>1821</a:t>
            </a:r>
            <a:endParaRPr sz="3400" dirty="0">
              <a:solidFill>
                <a:srgbClr val="A4C2F4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/>
          <p:nvPr/>
        </p:nvSpPr>
        <p:spPr>
          <a:xfrm>
            <a:off x="-22225" y="4010025"/>
            <a:ext cx="12192000" cy="2889300"/>
          </a:xfrm>
          <a:prstGeom prst="rect">
            <a:avLst/>
          </a:prstGeom>
          <a:blipFill rotWithShape="1">
            <a:blip r:embed="rId3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1"/>
          <p:cNvSpPr/>
          <p:nvPr/>
        </p:nvSpPr>
        <p:spPr>
          <a:xfrm rot="5400000">
            <a:off x="-417850" y="1427138"/>
            <a:ext cx="4525661" cy="368996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 rot="21218861">
            <a:off x="812405" y="4690019"/>
            <a:ext cx="2230345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l-GR" b="0" i="0" u="none" strike="noStrike" cap="none" dirty="0" smtClean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Αποχαιρετισμός </a:t>
            </a:r>
            <a:r>
              <a:rPr lang="el-GR" b="0" i="0" u="none" strike="noStrike" cap="none" dirty="0">
                <a:solidFill>
                  <a:schemeClr val="lt1"/>
                </a:solidFill>
                <a:latin typeface="Candara" pitchFamily="34" charset="0"/>
                <a:ea typeface="Calibri"/>
                <a:cs typeface="Calibri"/>
                <a:sym typeface="Calibri"/>
              </a:rPr>
              <a:t>στο Σούνιο</a:t>
            </a:r>
            <a:endParaRPr b="0" i="0" u="none" strike="noStrike" cap="none" dirty="0">
              <a:solidFill>
                <a:srgbClr val="000000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3670637" y="1658867"/>
            <a:ext cx="4850726" cy="3244905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l-G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l-G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sp>
        <p:nvSpPr>
          <p:cNvPr id="207" name="Google Shape;207;p21"/>
          <p:cNvSpPr/>
          <p:nvPr/>
        </p:nvSpPr>
        <p:spPr>
          <a:xfrm rot="-5400000" flipH="1">
            <a:off x="8069350" y="1428487"/>
            <a:ext cx="4541847" cy="3703455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 rot="540411" flipH="1">
            <a:off x="9411344" y="4760434"/>
            <a:ext cx="1613189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Η θυσία του Καψάλη</a:t>
            </a:r>
            <a:endParaRPr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1"/>
          <p:cNvSpPr/>
          <p:nvPr/>
        </p:nvSpPr>
        <p:spPr>
          <a:xfrm rot="5400000">
            <a:off x="406786" y="1732513"/>
            <a:ext cx="2929319" cy="3180171"/>
          </a:xfrm>
          <a:prstGeom prst="trapezoid">
            <a:avLst>
              <a:gd name="adj" fmla="val 9152"/>
            </a:avLst>
          </a:prstGeom>
          <a:blipFill rotWithShape="0">
            <a:blip r:embed="rId4">
              <a:alphaModFix/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1" descr="C:\Users\Turbox.User\AppData\Local\Microsoft\Windows\INetCache\IE\83MF9KGY\Raincoat-for-Women-14[1].png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8494712" y="5122862"/>
            <a:ext cx="950912" cy="173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4908163" y="4911800"/>
            <a:ext cx="2123825" cy="170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>
          <a:blip r:embed="rId7" cstate="email">
            <a:alphaModFix/>
          </a:blip>
          <a:stretch>
            <a:fillRect/>
          </a:stretch>
        </p:blipFill>
        <p:spPr>
          <a:xfrm>
            <a:off x="3091650" y="4214300"/>
            <a:ext cx="867575" cy="17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20 - Εικόνα" descr="67833_2000_200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6488" y="1774300"/>
            <a:ext cx="3165081" cy="2940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Google Shape;151;p12" descr="Βάλτε ψευδοροφές στο σπίτι για εκλεπτυσμένη διακόσμηση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0" y="0"/>
            <a:ext cx="12192000" cy="17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81;p13"/>
          <p:cNvSpPr/>
          <p:nvPr/>
        </p:nvSpPr>
        <p:spPr>
          <a:xfrm>
            <a:off x="4514180" y="331158"/>
            <a:ext cx="3367238" cy="353084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ΘΕΟΔΩΡΟΥ ΒΡΥΖΑΚΗ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20" name="19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3974" name="Picture 6" descr="Η μονή του Αρκαδίου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16000" y="1889760"/>
            <a:ext cx="3960000" cy="2700000"/>
          </a:xfrm>
          <a:prstGeom prst="rect">
            <a:avLst/>
          </a:prstGeom>
          <a:noFill/>
        </p:spPr>
      </p:pic>
      <p:sp>
        <p:nvSpPr>
          <p:cNvPr id="22" name="21 - Ορθογώνιο"/>
          <p:cNvSpPr/>
          <p:nvPr/>
        </p:nvSpPr>
        <p:spPr>
          <a:xfrm>
            <a:off x="5265595" y="4583407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200"/>
            </a:pPr>
            <a:r>
              <a:rPr lang="el-GR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Η μονή Αρκαδίου</a:t>
            </a:r>
            <a:endParaRPr lang="el-GR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4 - Εικόνα" descr="ceiling (2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274942" cy="1843314"/>
          </a:xfrm>
          <a:prstGeom prst="rect">
            <a:avLst/>
          </a:prstGeom>
        </p:spPr>
      </p:pic>
      <p:sp>
        <p:nvSpPr>
          <p:cNvPr id="222" name="Google Shape;222;p11"/>
          <p:cNvSpPr/>
          <p:nvPr/>
        </p:nvSpPr>
        <p:spPr>
          <a:xfrm>
            <a:off x="0" y="4010025"/>
            <a:ext cx="12169800" cy="288930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"/>
          <p:cNvSpPr txBox="1"/>
          <p:nvPr/>
        </p:nvSpPr>
        <p:spPr>
          <a:xfrm>
            <a:off x="0" y="1228725"/>
            <a:ext cx="3398837" cy="41529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>
            <a:off x="1564481" y="3012281"/>
            <a:ext cx="4144962" cy="542925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1"/>
          <p:cNvSpPr txBox="1"/>
          <p:nvPr/>
        </p:nvSpPr>
        <p:spPr>
          <a:xfrm>
            <a:off x="3903958" y="1829882"/>
            <a:ext cx="4384085" cy="2984879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l-G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1663700" y="2290762"/>
            <a:ext cx="2295525" cy="454025"/>
          </a:xfrm>
          <a:custGeom>
            <a:avLst/>
            <a:gdLst/>
            <a:ahLst/>
            <a:cxnLst/>
            <a:rect l="l" t="t" r="r" b="b"/>
            <a:pathLst>
              <a:path w="2295525" h="454025" extrusionOk="0">
                <a:moveTo>
                  <a:pt x="0" y="454025"/>
                </a:moveTo>
                <a:lnTo>
                  <a:pt x="113506" y="0"/>
                </a:lnTo>
                <a:lnTo>
                  <a:pt x="2182019" y="0"/>
                </a:lnTo>
                <a:lnTo>
                  <a:pt x="2295525" y="454025"/>
                </a:lnTo>
                <a:close/>
              </a:path>
            </a:pathLst>
          </a:custGeom>
          <a:noFill/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1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sp>
        <p:nvSpPr>
          <p:cNvPr id="232" name="Google Shape;232;p11"/>
          <p:cNvSpPr/>
          <p:nvPr/>
        </p:nvSpPr>
        <p:spPr>
          <a:xfrm rot="-5400000" flipH="1">
            <a:off x="6426200" y="2936875"/>
            <a:ext cx="4189412" cy="56673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1" descr="15+1 πίνακες για την Επανάσταση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3863" y="1845553"/>
            <a:ext cx="3724275" cy="27384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sp>
        <p:nvSpPr>
          <p:cNvPr id="237" name="Google Shape;237;p11"/>
          <p:cNvSpPr txBox="1"/>
          <p:nvPr/>
        </p:nvSpPr>
        <p:spPr>
          <a:xfrm>
            <a:off x="8793162" y="1162050"/>
            <a:ext cx="3398837" cy="41529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11" descr="Nikolaos Gyzis (1842–1901).png"/>
          <p:cNvPicPr preferRelativeResize="0"/>
          <p:nvPr/>
        </p:nvPicPr>
        <p:blipFill rotWithShape="1">
          <a:blip r:embed="rId6"/>
          <a:stretch/>
        </p:blipFill>
        <p:spPr>
          <a:xfrm>
            <a:off x="732570" y="1684532"/>
            <a:ext cx="1905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1" descr="Σιλουέτα, Περπάτημα, Αγάπη, Άνθρωπος, Γυναίκα"/>
          <p:cNvPicPr preferRelativeResize="0"/>
          <p:nvPr/>
        </p:nvPicPr>
        <p:blipFill rotWithShape="1">
          <a:blip r:embed="rId7" cstate="email">
            <a:alphaModFix/>
          </a:blip>
          <a:srcRect/>
          <a:stretch/>
        </p:blipFill>
        <p:spPr>
          <a:xfrm>
            <a:off x="7131050" y="4652962"/>
            <a:ext cx="1122362" cy="19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 descr="Manager clipart woman manager, Picture #1599011 manager clipart woman  manager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2928937" y="4000500"/>
            <a:ext cx="1790700" cy="199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 descr="https://www.imerodromos.gr/wp-content/uploads/2015/03/first-learning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7390" y="1176020"/>
            <a:ext cx="2716212" cy="37306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sp>
        <p:nvSpPr>
          <p:cNvPr id="236" name="Google Shape;236;p11"/>
          <p:cNvSpPr txBox="1"/>
          <p:nvPr/>
        </p:nvSpPr>
        <p:spPr>
          <a:xfrm>
            <a:off x="9812709" y="4957250"/>
            <a:ext cx="1491360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l-GR" b="0" i="0" u="none" strike="noStrike" cap="none" dirty="0">
                <a:solidFill>
                  <a:schemeClr val="tx1"/>
                </a:solidFill>
                <a:latin typeface="Candara" pitchFamily="34" charset="0"/>
                <a:sym typeface="Arial"/>
              </a:rPr>
              <a:t>Το πρώτο μάθημα</a:t>
            </a:r>
            <a:endParaRPr b="0" i="0" u="none" strike="noStrike" cap="none" dirty="0">
              <a:solidFill>
                <a:schemeClr val="tx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234" name="Google Shape;234;p11"/>
          <p:cNvSpPr txBox="1"/>
          <p:nvPr/>
        </p:nvSpPr>
        <p:spPr>
          <a:xfrm>
            <a:off x="5353524" y="4549703"/>
            <a:ext cx="1484949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l-GR" b="0" i="0" u="none" strike="noStrike" cap="none" dirty="0">
                <a:solidFill>
                  <a:schemeClr val="tx1"/>
                </a:solidFill>
                <a:latin typeface="Candara" pitchFamily="34" charset="0"/>
                <a:sym typeface="Arial"/>
              </a:rPr>
              <a:t>Το </a:t>
            </a:r>
            <a:r>
              <a:rPr lang="el-GR" b="0" i="0" u="none" strike="noStrike" cap="none" dirty="0" smtClean="0">
                <a:solidFill>
                  <a:schemeClr val="tx1"/>
                </a:solidFill>
                <a:latin typeface="Candara" pitchFamily="34" charset="0"/>
                <a:sym typeface="Arial"/>
              </a:rPr>
              <a:t>κρυφό σχολειό</a:t>
            </a:r>
            <a:endParaRPr b="0" i="0" u="none" strike="noStrike" cap="none" dirty="0">
              <a:solidFill>
                <a:schemeClr val="tx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21" name="Google Shape;236;p11"/>
          <p:cNvSpPr txBox="1"/>
          <p:nvPr/>
        </p:nvSpPr>
        <p:spPr>
          <a:xfrm>
            <a:off x="1185069" y="4450809"/>
            <a:ext cx="1133891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tx1"/>
                </a:solidFill>
                <a:latin typeface="Monotype Corsiva" pitchFamily="66" charset="0"/>
                <a:sym typeface="Arial"/>
              </a:rPr>
              <a:t>Νικόλαος </a:t>
            </a:r>
            <a:r>
              <a:rPr lang="el-GR" b="0" i="0" u="none" strike="noStrike" cap="none" dirty="0" err="1" smtClean="0">
                <a:solidFill>
                  <a:schemeClr val="tx1"/>
                </a:solidFill>
                <a:latin typeface="Monotype Corsiva" pitchFamily="66" charset="0"/>
                <a:sym typeface="Arial"/>
              </a:rPr>
              <a:t>Γύζης</a:t>
            </a:r>
            <a:endParaRPr b="0" i="0" u="none" strike="noStrike" cap="none" dirty="0">
              <a:solidFill>
                <a:schemeClr val="tx1"/>
              </a:solidFill>
              <a:latin typeface="Monotype Corsiva" pitchFamily="66" charset="0"/>
              <a:sym typeface="Arial"/>
            </a:endParaRPr>
          </a:p>
        </p:txBody>
      </p:sp>
      <p:sp>
        <p:nvSpPr>
          <p:cNvPr id="22" name="Google Shape;181;p13"/>
          <p:cNvSpPr/>
          <p:nvPr/>
        </p:nvSpPr>
        <p:spPr>
          <a:xfrm>
            <a:off x="4717526" y="735867"/>
            <a:ext cx="2844436" cy="356466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ΝΙΚΟΛΑΟΥ ΓΥΖΗ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pic>
        <p:nvPicPr>
          <p:cNvPr id="23" name="22 - Εικόνα" descr="sign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97416" y="6282000"/>
            <a:ext cx="594584" cy="5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- Εικόνα" descr="ceiling (2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6000" y="0"/>
            <a:ext cx="12204000" cy="1832661"/>
          </a:xfrm>
          <a:prstGeom prst="rect">
            <a:avLst/>
          </a:prstGeom>
        </p:spPr>
      </p:pic>
      <p:sp>
        <p:nvSpPr>
          <p:cNvPr id="246" name="Google Shape;246;p10"/>
          <p:cNvSpPr/>
          <p:nvPr/>
        </p:nvSpPr>
        <p:spPr>
          <a:xfrm>
            <a:off x="11100" y="3968700"/>
            <a:ext cx="12169800" cy="288930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0" y="1256861"/>
            <a:ext cx="3398837" cy="41529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0"/>
          <p:cNvSpPr/>
          <p:nvPr/>
        </p:nvSpPr>
        <p:spPr>
          <a:xfrm rot="5400000">
            <a:off x="1622424" y="3091738"/>
            <a:ext cx="4068000" cy="5040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0"/>
          <p:cNvSpPr txBox="1"/>
          <p:nvPr/>
        </p:nvSpPr>
        <p:spPr>
          <a:xfrm>
            <a:off x="3887775" y="1819673"/>
            <a:ext cx="4384085" cy="30600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l-G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0"/>
          <p:cNvSpPr/>
          <p:nvPr/>
        </p:nvSpPr>
        <p:spPr>
          <a:xfrm>
            <a:off x="1663700" y="2290762"/>
            <a:ext cx="2295525" cy="454025"/>
          </a:xfrm>
          <a:custGeom>
            <a:avLst/>
            <a:gdLst/>
            <a:ahLst/>
            <a:cxnLst/>
            <a:rect l="l" t="t" r="r" b="b"/>
            <a:pathLst>
              <a:path w="2295525" h="454025" extrusionOk="0">
                <a:moveTo>
                  <a:pt x="0" y="454025"/>
                </a:moveTo>
                <a:lnTo>
                  <a:pt x="113506" y="0"/>
                </a:lnTo>
                <a:lnTo>
                  <a:pt x="2182019" y="0"/>
                </a:lnTo>
                <a:lnTo>
                  <a:pt x="2295525" y="454025"/>
                </a:lnTo>
                <a:close/>
              </a:path>
            </a:pathLst>
          </a:custGeom>
          <a:noFill/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0"/>
          <p:cNvSpPr/>
          <p:nvPr/>
        </p:nvSpPr>
        <p:spPr>
          <a:xfrm>
            <a:off x="10514012" y="3860800"/>
            <a:ext cx="573087" cy="287337"/>
          </a:xfrm>
          <a:custGeom>
            <a:avLst/>
            <a:gdLst/>
            <a:ahLst/>
            <a:cxnLst/>
            <a:rect l="l" t="t" r="r" b="b"/>
            <a:pathLst>
              <a:path w="573087" h="287338" extrusionOk="0">
                <a:moveTo>
                  <a:pt x="0" y="71835"/>
                </a:moveTo>
                <a:lnTo>
                  <a:pt x="8979" y="71835"/>
                </a:lnTo>
                <a:lnTo>
                  <a:pt x="8979" y="215504"/>
                </a:lnTo>
                <a:lnTo>
                  <a:pt x="0" y="215504"/>
                </a:lnTo>
                <a:close/>
                <a:moveTo>
                  <a:pt x="17959" y="71835"/>
                </a:moveTo>
                <a:lnTo>
                  <a:pt x="35917" y="71835"/>
                </a:lnTo>
                <a:lnTo>
                  <a:pt x="35917" y="215504"/>
                </a:lnTo>
                <a:lnTo>
                  <a:pt x="17959" y="215504"/>
                </a:lnTo>
                <a:close/>
                <a:moveTo>
                  <a:pt x="44897" y="71835"/>
                </a:moveTo>
                <a:lnTo>
                  <a:pt x="429418" y="71835"/>
                </a:lnTo>
                <a:lnTo>
                  <a:pt x="429418" y="0"/>
                </a:lnTo>
                <a:lnTo>
                  <a:pt x="573087" y="143669"/>
                </a:lnTo>
                <a:lnTo>
                  <a:pt x="429418" y="287338"/>
                </a:lnTo>
                <a:lnTo>
                  <a:pt x="429418" y="215504"/>
                </a:lnTo>
                <a:lnTo>
                  <a:pt x="44897" y="2155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0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sp>
        <p:nvSpPr>
          <p:cNvPr id="256" name="Google Shape;256;p10"/>
          <p:cNvSpPr/>
          <p:nvPr/>
        </p:nvSpPr>
        <p:spPr>
          <a:xfrm rot="-5400000" flipH="1">
            <a:off x="6448293" y="3068329"/>
            <a:ext cx="4154487" cy="576000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0" descr="C:\Users\Turbox.User\Desktop\images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83712" y="3054350"/>
            <a:ext cx="190500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0" descr="15+1 πίνακες για την Επανάσταση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5437" y="1897501"/>
            <a:ext cx="3883025" cy="276701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/>
        </p:nvSpPr>
        <p:spPr>
          <a:xfrm>
            <a:off x="4678374" y="4602799"/>
            <a:ext cx="2839486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l-GR" b="0" u="none" strike="noStrike" cap="none" dirty="0">
                <a:solidFill>
                  <a:schemeClr val="tx1"/>
                </a:solidFill>
                <a:latin typeface="Candara" pitchFamily="34" charset="0"/>
                <a:sym typeface="Arial"/>
              </a:rPr>
              <a:t>Μετά την καταστροφή των Ψαρών </a:t>
            </a:r>
            <a:endParaRPr b="0" u="none" strike="noStrike" cap="none" dirty="0">
              <a:solidFill>
                <a:schemeClr val="tx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260" name="Google Shape;260;p10" descr="Νικολάου Γύζη: Η Δόξα των Ψαρών | Πεμπτουσία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475" y="1323536"/>
            <a:ext cx="2747962" cy="36576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61" name="Google Shape;261;p10"/>
          <p:cNvSpPr txBox="1"/>
          <p:nvPr/>
        </p:nvSpPr>
        <p:spPr>
          <a:xfrm>
            <a:off x="8793150" y="1268400"/>
            <a:ext cx="3398700" cy="41862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10" descr="https://upload.wikimedia.org/wikipedia/commons/thumb/5/53/Nikolaos_Gyzis_-_Historia.jpg/300px-Nikolaos_Gyzis_-_Histori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47150" y="1458912"/>
            <a:ext cx="3036887" cy="340518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63" name="Google Shape;263;p10" descr="C:\Users\Turbox.User\AppData\Local\Microsoft\Windows\INetCache\IE\TDTAFAA4\617px-A_Cartoon_Businessman_With_Beard.svg[1].png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3153293" y="4806000"/>
            <a:ext cx="944732" cy="20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 descr="C:\Users\Turbox.User\AppData\Local\Microsoft\Windows\INetCache\IE\83MF9KGY\student_PNG132[1].png"/>
          <p:cNvPicPr preferRelativeResize="0"/>
          <p:nvPr/>
        </p:nvPicPr>
        <p:blipFill rotWithShape="1">
          <a:blip r:embed="rId10" cstate="email">
            <a:alphaModFix/>
          </a:blip>
          <a:srcRect/>
          <a:stretch/>
        </p:blipFill>
        <p:spPr>
          <a:xfrm>
            <a:off x="6834175" y="4987660"/>
            <a:ext cx="140335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0"/>
          <p:cNvPicPr preferRelativeResize="0"/>
          <p:nvPr/>
        </p:nvPicPr>
        <p:blipFill rotWithShape="1">
          <a:blip r:embed="rId11" cstate="email">
            <a:alphaModFix/>
          </a:blip>
          <a:srcRect/>
          <a:stretch/>
        </p:blipFill>
        <p:spPr>
          <a:xfrm>
            <a:off x="8796325" y="4953000"/>
            <a:ext cx="1540451" cy="154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81;p13"/>
          <p:cNvSpPr/>
          <p:nvPr/>
        </p:nvSpPr>
        <p:spPr>
          <a:xfrm>
            <a:off x="4634906" y="737430"/>
            <a:ext cx="2844436" cy="356466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ΝΙΚΟΛΑΟΥ ΓΥΖΗ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25" name="Google Shape;236;p11"/>
          <p:cNvSpPr txBox="1"/>
          <p:nvPr/>
        </p:nvSpPr>
        <p:spPr>
          <a:xfrm>
            <a:off x="902331" y="5041656"/>
            <a:ext cx="1558686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tx1"/>
                </a:solidFill>
                <a:latin typeface="Candara" pitchFamily="34" charset="0"/>
                <a:sym typeface="Arial"/>
              </a:rPr>
              <a:t>Η Δόξα των Ψαρών</a:t>
            </a:r>
            <a:endParaRPr b="0" i="0" u="none" strike="noStrike" cap="none" dirty="0">
              <a:solidFill>
                <a:schemeClr val="tx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26" name="Google Shape;236;p11"/>
          <p:cNvSpPr txBox="1"/>
          <p:nvPr/>
        </p:nvSpPr>
        <p:spPr>
          <a:xfrm>
            <a:off x="10168210" y="4971317"/>
            <a:ext cx="808481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l-GR" b="0" i="0" u="none" strike="noStrike" cap="none" dirty="0" smtClean="0">
                <a:solidFill>
                  <a:schemeClr val="tx1"/>
                </a:solidFill>
                <a:latin typeface="Candara" pitchFamily="34" charset="0"/>
                <a:sym typeface="Arial"/>
              </a:rPr>
              <a:t>Η Ιστορία</a:t>
            </a:r>
            <a:endParaRPr b="0" i="0" u="none" strike="noStrike" cap="none" dirty="0">
              <a:solidFill>
                <a:schemeClr val="tx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28" name="2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- Εικόνα" descr="ceiling (5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"/>
            <a:ext cx="12192000" cy="1702190"/>
          </a:xfrm>
          <a:prstGeom prst="rect">
            <a:avLst/>
          </a:prstGeom>
        </p:spPr>
      </p:pic>
      <p:sp>
        <p:nvSpPr>
          <p:cNvPr id="273" name="Google Shape;273;p19"/>
          <p:cNvSpPr/>
          <p:nvPr/>
        </p:nvSpPr>
        <p:spPr>
          <a:xfrm>
            <a:off x="0" y="4010025"/>
            <a:ext cx="12169800" cy="2889300"/>
          </a:xfrm>
          <a:prstGeom prst="rect">
            <a:avLst/>
          </a:prstGeom>
          <a:blipFill rotWithShape="1">
            <a:blip r:embed="rId4" cstate="email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9"/>
          <p:cNvSpPr/>
          <p:nvPr/>
        </p:nvSpPr>
        <p:spPr>
          <a:xfrm>
            <a:off x="0" y="1075350"/>
            <a:ext cx="3398700" cy="43143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sz="1200" b="0" i="0" u="sng" strike="noStrike" cap="none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Νικηφόρος </a:t>
            </a:r>
            <a:r>
              <a:rPr lang="el-GR" sz="12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Λύτρας </a:t>
            </a:r>
            <a:endParaRPr lang="el-GR" sz="1200" b="0" i="0" u="sng" strike="noStrike" cap="none" dirty="0" smtClean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Θεωρείται 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από τους </a:t>
            </a:r>
            <a:r>
              <a:rPr lang="el-GR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πρωτοπόρους 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στην διαμόρφωση της διδασκαλίας των Καλών Τεχνών στην Ελλάδα, και ο “γενάρχης” της νεοελληνικής ζωγραφικής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 rot="5400000">
            <a:off x="1335534" y="3098507"/>
            <a:ext cx="4384797" cy="322834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3670637" y="1658867"/>
            <a:ext cx="4850726" cy="3244905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Ο </a:t>
            </a:r>
            <a:r>
              <a:rPr lang="el-GR" dirty="0">
                <a:solidFill>
                  <a:schemeClr val="dk1"/>
                </a:solidFill>
                <a:latin typeface="Candara" pitchFamily="34" charset="0"/>
              </a:rPr>
              <a:t>πατριάρχης Γρηγόριος Ε΄ συρόμενος στην αγχόνη </a:t>
            </a: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 </a:t>
            </a:r>
            <a:endParaRPr b="1" i="1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4392216" y="861763"/>
            <a:ext cx="3707912" cy="360040"/>
          </a:xfrm>
          <a:prstGeom prst="trapezoid">
            <a:avLst>
              <a:gd name="adj" fmla="val 25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endParaRPr sz="1800" b="1" i="0" u="none" strike="noStrike" cap="none">
              <a:solidFill>
                <a:srgbClr val="FC787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endParaRPr sz="1200" b="1" i="0" u="none" strike="noStrike" cap="none">
              <a:solidFill>
                <a:srgbClr val="FC787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endParaRPr sz="1200" b="1" i="0" u="none" strike="noStrike" cap="none">
              <a:solidFill>
                <a:srgbClr val="FC78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sp>
        <p:nvSpPr>
          <p:cNvPr id="281" name="Google Shape;281;p19"/>
          <p:cNvSpPr/>
          <p:nvPr/>
        </p:nvSpPr>
        <p:spPr>
          <a:xfrm rot="-5400000" flipH="1">
            <a:off x="6460755" y="3037995"/>
            <a:ext cx="4314217" cy="373277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  <a:effectLst>
            <a:outerShdw blurRad="63500" dist="38100" dir="108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9"/>
          <p:cNvSpPr/>
          <p:nvPr/>
        </p:nvSpPr>
        <p:spPr>
          <a:xfrm>
            <a:off x="8793175" y="1075350"/>
            <a:ext cx="3398700" cy="42396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13500000" scaled="0"/>
          </a:gra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Πυρπόληση </a:t>
            </a:r>
            <a:r>
              <a:rPr lang="el-GR" dirty="0">
                <a:solidFill>
                  <a:schemeClr val="dk1"/>
                </a:solidFill>
                <a:latin typeface="Candara" pitchFamily="34" charset="0"/>
              </a:rPr>
              <a:t>Τουρκικής ναυαρχίδας </a:t>
            </a:r>
            <a:endParaRPr b="0" i="0" u="none" strike="noStrike" cap="none" dirty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sp>
        <p:nvSpPr>
          <p:cNvPr id="283" name="Google Shape;283;p19"/>
          <p:cNvSpPr txBox="1"/>
          <p:nvPr/>
        </p:nvSpPr>
        <p:spPr>
          <a:xfrm>
            <a:off x="6003925" y="4530725"/>
            <a:ext cx="184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19" descr="Σιλουέτα, Περπάτημα, Αγάπη, Άνθρωπος, Γυναίκα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3269875" y="4987150"/>
            <a:ext cx="1122362" cy="19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 descr="https://www.newsandtunes.com/wp-content/uploads/2021/01/Lytras_main.jpg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9" descr="https://www.newsandtunes.com/wp-content/uploads/2021/01/Lytras_main.jpg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9" descr="https://www.newsandtunes.com/wp-content/uploads/2021/01/Lytras_main.jpg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19"/>
          <p:cNvPicPr preferRelativeResize="0"/>
          <p:nvPr/>
        </p:nvPicPr>
        <p:blipFill rotWithShape="1">
          <a:blip r:embed="rId6" cstate="email">
            <a:alphaModFix/>
          </a:blip>
          <a:srcRect/>
          <a:stretch/>
        </p:blipFill>
        <p:spPr>
          <a:xfrm>
            <a:off x="8793163" y="4903775"/>
            <a:ext cx="667075" cy="170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>
          <a:blip r:embed="rId7" cstate="email">
            <a:alphaModFix/>
          </a:blip>
          <a:stretch>
            <a:fillRect/>
          </a:stretch>
        </p:blipFill>
        <p:spPr>
          <a:xfrm>
            <a:off x="5341150" y="4699950"/>
            <a:ext cx="1438276" cy="17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9"/>
          <p:cNvPicPr preferRelativeResize="0"/>
          <p:nvPr/>
        </p:nvPicPr>
        <p:blipFill rotWithShape="1">
          <a:blip r:embed="rId8">
            <a:alphaModFix/>
          </a:blip>
          <a:srcRect l="10124" t="4321" r="10961" b="3538"/>
          <a:stretch/>
        </p:blipFill>
        <p:spPr>
          <a:xfrm>
            <a:off x="3726100" y="1875736"/>
            <a:ext cx="4543200" cy="2595489"/>
          </a:xfrm>
          <a:prstGeom prst="rect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2" name="Google Shape;29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1075" y="2016475"/>
            <a:ext cx="1974425" cy="22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9" descr="https://i.pinimg.com/564x/d2/a8/4d/d2a84d3e29219a607263b0506a18fe0a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95500" y="2016475"/>
            <a:ext cx="2081200" cy="2271800"/>
          </a:xfrm>
          <a:prstGeom prst="rect">
            <a:avLst/>
          </a:prstGeom>
          <a:noFill/>
          <a:ln>
            <a:noFill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pic>
        <p:nvPicPr>
          <p:cNvPr id="294" name="Google Shape;294;p19"/>
          <p:cNvPicPr preferRelativeResize="0"/>
          <p:nvPr/>
        </p:nvPicPr>
        <p:blipFill rotWithShape="1">
          <a:blip r:embed="rId8">
            <a:alphaModFix/>
          </a:blip>
          <a:srcRect l="10124" t="4321" r="10961" b="3538"/>
          <a:stretch/>
        </p:blipFill>
        <p:spPr>
          <a:xfrm>
            <a:off x="9159025" y="1380437"/>
            <a:ext cx="2664000" cy="31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 descr="chios8-lytras-pyrpolisi"/>
          <p:cNvPicPr preferRelativeResize="0"/>
          <p:nvPr/>
        </p:nvPicPr>
        <p:blipFill rotWithShape="1">
          <a:blip r:embed="rId11">
            <a:alphaModFix/>
          </a:blip>
          <a:srcRect b="3155"/>
          <a:stretch/>
        </p:blipFill>
        <p:spPr>
          <a:xfrm>
            <a:off x="9364450" y="1575499"/>
            <a:ext cx="2268000" cy="27000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>
              <a:srgbClr val="000000">
                <a:alpha val="42352"/>
              </a:srgbClr>
            </a:outerShdw>
          </a:effectLst>
        </p:spPr>
      </p:pic>
      <p:pic>
        <p:nvPicPr>
          <p:cNvPr id="297" name="Google Shape;297;p19" descr="Lytras_main.jpg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618978" y="1336431"/>
            <a:ext cx="1998133" cy="2650513"/>
          </a:xfrm>
          <a:prstGeom prst="rect">
            <a:avLst/>
          </a:prstGeom>
          <a:noFill/>
          <a:ln>
            <a:noFill/>
          </a:ln>
          <a:effectLst>
            <a:outerShdw blurRad="254000" algn="bl" rotWithShape="0">
              <a:srgbClr val="000000">
                <a:alpha val="42352"/>
              </a:srgbClr>
            </a:outerShdw>
          </a:effectLst>
        </p:spPr>
      </p:pic>
      <p:sp>
        <p:nvSpPr>
          <p:cNvPr id="27" name="26 - Ορθογώνιο"/>
          <p:cNvSpPr/>
          <p:nvPr/>
        </p:nvSpPr>
        <p:spPr>
          <a:xfrm>
            <a:off x="3854551" y="267292"/>
            <a:ext cx="4726745" cy="407958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lvl="0" algn="ctr">
              <a:buClr>
                <a:srgbClr val="FCFCFF"/>
              </a:buClr>
              <a:buSzPts val="1200"/>
            </a:pPr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  <a:sym typeface="Calibri"/>
              </a:rPr>
              <a:t>ΑΙΘΟΥΣΑ</a:t>
            </a:r>
            <a:r>
              <a:rPr lang="el-G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  </a:t>
            </a:r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  <a:sym typeface="Calibri"/>
              </a:rPr>
              <a:t>ΝΙΚΗΦΟΡΟΥ</a:t>
            </a:r>
            <a:r>
              <a:rPr lang="el-G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 </a:t>
            </a:r>
            <a:r>
              <a:rPr lang="el-GR" sz="1800" spc="300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Bahnschrift SemiBold" pitchFamily="34" charset="0"/>
                <a:sym typeface="Calibri"/>
              </a:rPr>
              <a:t>ΛΥΤΡΑ</a:t>
            </a:r>
          </a:p>
        </p:txBody>
      </p:sp>
      <p:pic>
        <p:nvPicPr>
          <p:cNvPr id="30" name="29 - Εικόνα" descr="sign__10__-_Αντιγραφή-removebg-preview - Αντιγραφή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14132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8" name="27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- Εικόνα" descr="ceiling (7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0"/>
            <a:ext cx="12189505" cy="2138289"/>
          </a:xfrm>
          <a:prstGeom prst="rect">
            <a:avLst/>
          </a:prstGeom>
        </p:spPr>
      </p:pic>
      <p:pic>
        <p:nvPicPr>
          <p:cNvPr id="303" name="Google Shape;303;p14" descr="Δαπεδο βινυλιου allura lvt form - πλακίδια mόνιμης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0" y="4217987"/>
            <a:ext cx="12192000" cy="264001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4"/>
          <p:cNvSpPr txBox="1"/>
          <p:nvPr/>
        </p:nvSpPr>
        <p:spPr>
          <a:xfrm>
            <a:off x="-1" y="1216325"/>
            <a:ext cx="3528000" cy="39600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4"/>
          <p:cNvSpPr txBox="1"/>
          <p:nvPr/>
        </p:nvSpPr>
        <p:spPr>
          <a:xfrm>
            <a:off x="3680243" y="1656273"/>
            <a:ext cx="4803378" cy="32475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l-G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4"/>
          <p:cNvSpPr/>
          <p:nvPr/>
        </p:nvSpPr>
        <p:spPr>
          <a:xfrm>
            <a:off x="1663700" y="2290762"/>
            <a:ext cx="2295525" cy="454025"/>
          </a:xfrm>
          <a:custGeom>
            <a:avLst/>
            <a:gdLst/>
            <a:ahLst/>
            <a:cxnLst/>
            <a:rect l="l" t="t" r="r" b="b"/>
            <a:pathLst>
              <a:path w="2295525" h="454025" extrusionOk="0">
                <a:moveTo>
                  <a:pt x="0" y="454025"/>
                </a:moveTo>
                <a:lnTo>
                  <a:pt x="113506" y="0"/>
                </a:lnTo>
                <a:lnTo>
                  <a:pt x="2182019" y="0"/>
                </a:lnTo>
                <a:lnTo>
                  <a:pt x="2295525" y="454025"/>
                </a:lnTo>
                <a:close/>
              </a:path>
            </a:pathLst>
          </a:custGeom>
          <a:noFill/>
          <a:ln>
            <a:noFill/>
          </a:ln>
          <a:effectLst>
            <a:outerShdw blurRad="63500" dist="27940" dir="5400000">
              <a:srgbClr val="000000">
                <a:alpha val="3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4"/>
          <p:cNvSpPr/>
          <p:nvPr/>
        </p:nvSpPr>
        <p:spPr>
          <a:xfrm rot="188846">
            <a:off x="8312689" y="2464070"/>
            <a:ext cx="1733676" cy="2207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noFill/>
                <a:latin typeface="Arial Black"/>
              </a:rPr>
              <a:t>ΣΥΜΒΟΛΑ ΚΑΤΑΚΟΜΒΩΝ</a:t>
            </a:r>
          </a:p>
        </p:txBody>
      </p:sp>
      <p:sp>
        <p:nvSpPr>
          <p:cNvPr id="313" name="Google Shape;313;p14"/>
          <p:cNvSpPr/>
          <p:nvPr/>
        </p:nvSpPr>
        <p:spPr>
          <a:xfrm rot="-5400000" flipH="1">
            <a:off x="6489700" y="3067050"/>
            <a:ext cx="4256087" cy="373062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4"/>
          <p:cNvSpPr txBox="1"/>
          <p:nvPr/>
        </p:nvSpPr>
        <p:spPr>
          <a:xfrm>
            <a:off x="8793162" y="1162050"/>
            <a:ext cx="3398837" cy="39600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4"/>
          <p:cNvSpPr txBox="1"/>
          <p:nvPr/>
        </p:nvSpPr>
        <p:spPr>
          <a:xfrm>
            <a:off x="4556833" y="4558861"/>
            <a:ext cx="3078334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l-GR" b="0" i="0" u="none" strike="noStrike" cap="none" dirty="0">
                <a:solidFill>
                  <a:schemeClr val="dk1"/>
                </a:solidFill>
                <a:latin typeface="Candara" pitchFamily="34" charset="0"/>
                <a:sym typeface="Arial"/>
              </a:rPr>
              <a:t>Η πυρπόληση της τουρκικής </a:t>
            </a:r>
            <a:r>
              <a:rPr lang="el-GR" b="0" i="0" u="none" strike="noStrike" cap="none" dirty="0" smtClean="0">
                <a:solidFill>
                  <a:schemeClr val="dk1"/>
                </a:solidFill>
                <a:latin typeface="Candara" pitchFamily="34" charset="0"/>
                <a:sym typeface="Arial"/>
              </a:rPr>
              <a:t>φρεγάτας</a:t>
            </a:r>
            <a:endParaRPr lang="en-US" b="0" i="0" u="none" strike="noStrike" cap="none" dirty="0" smtClean="0">
              <a:solidFill>
                <a:schemeClr val="dk1"/>
              </a:solidFill>
              <a:latin typeface="Candara" pitchFamily="34" charset="0"/>
              <a:sym typeface="Arial"/>
            </a:endParaRPr>
          </a:p>
        </p:txBody>
      </p:sp>
      <p:pic>
        <p:nvPicPr>
          <p:cNvPr id="316" name="Google Shape;316;p14" descr="15+1 πίνακες για την Επανάσταση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632" y="1793875"/>
            <a:ext cx="4122737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4" descr="C:\Users\Turbox.User\Desktop\21.jpg"/>
          <p:cNvPicPr preferRelativeResize="0"/>
          <p:nvPr/>
        </p:nvPicPr>
        <p:blipFill rotWithShape="1">
          <a:blip r:embed="rId6">
            <a:alphaModFix/>
          </a:blip>
          <a:srcRect t="6359"/>
          <a:stretch/>
        </p:blipFill>
        <p:spPr>
          <a:xfrm>
            <a:off x="131962" y="1800669"/>
            <a:ext cx="3240000" cy="23400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18" name="Google Shape;318;p14" descr="C:\Users\Turbox.User\Desktop\αρχείο λήψης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15888" y="1800669"/>
            <a:ext cx="3105409" cy="243371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19" name="Google Shape;319;p14"/>
          <p:cNvPicPr preferRelativeResize="0"/>
          <p:nvPr/>
        </p:nvPicPr>
        <p:blipFill rotWithShape="1">
          <a:blip r:embed="rId8" cstate="email">
            <a:alphaModFix/>
          </a:blip>
          <a:srcRect/>
          <a:stretch/>
        </p:blipFill>
        <p:spPr>
          <a:xfrm>
            <a:off x="3601625" y="4903778"/>
            <a:ext cx="1341425" cy="177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4"/>
          <p:cNvPicPr preferRelativeResize="0"/>
          <p:nvPr/>
        </p:nvPicPr>
        <p:blipFill rotWithShape="1">
          <a:blip r:embed="rId9" cstate="email">
            <a:alphaModFix/>
          </a:blip>
          <a:srcRect/>
          <a:stretch/>
        </p:blipFill>
        <p:spPr>
          <a:xfrm>
            <a:off x="7137694" y="4866584"/>
            <a:ext cx="1482825" cy="14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>
          <a:blip r:embed="rId10" cstate="email">
            <a:alphaModFix/>
          </a:blip>
          <a:stretch>
            <a:fillRect/>
          </a:stretch>
        </p:blipFill>
        <p:spPr>
          <a:xfrm>
            <a:off x="5757291" y="5067625"/>
            <a:ext cx="1063258" cy="177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15;p14"/>
          <p:cNvSpPr txBox="1"/>
          <p:nvPr/>
        </p:nvSpPr>
        <p:spPr>
          <a:xfrm>
            <a:off x="292996" y="4333774"/>
            <a:ext cx="2996580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algn="ctr">
              <a:buClr>
                <a:schemeClr val="dk1"/>
              </a:buClr>
              <a:buSzPts val="1000"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Η άφιξη του Καραϊσκάκη στο Φάληρο</a:t>
            </a:r>
            <a:endParaRPr lang="el-GR" dirty="0" smtClean="0">
              <a:latin typeface="Candara" pitchFamily="34" charset="0"/>
            </a:endParaRPr>
          </a:p>
        </p:txBody>
      </p:sp>
      <p:sp>
        <p:nvSpPr>
          <p:cNvPr id="22" name="Google Shape;315;p14"/>
          <p:cNvSpPr txBox="1"/>
          <p:nvPr/>
        </p:nvSpPr>
        <p:spPr>
          <a:xfrm>
            <a:off x="9557497" y="4446320"/>
            <a:ext cx="1855242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36000" tIns="36000" rIns="36000" bIns="36000" anchor="t" anchorCtr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el-GR" dirty="0" smtClean="0">
                <a:solidFill>
                  <a:schemeClr val="dk1"/>
                </a:solidFill>
                <a:latin typeface="Candara" pitchFamily="34" charset="0"/>
              </a:rPr>
              <a:t>Η “Έξοδος του Άρεως”</a:t>
            </a:r>
            <a:endParaRPr lang="el-GR" dirty="0">
              <a:latin typeface="Candara" pitchFamily="34" charset="0"/>
            </a:endParaRPr>
          </a:p>
        </p:txBody>
      </p:sp>
      <p:sp>
        <p:nvSpPr>
          <p:cNvPr id="23" name="Google Shape;181;p13"/>
          <p:cNvSpPr/>
          <p:nvPr/>
        </p:nvSpPr>
        <p:spPr>
          <a:xfrm>
            <a:off x="4027115" y="1301829"/>
            <a:ext cx="4144425" cy="353084"/>
          </a:xfrm>
          <a:prstGeom prst="trapezoid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0980"/>
              </a:srgbClr>
            </a:outerShdw>
          </a:effectLst>
        </p:spPr>
        <p:txBody>
          <a:bodyPr spcFirstLastPara="1" wrap="non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CFF"/>
              </a:buClr>
              <a:buSzPts val="1200"/>
              <a:buFont typeface="Calibri"/>
              <a:buNone/>
            </a:pPr>
            <a:r>
              <a:rPr lang="el-GR" sz="1800" i="0" u="none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ΑΙΘΟΥΣΑ  </a:t>
            </a:r>
            <a:r>
              <a:rPr lang="el-GR" sz="1800" i="0" u="none" strike="noStrik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  <a:ea typeface="Calibri"/>
                <a:cs typeface="Calibri"/>
                <a:sym typeface="Calibri"/>
              </a:rPr>
              <a:t>ΚΩΝΣΤΑΝΤΙΝΟΥ ΒΟΛΑΝΑΚΗ</a:t>
            </a:r>
            <a:endParaRPr sz="1800" i="0" u="none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  <a:sym typeface="Arial"/>
            </a:endParaRPr>
          </a:p>
        </p:txBody>
      </p:sp>
      <p:sp>
        <p:nvSpPr>
          <p:cNvPr id="24" name="Google Shape;313;p14"/>
          <p:cNvSpPr/>
          <p:nvPr/>
        </p:nvSpPr>
        <p:spPr>
          <a:xfrm rot="5400000">
            <a:off x="1715102" y="3036877"/>
            <a:ext cx="3960000" cy="318895"/>
          </a:xfrm>
          <a:custGeom>
            <a:avLst/>
            <a:gdLst/>
            <a:ahLst/>
            <a:cxnLst/>
            <a:rect l="l" t="t" r="r" b="b"/>
            <a:pathLst>
              <a:path w="3529012" h="2017712" extrusionOk="0">
                <a:moveTo>
                  <a:pt x="0" y="2017712"/>
                </a:moveTo>
                <a:lnTo>
                  <a:pt x="504428" y="0"/>
                </a:lnTo>
                <a:lnTo>
                  <a:pt x="3024584" y="0"/>
                </a:lnTo>
                <a:lnTo>
                  <a:pt x="3529012" y="2017712"/>
                </a:lnTo>
                <a:close/>
              </a:path>
            </a:pathLst>
          </a:custGeom>
          <a:solidFill>
            <a:srgbClr val="C4B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24 - Εικόνα" descr="sign (11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6000" y="6282000"/>
            <a:ext cx="576000" cy="57600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1077</Words>
  <Application>Microsoft Office PowerPoint</Application>
  <PresentationFormat>Προσαρμογή</PresentationFormat>
  <Paragraphs>1356</Paragraphs>
  <Slides>46</Slides>
  <Notes>44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61" baseType="lpstr">
      <vt:lpstr>Arial</vt:lpstr>
      <vt:lpstr>Bahnschrift</vt:lpstr>
      <vt:lpstr>Bahnschrift SemiBold</vt:lpstr>
      <vt:lpstr>Calibri</vt:lpstr>
      <vt:lpstr>Monotype Corsiva</vt:lpstr>
      <vt:lpstr>Arial Black</vt:lpstr>
      <vt:lpstr>Candara</vt:lpstr>
      <vt:lpstr>Constantia</vt:lpstr>
      <vt:lpstr>Times</vt:lpstr>
      <vt:lpstr>Comic Sans MS</vt:lpstr>
      <vt:lpstr>Arial Narrow</vt:lpstr>
      <vt:lpstr>Bahnschrift Condensed</vt:lpstr>
      <vt:lpstr>NSimSun</vt:lpstr>
      <vt:lpstr>Georgia</vt:lpstr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cp:lastModifiedBy>Γιάννης</cp:lastModifiedBy>
  <cp:revision>444</cp:revision>
  <dcterms:created xsi:type="dcterms:W3CDTF">2020-05-14T13:28:35Z</dcterms:created>
  <dcterms:modified xsi:type="dcterms:W3CDTF">2021-05-22T06:01:30Z</dcterms:modified>
</cp:coreProperties>
</file>