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9"/>
  </p:notesMasterIdLst>
  <p:sldIdLst>
    <p:sldId id="480" r:id="rId2"/>
    <p:sldId id="472" r:id="rId3"/>
    <p:sldId id="474" r:id="rId4"/>
    <p:sldId id="476" r:id="rId5"/>
    <p:sldId id="486" r:id="rId6"/>
    <p:sldId id="487" r:id="rId7"/>
    <p:sldId id="478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7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813CC-AC6B-4BB4-89FE-A0335E23E6BA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A72F3-00A5-4BED-9FBF-10C0726537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222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77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02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8099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8943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9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579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601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57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936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838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756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E136E1-D6B0-4416-9C1A-E6BA197A0177}" type="datetimeFigureOut">
              <a:rPr lang="el-GR" smtClean="0"/>
              <a:t>5/12/2024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6E2E02-C1B1-4380-B8B0-732FC54EFB58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04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lor/r/8521/2463" TargetMode="External"/><Relationship Id="rId2" Type="http://schemas.openxmlformats.org/officeDocument/2006/relationships/hyperlink" Target="http://photodentro.edu.gr/lor/r/8521/342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esop.iep.edu.gr/node/1154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dentro.edu.gr/lor/r/8521/3423" TargetMode="External"/><Relationship Id="rId2" Type="http://schemas.openxmlformats.org/officeDocument/2006/relationships/hyperlink" Target="https://cmap.ihmc.us/cmaptool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esop.iep.edu.gr/node/11543" TargetMode="External"/><Relationship Id="rId4" Type="http://schemas.openxmlformats.org/officeDocument/2006/relationships/hyperlink" Target="http://photodentro.edu.gr/lor/r/8521/246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</a:t>
            </a:r>
            <a:r>
              <a:rPr lang="en-US" dirty="0" smtClean="0"/>
              <a:t>.</a:t>
            </a:r>
            <a:r>
              <a:rPr lang="el-GR" dirty="0" smtClean="0"/>
              <a:t>1</a:t>
            </a:r>
            <a:r>
              <a:rPr lang="el-GR" dirty="0" smtClean="0"/>
              <a:t>. Μοντελοποιώ με εννοιολογικούς χάρτες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166" y="1845006"/>
            <a:ext cx="4340628" cy="4354066"/>
          </a:xfrm>
          <a:prstGeom prst="rect">
            <a:avLst/>
          </a:prstGeom>
        </p:spPr>
      </p:pic>
      <p:sp>
        <p:nvSpPr>
          <p:cNvPr id="4" name="Ορθογώνιο 3"/>
          <p:cNvSpPr/>
          <p:nvPr/>
        </p:nvSpPr>
        <p:spPr>
          <a:xfrm>
            <a:off x="5075147" y="6129822"/>
            <a:ext cx="2102665" cy="13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300" dirty="0"/>
              <a:t>https://</a:t>
            </a:r>
            <a:r>
              <a:rPr lang="el-GR" sz="300" dirty="0" smtClean="0"/>
              <a:t>www.freepik.com/free-vector/brain-scheme-with-icons-hexagons_1267154.htm</a:t>
            </a:r>
            <a:endParaRPr lang="el-GR" sz="300" dirty="0"/>
          </a:p>
        </p:txBody>
      </p:sp>
    </p:spTree>
    <p:extLst>
      <p:ext uri="{BB962C8B-B14F-4D97-AF65-F5344CB8AC3E}">
        <p14:creationId xmlns:p14="http://schemas.microsoft.com/office/powerpoint/2010/main" val="149295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Ι. Προσδοκώμενα </a:t>
            </a:r>
            <a:br>
              <a:rPr lang="el-GR" dirty="0" smtClean="0"/>
            </a:br>
            <a:r>
              <a:rPr lang="el-GR" dirty="0" smtClean="0"/>
              <a:t>μαθησιακά αποτελέσματα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91271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l-GR" sz="1900" dirty="0"/>
              <a:t>Ο μαθητής/</a:t>
            </a:r>
            <a:r>
              <a:rPr lang="el-GR" sz="1900" dirty="0" err="1"/>
              <a:t>τρια</a:t>
            </a:r>
            <a:r>
              <a:rPr lang="el-GR" sz="1900" dirty="0"/>
              <a:t> πρέπει να </a:t>
            </a:r>
            <a:r>
              <a:rPr lang="el-GR" sz="1900" dirty="0" smtClean="0"/>
              <a:t>είναι ικανός/ή: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900" dirty="0" smtClean="0"/>
              <a:t> να </a:t>
            </a:r>
            <a:r>
              <a:rPr lang="el-GR" sz="1900" dirty="0"/>
              <a:t>ταξινομεί και </a:t>
            </a:r>
            <a:r>
              <a:rPr lang="el-GR" sz="1900" dirty="0" smtClean="0"/>
              <a:t>να οργανώνει έννοιες,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900" dirty="0" smtClean="0"/>
              <a:t> να </a:t>
            </a:r>
            <a:r>
              <a:rPr lang="el-GR" sz="1900" dirty="0"/>
              <a:t>εντοπίζει σχέσεις </a:t>
            </a:r>
            <a:r>
              <a:rPr lang="el-GR" sz="1900" dirty="0" smtClean="0"/>
              <a:t>μεταξύ εννοιών,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900" dirty="0" smtClean="0"/>
              <a:t> </a:t>
            </a:r>
            <a:r>
              <a:rPr lang="el-GR" sz="1900" dirty="0"/>
              <a:t>να οργανώνει και </a:t>
            </a:r>
            <a:r>
              <a:rPr lang="el-GR" sz="1900" dirty="0" smtClean="0"/>
              <a:t>να αναπαριστά σύνθετες εννοιολογικές </a:t>
            </a:r>
            <a:r>
              <a:rPr lang="el-GR" sz="1900" dirty="0"/>
              <a:t>δομές </a:t>
            </a:r>
            <a:r>
              <a:rPr lang="el-GR" sz="1900" dirty="0" smtClean="0"/>
              <a:t>με λογισμικό εννοιολογικής χαρτογράφησης,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900" dirty="0" smtClean="0"/>
              <a:t> </a:t>
            </a:r>
            <a:r>
              <a:rPr lang="el-GR" sz="1900" dirty="0"/>
              <a:t>να αναγνωρίζει </a:t>
            </a:r>
            <a:r>
              <a:rPr lang="el-GR" sz="1900" dirty="0" smtClean="0"/>
              <a:t>τις γνωστικές αναπαραστάσεις που </a:t>
            </a:r>
            <a:r>
              <a:rPr lang="el-GR" sz="1900" dirty="0"/>
              <a:t>αποτυπώνονται σε </a:t>
            </a:r>
            <a:r>
              <a:rPr lang="el-GR" sz="1900" dirty="0" smtClean="0"/>
              <a:t>ένα εννοιολογικό χάρτη,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900" dirty="0"/>
              <a:t> να καταγράφει, </a:t>
            </a:r>
            <a:r>
              <a:rPr lang="el-GR" sz="1900" dirty="0" smtClean="0"/>
              <a:t>να οργανώνει</a:t>
            </a:r>
            <a:r>
              <a:rPr lang="el-GR" sz="1900" dirty="0"/>
              <a:t>, να ανακαλεί, </a:t>
            </a:r>
            <a:r>
              <a:rPr lang="el-GR" sz="1900" dirty="0" smtClean="0"/>
              <a:t>να αναλύει </a:t>
            </a:r>
            <a:r>
              <a:rPr lang="el-GR" sz="1900" dirty="0"/>
              <a:t>και </a:t>
            </a:r>
            <a:r>
              <a:rPr lang="el-GR" sz="1900" dirty="0" smtClean="0"/>
              <a:t>να </a:t>
            </a:r>
            <a:r>
              <a:rPr lang="el-GR" sz="1900" dirty="0" err="1" smtClean="0"/>
              <a:t>μοντελοποιεί</a:t>
            </a:r>
            <a:r>
              <a:rPr lang="el-GR" sz="1900" dirty="0" smtClean="0"/>
              <a:t> </a:t>
            </a:r>
            <a:r>
              <a:rPr lang="el-GR" sz="1900" dirty="0"/>
              <a:t>το υλικό </a:t>
            </a:r>
            <a:r>
              <a:rPr lang="el-GR" sz="1900" dirty="0" smtClean="0"/>
              <a:t>που συλλέγει </a:t>
            </a:r>
            <a:r>
              <a:rPr lang="el-GR" sz="1900" dirty="0"/>
              <a:t>κατά </a:t>
            </a:r>
            <a:r>
              <a:rPr lang="el-GR" sz="1900" dirty="0" smtClean="0"/>
              <a:t>τη διερεύνηση </a:t>
            </a:r>
            <a:r>
              <a:rPr lang="el-GR" sz="1900" dirty="0"/>
              <a:t>ενός </a:t>
            </a:r>
            <a:r>
              <a:rPr lang="el-GR" sz="1900" dirty="0" smtClean="0"/>
              <a:t>θέματος με </a:t>
            </a:r>
            <a:r>
              <a:rPr lang="el-GR" sz="1900" dirty="0"/>
              <a:t>τη μορφή </a:t>
            </a:r>
            <a:r>
              <a:rPr lang="el-GR" sz="1900" dirty="0" smtClean="0"/>
              <a:t>εννοιολογικών χαρτών,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900" dirty="0" smtClean="0"/>
              <a:t> να δημιουργεί </a:t>
            </a:r>
            <a:r>
              <a:rPr lang="el-GR" sz="1900" dirty="0" err="1" smtClean="0"/>
              <a:t>πολυμεσικούς</a:t>
            </a:r>
            <a:r>
              <a:rPr lang="el-GR" sz="1900" dirty="0" smtClean="0"/>
              <a:t> χάρτες, </a:t>
            </a:r>
            <a:r>
              <a:rPr lang="el-GR" sz="1900" dirty="0"/>
              <a:t>εννοιών με </a:t>
            </a:r>
            <a:r>
              <a:rPr lang="el-GR" sz="1900" dirty="0" smtClean="0"/>
              <a:t>εισαγωγή σύμβολων</a:t>
            </a:r>
            <a:r>
              <a:rPr lang="el-GR" sz="1900" dirty="0"/>
              <a:t>, εικόνων </a:t>
            </a:r>
            <a:r>
              <a:rPr lang="el-GR" sz="1900" dirty="0" smtClean="0"/>
              <a:t>και συνδέσμων,</a:t>
            </a:r>
            <a:endParaRPr lang="el-GR" sz="19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900" dirty="0" smtClean="0"/>
              <a:t> </a:t>
            </a:r>
            <a:r>
              <a:rPr lang="el-GR" sz="1900" dirty="0"/>
              <a:t>να </a:t>
            </a:r>
            <a:r>
              <a:rPr lang="el-GR" sz="1900" dirty="0" smtClean="0"/>
              <a:t>χρησιμοποιεί εννοιολογικούς </a:t>
            </a:r>
            <a:r>
              <a:rPr lang="el-GR" sz="1900" dirty="0"/>
              <a:t>χάρτες </a:t>
            </a:r>
            <a:r>
              <a:rPr lang="el-GR" sz="1900" dirty="0" smtClean="0"/>
              <a:t>για την </a:t>
            </a:r>
            <a:r>
              <a:rPr lang="el-GR" sz="1900" dirty="0"/>
              <a:t>επίλυση προβλημάτων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900" dirty="0" smtClean="0"/>
              <a:t> </a:t>
            </a:r>
            <a:r>
              <a:rPr lang="el-GR" sz="1900" dirty="0"/>
              <a:t>να παρουσιάζει και </a:t>
            </a:r>
            <a:r>
              <a:rPr lang="el-GR" sz="1900" dirty="0" smtClean="0"/>
              <a:t>να εκφράζει τις αναπαραστάσεις του/της για </a:t>
            </a:r>
            <a:r>
              <a:rPr lang="el-GR" sz="1900" dirty="0"/>
              <a:t>σύνθετες έννοιες </a:t>
            </a:r>
            <a:r>
              <a:rPr lang="el-GR" sz="1900" dirty="0" smtClean="0"/>
              <a:t>και διαδικασίες,</a:t>
            </a:r>
            <a:endParaRPr lang="el-GR" sz="19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900" dirty="0" smtClean="0"/>
              <a:t> </a:t>
            </a:r>
            <a:r>
              <a:rPr lang="el-GR" sz="1900" dirty="0"/>
              <a:t>να τροποποιεί, </a:t>
            </a:r>
            <a:r>
              <a:rPr lang="el-GR" sz="1900" dirty="0" smtClean="0"/>
              <a:t>να επεκτείνει </a:t>
            </a:r>
            <a:r>
              <a:rPr lang="el-GR" sz="1900" dirty="0"/>
              <a:t>και </a:t>
            </a:r>
            <a:r>
              <a:rPr lang="el-GR" sz="1900" dirty="0" smtClean="0"/>
              <a:t>να μετασχηματίζει εννοιολογικούς χάρτες.</a:t>
            </a:r>
          </a:p>
        </p:txBody>
      </p:sp>
    </p:spTree>
    <p:extLst>
      <p:ext uri="{BB962C8B-B14F-4D97-AF65-F5344CB8AC3E}">
        <p14:creationId xmlns:p14="http://schemas.microsoft.com/office/powerpoint/2010/main" val="324544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el-GR" dirty="0" smtClean="0"/>
              <a:t>. Βασικά θέματα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/>
              <a:t> Εννοιολογική χαρτογράφηση,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/>
              <a:t> Λογισμικό εννοιολογικής χαρτογράφησης,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 smtClean="0"/>
              <a:t> Σχέσεις μεταξύ εννοιών.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7690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el-GR" dirty="0" smtClean="0"/>
              <a:t>Ι. Ενδεικτικές δραστηριότητες.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791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700" dirty="0" smtClean="0"/>
              <a:t> Οι </a:t>
            </a:r>
            <a:r>
              <a:rPr lang="el-GR" sz="1700" dirty="0"/>
              <a:t>μαθητές/</a:t>
            </a:r>
            <a:r>
              <a:rPr lang="el-GR" sz="1700" dirty="0" err="1"/>
              <a:t>τριες</a:t>
            </a:r>
            <a:r>
              <a:rPr lang="el-GR" sz="1700" dirty="0"/>
              <a:t>, με την καθοδήγηση </a:t>
            </a:r>
            <a:r>
              <a:rPr lang="el-GR" sz="1700" dirty="0" smtClean="0"/>
              <a:t>του/της εκπαιδευτικού</a:t>
            </a:r>
            <a:r>
              <a:rPr lang="el-GR" sz="1700" dirty="0"/>
              <a:t>, αναλαμβάνουν κατάλληλες </a:t>
            </a:r>
            <a:r>
              <a:rPr lang="el-GR" sz="1700" b="1" dirty="0" smtClean="0"/>
              <a:t>εργασίες </a:t>
            </a:r>
            <a:r>
              <a:rPr lang="el-GR" sz="1700" dirty="0" smtClean="0"/>
              <a:t>και </a:t>
            </a:r>
            <a:r>
              <a:rPr lang="el-GR" sz="1700" b="1" dirty="0"/>
              <a:t>σχέδια έρευνας </a:t>
            </a:r>
            <a:r>
              <a:rPr lang="el-GR" sz="1700" dirty="0"/>
              <a:t>(μικρής διάρκειας) που </a:t>
            </a:r>
            <a:r>
              <a:rPr lang="el-GR" sz="1700" dirty="0" smtClean="0"/>
              <a:t>απαιτούν την </a:t>
            </a:r>
            <a:r>
              <a:rPr lang="el-GR" sz="1700" dirty="0"/>
              <a:t>κατασκευή εννοιολογικού χάρτη.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700" dirty="0" smtClean="0"/>
              <a:t> Η </a:t>
            </a:r>
            <a:r>
              <a:rPr lang="el-GR" sz="1700" dirty="0"/>
              <a:t>θεματολογία θα πρέπει να εντάσσεται </a:t>
            </a:r>
            <a:r>
              <a:rPr lang="el-GR" sz="1700" dirty="0" smtClean="0"/>
              <a:t>στα μαθήματα </a:t>
            </a:r>
            <a:r>
              <a:rPr lang="el-GR" sz="1700" dirty="0"/>
              <a:t>του Π.Σ. (Γλώσσα, Ιστορία, </a:t>
            </a:r>
            <a:r>
              <a:rPr lang="el-GR" sz="1700" dirty="0" smtClean="0"/>
              <a:t>Μελέτη Περιβάλλοντος</a:t>
            </a:r>
            <a:r>
              <a:rPr lang="el-GR" sz="1700" dirty="0"/>
              <a:t>, Κοινωνικές Επιστήμες κ.λπ.), </a:t>
            </a:r>
            <a:r>
              <a:rPr lang="el-GR" sz="1700" dirty="0" smtClean="0"/>
              <a:t>το διαθεματικό </a:t>
            </a:r>
            <a:r>
              <a:rPr lang="el-GR" sz="1700" dirty="0"/>
              <a:t>πεδίο, τη συμμετοχή του σχολείου </a:t>
            </a:r>
            <a:r>
              <a:rPr lang="el-GR" sz="1700" dirty="0" smtClean="0"/>
              <a:t>σε καινοτόμες </a:t>
            </a:r>
            <a:r>
              <a:rPr lang="el-GR" sz="1700" dirty="0"/>
              <a:t>δράσεις και προγράμματα, τη </a:t>
            </a:r>
            <a:r>
              <a:rPr lang="el-GR" sz="1700" dirty="0" smtClean="0"/>
              <a:t>σχολική και </a:t>
            </a:r>
            <a:r>
              <a:rPr lang="el-GR" sz="1700" dirty="0"/>
              <a:t>την κοινωνική ζωή</a:t>
            </a:r>
            <a:r>
              <a:rPr lang="el-GR" sz="1700" dirty="0" smtClean="0"/>
              <a:t>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700" dirty="0" smtClean="0"/>
              <a:t> Με </a:t>
            </a:r>
            <a:r>
              <a:rPr lang="el-GR" sz="1700" dirty="0"/>
              <a:t>την καθοδήγηση του/της εκπαιδευτικού, </a:t>
            </a:r>
            <a:r>
              <a:rPr lang="el-GR" sz="1700" dirty="0" smtClean="0"/>
              <a:t>οι μαθητές </a:t>
            </a:r>
            <a:r>
              <a:rPr lang="el-GR" sz="1700" dirty="0"/>
              <a:t>εκφράζουν τις ιδέες και τις γνώσεις τους </a:t>
            </a:r>
            <a:r>
              <a:rPr lang="el-GR" sz="1700" dirty="0" smtClean="0"/>
              <a:t>για το </a:t>
            </a:r>
            <a:r>
              <a:rPr lang="el-GR" sz="1700" dirty="0"/>
              <a:t>υπό μελέτη πρόβλημα. Για </a:t>
            </a:r>
            <a:r>
              <a:rPr lang="el-GR" sz="1700" dirty="0" smtClean="0"/>
              <a:t>παράδειγμα, ταξινομούν </a:t>
            </a:r>
            <a:r>
              <a:rPr lang="el-GR" sz="1700" dirty="0"/>
              <a:t>τα φυτά με συγκεκριμένα </a:t>
            </a:r>
            <a:r>
              <a:rPr lang="el-GR" sz="1700" dirty="0" smtClean="0"/>
              <a:t>κριτήρια (φυλλοβόλα-αειθαλή</a:t>
            </a:r>
            <a:r>
              <a:rPr lang="el-GR" sz="1700" dirty="0"/>
              <a:t>, δέντρα-θάμνους- πόες, </a:t>
            </a:r>
            <a:r>
              <a:rPr lang="el-GR" sz="1700" dirty="0" smtClean="0"/>
              <a:t>φυτά του </a:t>
            </a:r>
            <a:r>
              <a:rPr lang="el-GR" sz="1700" dirty="0"/>
              <a:t>δάσους-του αγρού-του κήπου, με βάση </a:t>
            </a:r>
            <a:r>
              <a:rPr lang="el-GR" sz="1700" dirty="0" smtClean="0"/>
              <a:t>τα μορφολογικά </a:t>
            </a:r>
            <a:r>
              <a:rPr lang="el-GR" sz="1700" dirty="0"/>
              <a:t>χαρακτηριστικά, το σχήμα των </a:t>
            </a:r>
            <a:r>
              <a:rPr lang="el-GR" sz="1700" dirty="0" smtClean="0"/>
              <a:t>φύλλων κ.λπ.).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700" dirty="0" smtClean="0"/>
              <a:t> Παραθέτουν </a:t>
            </a:r>
            <a:r>
              <a:rPr lang="el-GR" sz="1700" dirty="0"/>
              <a:t>τις βασικές έννοιες και τις </a:t>
            </a:r>
            <a:r>
              <a:rPr lang="el-GR" sz="1700" dirty="0" smtClean="0"/>
              <a:t>συσχετίσεις μεταξύ </a:t>
            </a:r>
            <a:r>
              <a:rPr lang="el-GR" sz="1700" dirty="0"/>
              <a:t>τους και δημιουργούν τον </a:t>
            </a:r>
            <a:r>
              <a:rPr lang="el-GR" sz="1700" dirty="0" smtClean="0"/>
              <a:t>αρχικό εννοιολογικό </a:t>
            </a:r>
            <a:r>
              <a:rPr lang="el-GR" sz="1700" dirty="0"/>
              <a:t>χάρτη. Στη συνέχεια συζητούν </a:t>
            </a:r>
            <a:r>
              <a:rPr lang="el-GR" sz="1700" dirty="0" smtClean="0"/>
              <a:t>στην τάξη</a:t>
            </a:r>
            <a:r>
              <a:rPr lang="el-GR" sz="1700" dirty="0"/>
              <a:t>, διερευνούν και εμπλουτίζουν τον χάρτη με </a:t>
            </a:r>
            <a:r>
              <a:rPr lang="el-GR" sz="1700" dirty="0" smtClean="0"/>
              <a:t>νέες έννοιες </a:t>
            </a:r>
            <a:r>
              <a:rPr lang="el-GR" sz="1700" dirty="0"/>
              <a:t>και συσχετίσεις</a:t>
            </a:r>
            <a:r>
              <a:rPr lang="el-GR" sz="1700" dirty="0" smtClean="0"/>
              <a:t>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700" dirty="0" smtClean="0"/>
              <a:t> Ο/η </a:t>
            </a:r>
            <a:r>
              <a:rPr lang="el-GR" sz="1700" dirty="0"/>
              <a:t>εκπαιδευτικός καθοδηγεί τους μαθητές </a:t>
            </a:r>
            <a:r>
              <a:rPr lang="el-GR" sz="1700" dirty="0" smtClean="0"/>
              <a:t>να </a:t>
            </a:r>
            <a:r>
              <a:rPr lang="el-GR" sz="1700" dirty="0" err="1" smtClean="0"/>
              <a:t>επανοργανώσουν</a:t>
            </a:r>
            <a:r>
              <a:rPr lang="el-GR" sz="1700" dirty="0" smtClean="0"/>
              <a:t> </a:t>
            </a:r>
            <a:r>
              <a:rPr lang="el-GR" sz="1700" dirty="0"/>
              <a:t>τα αποτελέσματά τους και </a:t>
            </a:r>
            <a:r>
              <a:rPr lang="el-GR" sz="1700" dirty="0" smtClean="0"/>
              <a:t>να τροποποιήσουν </a:t>
            </a:r>
            <a:r>
              <a:rPr lang="el-GR" sz="1700" dirty="0"/>
              <a:t>τον εννοιολογικό χάρτη με </a:t>
            </a:r>
            <a:r>
              <a:rPr lang="el-GR" sz="1700" dirty="0" smtClean="0"/>
              <a:t>χρήση νέων </a:t>
            </a:r>
            <a:r>
              <a:rPr lang="el-GR" sz="1700" dirty="0"/>
              <a:t>εννοιών. Στη συνέχεια εμπλουτίζουν </a:t>
            </a:r>
            <a:r>
              <a:rPr lang="el-GR" sz="1700" dirty="0" smtClean="0"/>
              <a:t>τον εννοιολογικό </a:t>
            </a:r>
            <a:r>
              <a:rPr lang="el-GR" sz="1700" dirty="0"/>
              <a:t>χάρτη τους με εικόνες, σχέδια </a:t>
            </a:r>
            <a:r>
              <a:rPr lang="el-GR" sz="1700" dirty="0" smtClean="0"/>
              <a:t>κ.ά. πολυμέσα</a:t>
            </a:r>
            <a:r>
              <a:rPr lang="el-GR" sz="1700" dirty="0"/>
              <a:t>. Παρουσιάζουν την εργασία τους </a:t>
            </a:r>
            <a:r>
              <a:rPr lang="el-GR" sz="1700" dirty="0" smtClean="0"/>
              <a:t>και συζητούν </a:t>
            </a:r>
            <a:r>
              <a:rPr lang="el-GR" sz="1700" dirty="0"/>
              <a:t>στην τάξη.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sz="1700" dirty="0" smtClean="0"/>
              <a:t> Εναλλακτικά</a:t>
            </a:r>
            <a:r>
              <a:rPr lang="el-GR" sz="1700" dirty="0"/>
              <a:t>, το περίγραμμα του </a:t>
            </a:r>
            <a:r>
              <a:rPr lang="el-GR" sz="1700" dirty="0" smtClean="0"/>
              <a:t>εννοιολογικού χάρτη </a:t>
            </a:r>
            <a:r>
              <a:rPr lang="el-GR" sz="1700" dirty="0"/>
              <a:t>δίνεται έτοιμο από τον εκπαιδευτικό, </a:t>
            </a:r>
            <a:r>
              <a:rPr lang="el-GR" sz="1700" dirty="0" smtClean="0"/>
              <a:t>με επιλεγμένα </a:t>
            </a:r>
            <a:r>
              <a:rPr lang="el-GR" sz="1700" dirty="0"/>
              <a:t>κενά (κόμβους ή συνδέσμους) τα </a:t>
            </a:r>
            <a:r>
              <a:rPr lang="el-GR" sz="1700" dirty="0" smtClean="0"/>
              <a:t>οποία συμπληρώνονται </a:t>
            </a:r>
            <a:r>
              <a:rPr lang="el-GR" sz="1700" dirty="0"/>
              <a:t>από τους μαθητές.</a:t>
            </a: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386388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el-GR" dirty="0" smtClean="0"/>
              <a:t>Ι. Ενδεικτικές δραστηριότητες..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7916"/>
          </a:xfrm>
        </p:spPr>
        <p:txBody>
          <a:bodyPr>
            <a:normAutofit/>
          </a:bodyPr>
          <a:lstStyle/>
          <a:p>
            <a:r>
              <a:rPr lang="el-GR" sz="1800" b="1" dirty="0"/>
              <a:t>Ενδεικτικά έργα εννοιολογικής χαρτογράφησης </a:t>
            </a:r>
            <a:r>
              <a:rPr lang="el-GR" sz="1800" b="1" dirty="0" smtClean="0"/>
              <a:t>που προτείνονται</a:t>
            </a:r>
            <a:r>
              <a:rPr lang="el-GR" sz="1800" b="1" dirty="0"/>
              <a:t>:</a:t>
            </a:r>
          </a:p>
          <a:p>
            <a:r>
              <a:rPr lang="el-GR" sz="1800" dirty="0"/>
              <a:t>• Έμβια και άβια </a:t>
            </a:r>
            <a:r>
              <a:rPr lang="el-GR" sz="1800" dirty="0" smtClean="0"/>
              <a:t>όντα</a:t>
            </a:r>
            <a:r>
              <a:rPr lang="en-US" sz="1800" dirty="0" smtClean="0"/>
              <a:t>,</a:t>
            </a:r>
            <a:endParaRPr lang="el-GR" sz="1800" dirty="0"/>
          </a:p>
          <a:p>
            <a:r>
              <a:rPr lang="el-GR" sz="1800" dirty="0"/>
              <a:t>• Σπονδυλωτά </a:t>
            </a:r>
            <a:r>
              <a:rPr lang="el-GR" sz="1800" dirty="0" smtClean="0"/>
              <a:t>ζώα</a:t>
            </a:r>
            <a:r>
              <a:rPr lang="en-US" sz="1800" dirty="0" smtClean="0"/>
              <a:t>,</a:t>
            </a:r>
            <a:endParaRPr lang="el-GR" sz="1800" dirty="0"/>
          </a:p>
          <a:p>
            <a:r>
              <a:rPr lang="el-GR" sz="1800" dirty="0"/>
              <a:t>• </a:t>
            </a:r>
            <a:r>
              <a:rPr lang="el-GR" sz="1800" dirty="0" smtClean="0"/>
              <a:t>Πτηνά</a:t>
            </a:r>
            <a:r>
              <a:rPr lang="en-US" sz="1800" dirty="0" smtClean="0"/>
              <a:t>,</a:t>
            </a:r>
            <a:endParaRPr lang="el-GR" sz="1800" dirty="0"/>
          </a:p>
          <a:p>
            <a:r>
              <a:rPr lang="el-GR" sz="1800" dirty="0"/>
              <a:t>• Η τροφική </a:t>
            </a:r>
            <a:r>
              <a:rPr lang="el-GR" sz="1800" dirty="0" smtClean="0"/>
              <a:t>αλυσίδα</a:t>
            </a:r>
            <a:r>
              <a:rPr lang="en-US" sz="1800" dirty="0" smtClean="0"/>
              <a:t>,</a:t>
            </a:r>
            <a:endParaRPr lang="el-GR" sz="1800" dirty="0"/>
          </a:p>
          <a:p>
            <a:r>
              <a:rPr lang="el-GR" sz="1800" dirty="0"/>
              <a:t>• Ο κύκλος του </a:t>
            </a:r>
            <a:r>
              <a:rPr lang="el-GR" sz="1800" dirty="0" smtClean="0"/>
              <a:t>νερού</a:t>
            </a:r>
            <a:r>
              <a:rPr lang="en-US" sz="1800" dirty="0" smtClean="0"/>
              <a:t>,</a:t>
            </a:r>
            <a:endParaRPr lang="el-GR" sz="1800" dirty="0"/>
          </a:p>
          <a:p>
            <a:r>
              <a:rPr lang="el-GR" sz="1800" dirty="0"/>
              <a:t>• Η μόλυνση του </a:t>
            </a:r>
            <a:r>
              <a:rPr lang="el-GR" sz="1800" dirty="0" smtClean="0"/>
              <a:t>περιβάλλοντος</a:t>
            </a:r>
            <a:r>
              <a:rPr lang="en-US" sz="1800" dirty="0" smtClean="0"/>
              <a:t>,</a:t>
            </a:r>
            <a:endParaRPr lang="el-GR" sz="1800" dirty="0"/>
          </a:p>
          <a:p>
            <a:r>
              <a:rPr lang="el-GR" sz="1800" dirty="0"/>
              <a:t>• Τα μέρη του </a:t>
            </a:r>
            <a:r>
              <a:rPr lang="el-GR" sz="1800" dirty="0" smtClean="0"/>
              <a:t>Λόγου</a:t>
            </a:r>
            <a:r>
              <a:rPr lang="en-US" sz="1800" dirty="0" smtClean="0"/>
              <a:t>,</a:t>
            </a:r>
            <a:endParaRPr lang="el-GR" sz="1800" dirty="0"/>
          </a:p>
          <a:p>
            <a:r>
              <a:rPr lang="el-GR" sz="1800" dirty="0"/>
              <a:t>• Η κοινωνική ιεραρχία της Αρχαίας </a:t>
            </a:r>
            <a:r>
              <a:rPr lang="el-GR" sz="1800" dirty="0" smtClean="0"/>
              <a:t>Αθήνας/Σπάρτης</a:t>
            </a:r>
            <a:r>
              <a:rPr lang="en-US" sz="1800" dirty="0" smtClean="0"/>
              <a:t>,</a:t>
            </a:r>
            <a:endParaRPr lang="el-GR" sz="1800" dirty="0"/>
          </a:p>
          <a:p>
            <a:r>
              <a:rPr lang="el-GR" sz="1800" dirty="0"/>
              <a:t>• Ο χρυσός αιώνας του Περικλή.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417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el-GR" dirty="0" smtClean="0"/>
              <a:t>Ι. Ενδεικτικές δραστηριότητες...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9791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b="1" dirty="0" smtClean="0"/>
              <a:t> </a:t>
            </a:r>
            <a:r>
              <a:rPr lang="el-GR" sz="1800" b="1" dirty="0" smtClean="0"/>
              <a:t>Εννοιολογική </a:t>
            </a:r>
            <a:r>
              <a:rPr lang="el-GR" sz="1800" b="1" dirty="0"/>
              <a:t>Χαρτογράφηση (Γ’ </a:t>
            </a:r>
            <a:r>
              <a:rPr lang="el-GR" sz="1800" b="1" dirty="0" smtClean="0"/>
              <a:t>τάξη). </a:t>
            </a:r>
            <a:r>
              <a:rPr lang="el-GR" sz="1800" dirty="0" smtClean="0"/>
              <a:t>Εφαρμογή </a:t>
            </a:r>
            <a:r>
              <a:rPr lang="el-GR" sz="1800" dirty="0"/>
              <a:t>δημιουργίας εννοιολογικών χαρτών, </a:t>
            </a:r>
            <a:r>
              <a:rPr lang="el-GR" sz="1800" dirty="0" smtClean="0"/>
              <a:t>η οποία </a:t>
            </a:r>
            <a:r>
              <a:rPr lang="el-GR" sz="1800" dirty="0"/>
              <a:t>εκτελείται σε περιβάλλον φυλλομετρητή </a:t>
            </a:r>
            <a:r>
              <a:rPr lang="el-GR" sz="1800" dirty="0" smtClean="0"/>
              <a:t>και ενσωματώνει </a:t>
            </a:r>
            <a:r>
              <a:rPr lang="el-GR" sz="1800" dirty="0"/>
              <a:t>βασικές λειτουργίες </a:t>
            </a:r>
            <a:r>
              <a:rPr lang="el-GR" sz="1800" dirty="0" smtClean="0"/>
              <a:t>προσαρμοσμένες στο </a:t>
            </a:r>
            <a:r>
              <a:rPr lang="el-GR" sz="1800" dirty="0"/>
              <a:t>επίπεδο των μικρών μαθητών. Οι </a:t>
            </a:r>
            <a:r>
              <a:rPr lang="el-GR" sz="1800" dirty="0" smtClean="0"/>
              <a:t>μαθητές διερευνούν </a:t>
            </a:r>
            <a:r>
              <a:rPr lang="el-GR" sz="1800" dirty="0"/>
              <a:t>τα έτοιμα παραδείγματα</a:t>
            </a:r>
            <a:r>
              <a:rPr lang="el-GR" sz="1800" dirty="0" smtClean="0"/>
              <a:t>, </a:t>
            </a:r>
            <a:r>
              <a:rPr lang="el-GR" sz="1800" dirty="0"/>
              <a:t>πειραματίζονται και εξασκούνται με στόχο </a:t>
            </a:r>
            <a:r>
              <a:rPr lang="el-GR" sz="1800" dirty="0" smtClean="0"/>
              <a:t>την υλοποίηση </a:t>
            </a:r>
            <a:r>
              <a:rPr lang="el-GR" sz="1800" dirty="0"/>
              <a:t>ολοκληρωμένων </a:t>
            </a:r>
            <a:r>
              <a:rPr lang="el-GR" sz="1800" dirty="0" smtClean="0"/>
              <a:t>δραστηριοτήτων </a:t>
            </a:r>
            <a:r>
              <a:rPr lang="el-GR" sz="1800" dirty="0" err="1" smtClean="0"/>
              <a:t>μοντελοποίησης</a:t>
            </a:r>
            <a:r>
              <a:rPr lang="el-GR" sz="1800" dirty="0" smtClean="0"/>
              <a:t> </a:t>
            </a:r>
            <a:r>
              <a:rPr lang="el-GR" sz="1800" dirty="0"/>
              <a:t>και δημιουργίας </a:t>
            </a:r>
            <a:r>
              <a:rPr lang="el-GR" sz="1800" dirty="0" smtClean="0"/>
              <a:t>εννοιολογικών χαρτών</a:t>
            </a:r>
            <a:r>
              <a:rPr lang="el-GR" sz="1800" dirty="0"/>
              <a:t>. Ο εκπαιδευτικός υποστηρίζει και </a:t>
            </a:r>
            <a:r>
              <a:rPr lang="el-GR" sz="1800" dirty="0" smtClean="0"/>
              <a:t>καθοδηγεί τους </a:t>
            </a:r>
            <a:r>
              <a:rPr lang="el-GR" sz="1800" dirty="0"/>
              <a:t>μαθητές δημιουργώντας </a:t>
            </a:r>
            <a:r>
              <a:rPr lang="el-GR" sz="1800" dirty="0" smtClean="0"/>
              <a:t>καταστάσεις διερευνητικής </a:t>
            </a:r>
            <a:r>
              <a:rPr lang="el-GR" sz="1800" dirty="0"/>
              <a:t>και συνεργατικής μάθησης. </a:t>
            </a:r>
            <a:r>
              <a:rPr lang="el-GR" sz="1800" dirty="0" smtClean="0"/>
              <a:t>Στη συνέχεια</a:t>
            </a:r>
            <a:r>
              <a:rPr lang="el-GR" sz="1800" dirty="0"/>
              <a:t>, καλεί τους μαθητές να υλοποιήσουν </a:t>
            </a:r>
            <a:r>
              <a:rPr lang="el-GR" sz="1800" dirty="0" smtClean="0"/>
              <a:t>νέες εργασίες </a:t>
            </a:r>
            <a:r>
              <a:rPr lang="el-GR" sz="1800" dirty="0"/>
              <a:t>σε περιβάλλον λογισμικού </a:t>
            </a:r>
            <a:r>
              <a:rPr lang="el-GR" sz="1800" dirty="0" smtClean="0"/>
              <a:t>εννοιολογικής χαρτογράφησης.</a:t>
            </a:r>
            <a:endParaRPr lang="en-US" sz="1800" dirty="0" smtClean="0"/>
          </a:p>
          <a:p>
            <a:pPr marL="0" indent="0">
              <a:buNone/>
            </a:pPr>
            <a:r>
              <a:rPr lang="el-GR" sz="1800" i="1" dirty="0"/>
              <a:t>Εννοιολογική </a:t>
            </a:r>
            <a:r>
              <a:rPr lang="el-GR" sz="1800" i="1" dirty="0" smtClean="0"/>
              <a:t>Χαρτογράφηση</a:t>
            </a:r>
            <a:r>
              <a:rPr lang="en-US" sz="1800" i="1" dirty="0" smtClean="0"/>
              <a:t> </a:t>
            </a:r>
            <a:r>
              <a:rPr lang="en-US" sz="1800" dirty="0" smtClean="0"/>
              <a:t>(</a:t>
            </a:r>
            <a:r>
              <a:rPr lang="en-GB" sz="1800" dirty="0" smtClean="0">
                <a:hlinkClick r:id="rId2"/>
              </a:rPr>
              <a:t>http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photodentro.edu.gr/lor/r/8521/3423</a:t>
            </a:r>
            <a:r>
              <a:rPr lang="en-GB" sz="1800" dirty="0" smtClean="0"/>
              <a:t>) 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 smtClean="0"/>
              <a:t> </a:t>
            </a:r>
            <a:r>
              <a:rPr lang="el-GR" sz="1800" b="1" dirty="0" smtClean="0"/>
              <a:t>Εννοιολογική </a:t>
            </a:r>
            <a:r>
              <a:rPr lang="el-GR" sz="1800" b="1" dirty="0"/>
              <a:t>Χαρτογράφηση - Σχολική εκδρομή (Γ</a:t>
            </a:r>
            <a:r>
              <a:rPr lang="el-GR" sz="1800" b="1" dirty="0" smtClean="0"/>
              <a:t>’ &amp; </a:t>
            </a:r>
            <a:r>
              <a:rPr lang="el-GR" sz="1800" b="1" dirty="0"/>
              <a:t>Δ’ τάξη</a:t>
            </a:r>
            <a:r>
              <a:rPr lang="el-GR" sz="1800" b="1" dirty="0" smtClean="0"/>
              <a:t>). </a:t>
            </a:r>
            <a:r>
              <a:rPr lang="el-GR" sz="1800" dirty="0" err="1" smtClean="0"/>
              <a:t>Διαδραστικό</a:t>
            </a:r>
            <a:r>
              <a:rPr lang="el-GR" sz="1800" dirty="0" smtClean="0"/>
              <a:t> </a:t>
            </a:r>
            <a:r>
              <a:rPr lang="el-GR" sz="1800" dirty="0" err="1"/>
              <a:t>βιντεομάθημα</a:t>
            </a:r>
            <a:r>
              <a:rPr lang="el-GR" sz="1800" dirty="0"/>
              <a:t> εισαγωγής </a:t>
            </a:r>
            <a:r>
              <a:rPr lang="el-GR" sz="1800" dirty="0" smtClean="0"/>
              <a:t>στη δημιουργία </a:t>
            </a:r>
            <a:r>
              <a:rPr lang="el-GR" sz="1800" dirty="0"/>
              <a:t>εννοιολογικού χάρτη με χρήση </a:t>
            </a:r>
            <a:r>
              <a:rPr lang="el-GR" sz="1800" dirty="0" smtClean="0"/>
              <a:t>του λογισμικού </a:t>
            </a:r>
            <a:r>
              <a:rPr lang="el-GR" sz="1800" dirty="0" err="1"/>
              <a:t>CmapTools</a:t>
            </a:r>
            <a:r>
              <a:rPr lang="el-GR" sz="1800" dirty="0"/>
              <a:t>. Οι μαθητές </a:t>
            </a:r>
            <a:r>
              <a:rPr lang="el-GR" sz="1800" dirty="0" smtClean="0"/>
              <a:t>διερευνούν, πειραματίζονται </a:t>
            </a:r>
            <a:r>
              <a:rPr lang="el-GR" sz="1800" dirty="0"/>
              <a:t>και εξοικειώνονται με τα </a:t>
            </a:r>
            <a:r>
              <a:rPr lang="el-GR" sz="1800" dirty="0" smtClean="0"/>
              <a:t>εργαλεία του </a:t>
            </a:r>
            <a:r>
              <a:rPr lang="el-GR" sz="1800" dirty="0"/>
              <a:t>λογισμικού εννοιολογικής χαρτογράφησης </a:t>
            </a:r>
            <a:r>
              <a:rPr lang="el-GR" sz="1800" dirty="0" smtClean="0"/>
              <a:t>με στόχο </a:t>
            </a:r>
            <a:r>
              <a:rPr lang="el-GR" sz="1800" dirty="0"/>
              <a:t>να διακρίνουν τα βασικά </a:t>
            </a:r>
            <a:r>
              <a:rPr lang="el-GR" sz="1800" dirty="0" smtClean="0"/>
              <a:t>στάδια/ενέργειες υλοποίησης </a:t>
            </a:r>
            <a:r>
              <a:rPr lang="el-GR" sz="1800" dirty="0"/>
              <a:t>μιας ολοκληρωμένης </a:t>
            </a:r>
            <a:r>
              <a:rPr lang="el-GR" sz="1800" dirty="0" smtClean="0"/>
              <a:t>δραστηριότητας εννοιολογικής </a:t>
            </a:r>
            <a:r>
              <a:rPr lang="el-GR" sz="1800" dirty="0"/>
              <a:t>χαρτογράφησης. Στη συνέχεια, </a:t>
            </a:r>
            <a:r>
              <a:rPr lang="el-GR" sz="1800" dirty="0" smtClean="0"/>
              <a:t>ο εκπαιδευτικός </a:t>
            </a:r>
            <a:r>
              <a:rPr lang="el-GR" sz="1800" dirty="0"/>
              <a:t>καλεί τους μαθητές να </a:t>
            </a:r>
            <a:r>
              <a:rPr lang="el-GR" sz="1800" dirty="0" smtClean="0"/>
              <a:t>υλοποιήσουν και </a:t>
            </a:r>
            <a:r>
              <a:rPr lang="el-GR" sz="1800" dirty="0"/>
              <a:t>να επεκτείνουν την εργασία τους, σε </a:t>
            </a:r>
            <a:r>
              <a:rPr lang="el-GR" sz="1800" dirty="0" smtClean="0"/>
              <a:t>περιβάλλον λογισμικού </a:t>
            </a:r>
            <a:r>
              <a:rPr lang="en-GB" sz="1800" dirty="0"/>
              <a:t>CmapTools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l-GR" sz="1600" i="1" dirty="0"/>
              <a:t>Εννοιολογική Χαρτογράφηση </a:t>
            </a:r>
            <a:r>
              <a:rPr lang="el-GR" sz="1600" i="1" dirty="0" smtClean="0"/>
              <a:t>– Σχολική</a:t>
            </a:r>
            <a:r>
              <a:rPr lang="en-US" sz="1600" i="1" dirty="0" smtClean="0"/>
              <a:t> </a:t>
            </a:r>
            <a:r>
              <a:rPr lang="el-GR" sz="1600" i="1" dirty="0" smtClean="0"/>
              <a:t>εκδρομή</a:t>
            </a:r>
            <a:r>
              <a:rPr lang="en-US" sz="1600" i="1" dirty="0" smtClean="0"/>
              <a:t> </a:t>
            </a:r>
            <a:r>
              <a:rPr lang="en-US" sz="1600" dirty="0" smtClean="0"/>
              <a:t>(</a:t>
            </a:r>
            <a:r>
              <a:rPr lang="en-GB" sz="1600" dirty="0" smtClean="0">
                <a:hlinkClick r:id="rId3"/>
              </a:rPr>
              <a:t>http</a:t>
            </a:r>
            <a:r>
              <a:rPr lang="en-GB" sz="1600" dirty="0">
                <a:hlinkClick r:id="rId3"/>
              </a:rPr>
              <a:t>://</a:t>
            </a:r>
            <a:r>
              <a:rPr lang="en-GB" sz="1600" dirty="0" smtClean="0">
                <a:hlinkClick r:id="rId3"/>
              </a:rPr>
              <a:t>photodentro.edu.gr/lor/r/8521/2463</a:t>
            </a:r>
            <a:r>
              <a:rPr lang="en-GB" sz="1600" dirty="0" smtClean="0"/>
              <a:t>) 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1" dirty="0" smtClean="0"/>
              <a:t> </a:t>
            </a:r>
            <a:r>
              <a:rPr lang="el-GR" sz="1800" b="1" dirty="0" smtClean="0"/>
              <a:t>Οικοδομώ </a:t>
            </a:r>
            <a:r>
              <a:rPr lang="el-GR" sz="1800" b="1" dirty="0"/>
              <a:t>ψηφιακή παιδεία και </a:t>
            </a:r>
            <a:r>
              <a:rPr lang="el-GR" sz="1800" b="1" dirty="0" err="1" smtClean="0"/>
              <a:t>γραμματισμό</a:t>
            </a:r>
            <a:r>
              <a:rPr lang="el-GR" sz="1800" b="1" dirty="0" smtClean="0"/>
              <a:t>. </a:t>
            </a:r>
            <a:r>
              <a:rPr lang="el-GR" sz="1800" dirty="0" smtClean="0"/>
              <a:t>Οι μαθητές </a:t>
            </a:r>
            <a:r>
              <a:rPr lang="el-GR" sz="1800" dirty="0"/>
              <a:t>αναγνωρίζουν, διακρίνουν και ιεραρχούν </a:t>
            </a:r>
            <a:r>
              <a:rPr lang="el-GR" sz="1800" dirty="0" smtClean="0"/>
              <a:t>τις κατηγορίες </a:t>
            </a:r>
            <a:r>
              <a:rPr lang="el-GR" sz="1800" dirty="0"/>
              <a:t>των υπολογιστών μέσω </a:t>
            </a:r>
            <a:r>
              <a:rPr lang="el-GR" sz="1800" dirty="0" smtClean="0"/>
              <a:t>δραστηριοτήτων εννοιολογικής </a:t>
            </a:r>
            <a:r>
              <a:rPr lang="el-GR" sz="1800" dirty="0"/>
              <a:t>χαρτογράφησης. Οπτικοποιούν </a:t>
            </a:r>
            <a:r>
              <a:rPr lang="el-GR" sz="1800" dirty="0" smtClean="0"/>
              <a:t>τη σύνδεση </a:t>
            </a:r>
            <a:r>
              <a:rPr lang="el-GR" sz="1800" dirty="0"/>
              <a:t>μεταξύ σχέσεων και εννοιών του </a:t>
            </a:r>
            <a:r>
              <a:rPr lang="el-GR" sz="1800" dirty="0" smtClean="0"/>
              <a:t>χάρτη, αξιοποιούν </a:t>
            </a:r>
            <a:r>
              <a:rPr lang="el-GR" sz="1800" dirty="0"/>
              <a:t>το Διαδίκτυο για συλλογή πληροφοριών</a:t>
            </a:r>
            <a:r>
              <a:rPr lang="el-GR" sz="1800" dirty="0" smtClean="0"/>
              <a:t>. </a:t>
            </a:r>
            <a:r>
              <a:rPr lang="el-GR" sz="1800" dirty="0"/>
              <a:t>Έτσι, εμπλουτίζονται οι αναπαραστάσεις </a:t>
            </a:r>
            <a:r>
              <a:rPr lang="el-GR" sz="1800" dirty="0" smtClean="0"/>
              <a:t>των μαθητών/τριών </a:t>
            </a:r>
            <a:r>
              <a:rPr lang="el-GR" sz="1800" dirty="0"/>
              <a:t>και δημιουργούνται </a:t>
            </a:r>
            <a:r>
              <a:rPr lang="el-GR" sz="1800" dirty="0" smtClean="0"/>
              <a:t>συνθήκες αυθεντικής εμπειρίας </a:t>
            </a:r>
            <a:r>
              <a:rPr lang="el-GR" sz="1800" dirty="0"/>
              <a:t>μάθησης. Ο ρόλος </a:t>
            </a:r>
            <a:r>
              <a:rPr lang="el-GR" sz="1800" dirty="0" smtClean="0"/>
              <a:t>του εκπαιδευτικού </a:t>
            </a:r>
            <a:r>
              <a:rPr lang="el-GR" sz="1800" dirty="0"/>
              <a:t>είναι καθοδηγητικός, </a:t>
            </a:r>
            <a:r>
              <a:rPr lang="el-GR" sz="1800" dirty="0" smtClean="0"/>
              <a:t>υποστηρικτικός και </a:t>
            </a:r>
            <a:r>
              <a:rPr lang="el-GR" sz="1800" dirty="0"/>
              <a:t>εμψυχωτικός. Οι μαθητές εργαζόμενοι σε </a:t>
            </a:r>
            <a:r>
              <a:rPr lang="el-GR" sz="1800" dirty="0" smtClean="0"/>
              <a:t>ομάδες επικοινωνούν </a:t>
            </a:r>
            <a:r>
              <a:rPr lang="el-GR" sz="1800" dirty="0"/>
              <a:t>και </a:t>
            </a:r>
            <a:r>
              <a:rPr lang="el-GR" sz="1800" dirty="0" err="1"/>
              <a:t>αλληλεπιδρούν</a:t>
            </a:r>
            <a:r>
              <a:rPr lang="el-GR" sz="1800" dirty="0"/>
              <a:t> μεταξύ τους</a:t>
            </a:r>
            <a:r>
              <a:rPr lang="el-GR" sz="1800" dirty="0" smtClean="0"/>
              <a:t>.</a:t>
            </a:r>
            <a:endParaRPr lang="en-US" sz="1800" dirty="0" smtClean="0"/>
          </a:p>
          <a:p>
            <a:pPr marL="0" indent="0">
              <a:buNone/>
            </a:pPr>
            <a:r>
              <a:rPr lang="el-GR" sz="1600" i="1" dirty="0"/>
              <a:t>Γνωρίζω τα είδη των Η/Υ με </a:t>
            </a:r>
            <a:r>
              <a:rPr lang="el-GR" sz="1600" i="1" dirty="0" smtClean="0"/>
              <a:t>Εννοιολογικούς</a:t>
            </a:r>
            <a:r>
              <a:rPr lang="en-US" sz="1600" i="1" dirty="0" smtClean="0"/>
              <a:t> </a:t>
            </a:r>
            <a:r>
              <a:rPr lang="el-GR" sz="1600" i="1" dirty="0" smtClean="0"/>
              <a:t>Χάρτες</a:t>
            </a:r>
            <a:r>
              <a:rPr lang="en-US" sz="1600" i="1" dirty="0" smtClean="0"/>
              <a:t> </a:t>
            </a:r>
            <a:r>
              <a:rPr lang="en-US" sz="1600" dirty="0" smtClean="0"/>
              <a:t>(</a:t>
            </a:r>
            <a:r>
              <a:rPr lang="en-GB" sz="1600" dirty="0" smtClean="0">
                <a:hlinkClick r:id="rId4"/>
              </a:rPr>
              <a:t>http</a:t>
            </a:r>
            <a:r>
              <a:rPr lang="en-GB" sz="1600" dirty="0">
                <a:hlinkClick r:id="rId4"/>
              </a:rPr>
              <a:t>://</a:t>
            </a:r>
            <a:r>
              <a:rPr lang="en-GB" sz="1600" dirty="0" smtClean="0">
                <a:hlinkClick r:id="rId4"/>
              </a:rPr>
              <a:t>aesop.iep.edu.gr/node/11543</a:t>
            </a:r>
            <a:r>
              <a:rPr lang="en-GB" sz="1600" dirty="0" smtClean="0"/>
              <a:t>)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5924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dirty="0"/>
              <a:t>V</a:t>
            </a:r>
            <a:r>
              <a:rPr lang="el-GR" dirty="0" smtClean="0"/>
              <a:t>. Εκπαιδευτικό υλικό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682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l-GR" sz="1800" dirty="0"/>
              <a:t>Λογισμικό εννοιολογικής </a:t>
            </a:r>
            <a:r>
              <a:rPr lang="el-GR" sz="1800" dirty="0" smtClean="0"/>
              <a:t>χαρτογράφησης</a:t>
            </a:r>
            <a:r>
              <a:rPr lang="en-US" sz="1800" dirty="0" smtClean="0"/>
              <a:t> </a:t>
            </a:r>
            <a:r>
              <a:rPr lang="el-GR" sz="1800" dirty="0"/>
              <a:t>(π.χ. </a:t>
            </a:r>
            <a:r>
              <a:rPr lang="en-GB" sz="1800" dirty="0">
                <a:hlinkClick r:id="rId2"/>
              </a:rPr>
              <a:t>CmapTools</a:t>
            </a:r>
            <a:r>
              <a:rPr lang="en-GB" sz="1800" dirty="0" smtClean="0"/>
              <a:t>)</a:t>
            </a:r>
            <a:r>
              <a:rPr lang="el-GR" sz="1800" dirty="0" smtClean="0"/>
              <a:t>,</a:t>
            </a:r>
            <a:endParaRPr lang="en-GB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l-GR" sz="1800" dirty="0" smtClean="0"/>
              <a:t>Διαδίκτυο,</a:t>
            </a:r>
            <a:endParaRPr lang="el-G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l-GR" sz="1800" dirty="0" smtClean="0"/>
              <a:t>Εκπαιδευτικά Λογισμικά,</a:t>
            </a:r>
            <a:endParaRPr lang="el-GR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 smtClean="0"/>
              <a:t> </a:t>
            </a:r>
            <a:r>
              <a:rPr lang="el-GR" sz="1800" dirty="0" smtClean="0"/>
              <a:t>Σχολικά εγχειρίδια:</a:t>
            </a:r>
            <a:endParaRPr lang="el-GR" sz="18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 Γλώσσας</a:t>
            </a:r>
            <a:r>
              <a:rPr lang="en-US" dirty="0" smtClean="0"/>
              <a:t>,</a:t>
            </a: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 Ιστορίας</a:t>
            </a:r>
            <a:r>
              <a:rPr lang="en-US" dirty="0" smtClean="0"/>
              <a:t>,</a:t>
            </a: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 </a:t>
            </a:r>
            <a:r>
              <a:rPr lang="el-GR" dirty="0"/>
              <a:t>Μελέτης </a:t>
            </a:r>
            <a:r>
              <a:rPr lang="el-GR" dirty="0" smtClean="0"/>
              <a:t>Περιβάλλοντος</a:t>
            </a:r>
            <a:r>
              <a:rPr lang="en-US" dirty="0" smtClean="0"/>
              <a:t>,</a:t>
            </a: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 Γεωγραφίας</a:t>
            </a:r>
            <a:r>
              <a:rPr lang="en-US" dirty="0" smtClean="0"/>
              <a:t>,</a:t>
            </a:r>
            <a:endParaRPr lang="el-GR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l-GR" dirty="0" smtClean="0"/>
              <a:t> Μαθηματικών</a:t>
            </a:r>
            <a:r>
              <a:rPr lang="en-US" dirty="0" smtClean="0"/>
              <a:t>.</a:t>
            </a: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1800" dirty="0" smtClean="0"/>
              <a:t> Εννοιολογική Χαρτογράφηση (</a:t>
            </a:r>
            <a:r>
              <a:rPr lang="en-GB" sz="1800" dirty="0" smtClean="0">
                <a:hlinkClick r:id="rId3"/>
              </a:rPr>
              <a:t>http</a:t>
            </a:r>
            <a:r>
              <a:rPr lang="en-GB" sz="1800" dirty="0">
                <a:hlinkClick r:id="rId3"/>
              </a:rPr>
              <a:t>://</a:t>
            </a:r>
            <a:r>
              <a:rPr lang="en-GB" sz="1800" dirty="0" smtClean="0">
                <a:hlinkClick r:id="rId3"/>
              </a:rPr>
              <a:t>photodentro.edu.gr/lor/r/8521/3423</a:t>
            </a:r>
            <a:r>
              <a:rPr lang="el-GR" sz="1800" dirty="0" smtClean="0"/>
              <a:t>)</a:t>
            </a:r>
            <a:r>
              <a:rPr lang="en-US" sz="1800" dirty="0" smtClean="0"/>
              <a:t>,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sz="1800" dirty="0" smtClean="0"/>
              <a:t> </a:t>
            </a:r>
            <a:r>
              <a:rPr lang="el-GR" sz="1800" dirty="0"/>
              <a:t>Εννοιολογική Χαρτογράφηση </a:t>
            </a:r>
            <a:r>
              <a:rPr lang="el-GR" sz="1800" dirty="0" smtClean="0"/>
              <a:t>– Σχολική εκδρομή (</a:t>
            </a:r>
            <a:r>
              <a:rPr lang="en-GB" sz="1800" dirty="0" smtClean="0">
                <a:hlinkClick r:id="rId4"/>
              </a:rPr>
              <a:t>http</a:t>
            </a:r>
            <a:r>
              <a:rPr lang="en-GB" sz="1800" dirty="0">
                <a:hlinkClick r:id="rId4"/>
              </a:rPr>
              <a:t>://</a:t>
            </a:r>
            <a:r>
              <a:rPr lang="en-GB" sz="1800" dirty="0" smtClean="0">
                <a:hlinkClick r:id="rId4"/>
              </a:rPr>
              <a:t>photodentro.edu.gr/lor/r/8521/2463</a:t>
            </a:r>
            <a:r>
              <a:rPr lang="el-GR" sz="1800" dirty="0" smtClean="0"/>
              <a:t>)</a:t>
            </a:r>
            <a:r>
              <a:rPr lang="en-US" sz="1800" dirty="0" smtClean="0"/>
              <a:t>,</a:t>
            </a:r>
            <a:endParaRPr lang="el-GR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l-GR" sz="1800" dirty="0" smtClean="0"/>
              <a:t> </a:t>
            </a:r>
            <a:r>
              <a:rPr lang="el-GR" sz="1800" dirty="0"/>
              <a:t>Γνωρίζω τα είδη των Η/Υ με </a:t>
            </a:r>
            <a:r>
              <a:rPr lang="el-GR" sz="1800" dirty="0" smtClean="0"/>
              <a:t>Εννοιολογικούς Χάρτες (</a:t>
            </a:r>
            <a:r>
              <a:rPr lang="en-GB" sz="1800" dirty="0" smtClean="0">
                <a:hlinkClick r:id="rId5"/>
              </a:rPr>
              <a:t>http</a:t>
            </a:r>
            <a:r>
              <a:rPr lang="en-GB" sz="1800" dirty="0">
                <a:hlinkClick r:id="rId5"/>
              </a:rPr>
              <a:t>://</a:t>
            </a:r>
            <a:r>
              <a:rPr lang="en-GB" sz="1800" dirty="0" smtClean="0">
                <a:hlinkClick r:id="rId5"/>
              </a:rPr>
              <a:t>aesop.iep.edu.gr/node/11543</a:t>
            </a:r>
            <a:r>
              <a:rPr lang="el-GR" sz="1800" dirty="0" smtClean="0"/>
              <a:t>)</a:t>
            </a:r>
            <a:r>
              <a:rPr lang="en-US" sz="1800" dirty="0" smtClean="0"/>
              <a:t>.</a:t>
            </a:r>
            <a:endParaRPr lang="el-GR" sz="1800" dirty="0" smtClean="0"/>
          </a:p>
        </p:txBody>
      </p:sp>
    </p:spTree>
    <p:extLst>
      <p:ext uri="{BB962C8B-B14F-4D97-AF65-F5344CB8AC3E}">
        <p14:creationId xmlns:p14="http://schemas.microsoft.com/office/powerpoint/2010/main" val="215552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13548</TotalTime>
  <Words>816</Words>
  <Application>Microsoft Office PowerPoint</Application>
  <PresentationFormat>Ευρεία οθόνη</PresentationFormat>
  <Paragraphs>55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Ανασκόπηση</vt:lpstr>
      <vt:lpstr>Γ.1. Μοντελοποιώ με εννοιολογικούς χάρτες</vt:lpstr>
      <vt:lpstr>Ι. Προσδοκώμενα  μαθησιακά αποτελέσματα</vt:lpstr>
      <vt:lpstr>II. Βασικά θέματα</vt:lpstr>
      <vt:lpstr>IIΙ. Ενδεικτικές δραστηριότητες.</vt:lpstr>
      <vt:lpstr>IIΙ. Ενδεικτικές δραστηριότητες..</vt:lpstr>
      <vt:lpstr>IIΙ. Ενδεικτικές δραστηριότητες...</vt:lpstr>
      <vt:lpstr>IV. Εκπαιδευτικό υλικό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Πρόγραμμα Σπουδών για το μάθημα  Πληροφο- ρική και Τεχνολογίες της Πληροφορίας και των Επικοινωνιών στο Δημοτικό Σχολείο.</dc:title>
  <dc:creator>Δημήτρης</dc:creator>
  <cp:lastModifiedBy>Δημήτρης</cp:lastModifiedBy>
  <cp:revision>589</cp:revision>
  <dcterms:created xsi:type="dcterms:W3CDTF">2023-06-30T05:44:25Z</dcterms:created>
  <dcterms:modified xsi:type="dcterms:W3CDTF">2024-12-05T19:18:26Z</dcterms:modified>
</cp:coreProperties>
</file>