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8824A920-E756-4163-B40D-56B27AFDC369}" type="datetimeFigureOut">
              <a:rPr lang="el-GR" smtClean="0"/>
              <a:t>23/11/2020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F0D93DB-0824-45C3-8B6F-AAA2CE698C41}" type="slidenum">
              <a:rPr lang="el-GR" smtClean="0"/>
              <a:t>‹#›</a:t>
            </a:fld>
            <a:endParaRPr lang="el-GR"/>
          </a:p>
        </p:txBody>
      </p:sp>
    </p:spTree>
    <p:extLst>
      <p:ext uri="{BB962C8B-B14F-4D97-AF65-F5344CB8AC3E}">
        <p14:creationId xmlns:p14="http://schemas.microsoft.com/office/powerpoint/2010/main" val="346469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824A920-E756-4163-B40D-56B27AFDC369}" type="datetimeFigureOut">
              <a:rPr lang="el-GR" smtClean="0"/>
              <a:t>23/11/2020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F0D93DB-0824-45C3-8B6F-AAA2CE698C41}" type="slidenum">
              <a:rPr lang="el-GR" smtClean="0"/>
              <a:t>‹#›</a:t>
            </a:fld>
            <a:endParaRPr lang="el-GR"/>
          </a:p>
        </p:txBody>
      </p:sp>
    </p:spTree>
    <p:extLst>
      <p:ext uri="{BB962C8B-B14F-4D97-AF65-F5344CB8AC3E}">
        <p14:creationId xmlns:p14="http://schemas.microsoft.com/office/powerpoint/2010/main" val="3038496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824A920-E756-4163-B40D-56B27AFDC369}" type="datetimeFigureOut">
              <a:rPr lang="el-GR" smtClean="0"/>
              <a:t>23/11/2020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F0D93DB-0824-45C3-8B6F-AAA2CE698C41}" type="slidenum">
              <a:rPr lang="el-GR" smtClean="0"/>
              <a:t>‹#›</a:t>
            </a:fld>
            <a:endParaRPr lang="el-GR"/>
          </a:p>
        </p:txBody>
      </p:sp>
    </p:spTree>
    <p:extLst>
      <p:ext uri="{BB962C8B-B14F-4D97-AF65-F5344CB8AC3E}">
        <p14:creationId xmlns:p14="http://schemas.microsoft.com/office/powerpoint/2010/main" val="1347932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824A920-E756-4163-B40D-56B27AFDC369}" type="datetimeFigureOut">
              <a:rPr lang="el-GR" smtClean="0"/>
              <a:t>23/11/2020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F0D93DB-0824-45C3-8B6F-AAA2CE698C41}" type="slidenum">
              <a:rPr lang="el-GR" smtClean="0"/>
              <a:t>‹#›</a:t>
            </a:fld>
            <a:endParaRPr lang="el-GR"/>
          </a:p>
        </p:txBody>
      </p:sp>
    </p:spTree>
    <p:extLst>
      <p:ext uri="{BB962C8B-B14F-4D97-AF65-F5344CB8AC3E}">
        <p14:creationId xmlns:p14="http://schemas.microsoft.com/office/powerpoint/2010/main" val="381664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8824A920-E756-4163-B40D-56B27AFDC369}" type="datetimeFigureOut">
              <a:rPr lang="el-GR" smtClean="0"/>
              <a:t>23/11/2020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F0D93DB-0824-45C3-8B6F-AAA2CE698C41}" type="slidenum">
              <a:rPr lang="el-GR" smtClean="0"/>
              <a:t>‹#›</a:t>
            </a:fld>
            <a:endParaRPr lang="el-GR"/>
          </a:p>
        </p:txBody>
      </p:sp>
    </p:spTree>
    <p:extLst>
      <p:ext uri="{BB962C8B-B14F-4D97-AF65-F5344CB8AC3E}">
        <p14:creationId xmlns:p14="http://schemas.microsoft.com/office/powerpoint/2010/main" val="212918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8824A920-E756-4163-B40D-56B27AFDC369}" type="datetimeFigureOut">
              <a:rPr lang="el-GR" smtClean="0"/>
              <a:t>23/11/2020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F0D93DB-0824-45C3-8B6F-AAA2CE698C41}" type="slidenum">
              <a:rPr lang="el-GR" smtClean="0"/>
              <a:t>‹#›</a:t>
            </a:fld>
            <a:endParaRPr lang="el-GR"/>
          </a:p>
        </p:txBody>
      </p:sp>
    </p:spTree>
    <p:extLst>
      <p:ext uri="{BB962C8B-B14F-4D97-AF65-F5344CB8AC3E}">
        <p14:creationId xmlns:p14="http://schemas.microsoft.com/office/powerpoint/2010/main" val="519329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8824A920-E756-4163-B40D-56B27AFDC369}" type="datetimeFigureOut">
              <a:rPr lang="el-GR" smtClean="0"/>
              <a:t>23/11/2020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F0D93DB-0824-45C3-8B6F-AAA2CE698C41}" type="slidenum">
              <a:rPr lang="el-GR" smtClean="0"/>
              <a:t>‹#›</a:t>
            </a:fld>
            <a:endParaRPr lang="el-GR"/>
          </a:p>
        </p:txBody>
      </p:sp>
    </p:spTree>
    <p:extLst>
      <p:ext uri="{BB962C8B-B14F-4D97-AF65-F5344CB8AC3E}">
        <p14:creationId xmlns:p14="http://schemas.microsoft.com/office/powerpoint/2010/main" val="239151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824A920-E756-4163-B40D-56B27AFDC369}" type="datetimeFigureOut">
              <a:rPr lang="el-GR" smtClean="0"/>
              <a:t>23/11/2020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F0D93DB-0824-45C3-8B6F-AAA2CE698C41}" type="slidenum">
              <a:rPr lang="el-GR" smtClean="0"/>
              <a:t>‹#›</a:t>
            </a:fld>
            <a:endParaRPr lang="el-GR"/>
          </a:p>
        </p:txBody>
      </p:sp>
    </p:spTree>
    <p:extLst>
      <p:ext uri="{BB962C8B-B14F-4D97-AF65-F5344CB8AC3E}">
        <p14:creationId xmlns:p14="http://schemas.microsoft.com/office/powerpoint/2010/main" val="4032742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824A920-E756-4163-B40D-56B27AFDC369}" type="datetimeFigureOut">
              <a:rPr lang="el-GR" smtClean="0"/>
              <a:t>23/11/2020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F0D93DB-0824-45C3-8B6F-AAA2CE698C41}" type="slidenum">
              <a:rPr lang="el-GR" smtClean="0"/>
              <a:t>‹#›</a:t>
            </a:fld>
            <a:endParaRPr lang="el-GR"/>
          </a:p>
        </p:txBody>
      </p:sp>
    </p:spTree>
    <p:extLst>
      <p:ext uri="{BB962C8B-B14F-4D97-AF65-F5344CB8AC3E}">
        <p14:creationId xmlns:p14="http://schemas.microsoft.com/office/powerpoint/2010/main" val="3624551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824A920-E756-4163-B40D-56B27AFDC369}" type="datetimeFigureOut">
              <a:rPr lang="el-GR" smtClean="0"/>
              <a:t>23/11/2020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F0D93DB-0824-45C3-8B6F-AAA2CE698C41}" type="slidenum">
              <a:rPr lang="el-GR" smtClean="0"/>
              <a:t>‹#›</a:t>
            </a:fld>
            <a:endParaRPr lang="el-GR"/>
          </a:p>
        </p:txBody>
      </p:sp>
    </p:spTree>
    <p:extLst>
      <p:ext uri="{BB962C8B-B14F-4D97-AF65-F5344CB8AC3E}">
        <p14:creationId xmlns:p14="http://schemas.microsoft.com/office/powerpoint/2010/main" val="105957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824A920-E756-4163-B40D-56B27AFDC369}" type="datetimeFigureOut">
              <a:rPr lang="el-GR" smtClean="0"/>
              <a:t>23/11/2020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F0D93DB-0824-45C3-8B6F-AAA2CE698C41}" type="slidenum">
              <a:rPr lang="el-GR" smtClean="0"/>
              <a:t>‹#›</a:t>
            </a:fld>
            <a:endParaRPr lang="el-GR"/>
          </a:p>
        </p:txBody>
      </p:sp>
    </p:spTree>
    <p:extLst>
      <p:ext uri="{BB962C8B-B14F-4D97-AF65-F5344CB8AC3E}">
        <p14:creationId xmlns:p14="http://schemas.microsoft.com/office/powerpoint/2010/main" val="3354059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4A920-E756-4163-B40D-56B27AFDC369}" type="datetimeFigureOut">
              <a:rPr lang="el-GR" smtClean="0"/>
              <a:t>23/11/2020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D93DB-0824-45C3-8B6F-AAA2CE698C41}" type="slidenum">
              <a:rPr lang="el-GR" smtClean="0"/>
              <a:t>‹#›</a:t>
            </a:fld>
            <a:endParaRPr lang="el-GR"/>
          </a:p>
        </p:txBody>
      </p:sp>
    </p:spTree>
    <p:extLst>
      <p:ext uri="{BB962C8B-B14F-4D97-AF65-F5344CB8AC3E}">
        <p14:creationId xmlns:p14="http://schemas.microsoft.com/office/powerpoint/2010/main" val="382758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ΑΜΠΕΛΑΚΙΑ</a:t>
            </a:r>
          </a:p>
        </p:txBody>
      </p:sp>
      <p:sp>
        <p:nvSpPr>
          <p:cNvPr id="3" name="Υπότιτλος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4605523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ΤΙ ΣΥΝΑΝΤΗΣΑΜΕ ΣΤΟ ΒΙΒΛΙΟ</a:t>
            </a:r>
          </a:p>
        </p:txBody>
      </p:sp>
      <p:sp>
        <p:nvSpPr>
          <p:cNvPr id="3" name="Θέση περιεχομένου 2"/>
          <p:cNvSpPr>
            <a:spLocks noGrp="1"/>
          </p:cNvSpPr>
          <p:nvPr>
            <p:ph sz="half" idx="1"/>
          </p:nvPr>
        </p:nvSpPr>
        <p:spPr/>
        <p:txBody>
          <a:bodyPr>
            <a:normAutofit fontScale="77500" lnSpcReduction="20000"/>
          </a:bodyPr>
          <a:lstStyle/>
          <a:p>
            <a:r>
              <a:rPr lang="el-GR" dirty="0"/>
              <a:t>Τα Αμπελάκια</a:t>
            </a:r>
          </a:p>
          <a:p>
            <a:endParaRPr lang="el-GR" dirty="0"/>
          </a:p>
          <a:p>
            <a:r>
              <a:rPr lang="el-GR" dirty="0"/>
              <a:t>Τα Αμπελάκια είναι μια κοινότητα στο νομό Λάρισας, στις πλαγιές του βουνού '</a:t>
            </a:r>
            <a:r>
              <a:rPr lang="el-GR" dirty="0" err="1"/>
              <a:t>Οσσα</a:t>
            </a:r>
            <a:r>
              <a:rPr lang="el-GR" dirty="0"/>
              <a:t>. Κατά τη διάρκεια του 18ου αιώνα γνώρισε μεγάλη ανάπτυξη, κυρίως λόγω της νηματουργίας, της επεξεργασίας δηλαδή του βαμβακιού και της μετατροπής του σε νήμα. Την ίδια περίοδο στα Αμπελάκια κατοικούσαν 6.000 περίπου Έλληνες. Εκεί, το 1778 δημιουργήθηκε ο πρώτος συνεταιρισμός στον κόσμο, με την ονομασία «Κοινή </a:t>
            </a:r>
            <a:r>
              <a:rPr lang="el-GR" dirty="0" err="1"/>
              <a:t>Συντροφία</a:t>
            </a:r>
            <a:r>
              <a:rPr lang="el-GR" dirty="0"/>
              <a:t> και Αδελφότης των Αμπελακίων», που ασχολείτο με την παραγωγή, επεξεργασία, βαφή και εμπορία κόκκινων νημάτων.</a:t>
            </a:r>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73328" y="2130724"/>
            <a:ext cx="4373593" cy="3519577"/>
          </a:xfrm>
        </p:spPr>
      </p:pic>
    </p:spTree>
    <p:extLst>
      <p:ext uri="{BB962C8B-B14F-4D97-AF65-F5344CB8AC3E}">
        <p14:creationId xmlns:p14="http://schemas.microsoft.com/office/powerpoint/2010/main" val="1575082125"/>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ΠΑΛΙΟΤΕΡΑ…</a:t>
            </a:r>
          </a:p>
        </p:txBody>
      </p:sp>
      <p:sp>
        <p:nvSpPr>
          <p:cNvPr id="3" name="Θέση περιεχομένου 2"/>
          <p:cNvSpPr>
            <a:spLocks noGrp="1"/>
          </p:cNvSpPr>
          <p:nvPr>
            <p:ph sz="half" idx="1"/>
          </p:nvPr>
        </p:nvSpPr>
        <p:spPr/>
        <p:txBody>
          <a:bodyPr>
            <a:normAutofit fontScale="40000" lnSpcReduction="20000"/>
          </a:bodyPr>
          <a:lstStyle/>
          <a:p>
            <a:r>
              <a:rPr lang="el-GR" dirty="0"/>
              <a:t>Το χωριό δεν είναι με ακρίβεια γνωστό πότε </a:t>
            </a:r>
            <a:r>
              <a:rPr lang="el-GR" dirty="0" err="1"/>
              <a:t>πρωτοδημιουργήθηκε</a:t>
            </a:r>
            <a:r>
              <a:rPr lang="el-GR" dirty="0"/>
              <a:t>. Στη μεσαιωνική εποχή πάντως, η περιοχή των Αμπελακίων ήταν μέλος ενός </a:t>
            </a:r>
            <a:r>
              <a:rPr lang="el-GR" dirty="0" err="1"/>
              <a:t>πολίσματος</a:t>
            </a:r>
            <a:r>
              <a:rPr lang="el-GR" dirty="0"/>
              <a:t> – φρουρίου μέσα στην κοιλάδα των Τεμπών, του </a:t>
            </a:r>
            <a:r>
              <a:rPr lang="el-GR" dirty="0" err="1"/>
              <a:t>Λυκοστομίου</a:t>
            </a:r>
            <a:r>
              <a:rPr lang="el-GR" dirty="0"/>
              <a:t> (μετέπειτα Μπαμπά) και μάλλον με την κατάκτηση της περιοχής από τους Τούρκους το 1393 - 1394 οι κάτοικοι του βυζαντινού </a:t>
            </a:r>
            <a:r>
              <a:rPr lang="el-GR" dirty="0" err="1"/>
              <a:t>Λυκοστομίου</a:t>
            </a:r>
            <a:r>
              <a:rPr lang="el-GR" dirty="0"/>
              <a:t> ανέβηκαν στα βουνά της Όσσας.[2]</a:t>
            </a:r>
          </a:p>
          <a:p>
            <a:endParaRPr lang="el-GR" dirty="0"/>
          </a:p>
          <a:p>
            <a:r>
              <a:rPr lang="el-GR" dirty="0"/>
              <a:t>Τα Αμπελάκια έγιναν οικισμός με αυτό το όνομα, μεταξύ 1454 και 1455 από πρωτοβουλία ενός Τούρκου τιμαριούχου, ο οποίος συγκέντρωσε στην περιοχή χωρικούς που δεν είχαν γη, ούτε ανήκαν σε γη άλλων και τους έβαλε να ζήσουν και να δουλέψουν στα χωράφια της περιοχής του. H ημερομηνία φαίνεται σε έγγραφο (τα χειρόγραφα του </a:t>
            </a:r>
            <a:r>
              <a:rPr lang="el-GR" dirty="0" err="1"/>
              <a:t>Maliyeden</a:t>
            </a:r>
            <a:r>
              <a:rPr lang="el-GR" dirty="0"/>
              <a:t> </a:t>
            </a:r>
            <a:r>
              <a:rPr lang="el-GR" dirty="0" err="1"/>
              <a:t>Mudevver</a:t>
            </a:r>
            <a:r>
              <a:rPr lang="el-GR" dirty="0"/>
              <a:t>) που είναι απογραφή και φορολογική καταγραφή της Θεσσαλίας, στης οποίας το φύλο 22α αναφέρεται η ίδρυση του οικισμού τη συγκεκριμένη χρονολογία.[3]</a:t>
            </a:r>
          </a:p>
          <a:p>
            <a:endParaRPr lang="el-GR" dirty="0"/>
          </a:p>
          <a:p>
            <a:r>
              <a:rPr lang="el-GR" dirty="0"/>
              <a:t>Περιγράφοντας το μέρος οι Δανιήλ Φιλιππίδης και Γρηγόριος </a:t>
            </a:r>
            <a:r>
              <a:rPr lang="el-GR" dirty="0" err="1"/>
              <a:t>Κωνσταντάς</a:t>
            </a:r>
            <a:r>
              <a:rPr lang="el-GR" dirty="0"/>
              <a:t> στη «Νεωτερική Γεωγραφία» τους, γράφουν «….ότι σε μικρή απόσταση από αυτήν (την κοιλάδα των Τεμπών) ως μισή ώρα μακριά από την δεξιά όχθη του Πηνειού, και ως τρεις από τη θάλασσα προς δύσι, εις μια τοποθεσία κρημνώδη και </a:t>
            </a:r>
            <a:r>
              <a:rPr lang="el-GR" dirty="0" err="1"/>
              <a:t>λακκώδη</a:t>
            </a:r>
            <a:r>
              <a:rPr lang="el-GR" dirty="0"/>
              <a:t> (βρίσκονται τα Αμπελάκια)…»[4]</a:t>
            </a:r>
          </a:p>
          <a:p>
            <a:endParaRPr lang="el-GR" dirty="0"/>
          </a:p>
          <a:p>
            <a:r>
              <a:rPr lang="el-GR" dirty="0"/>
              <a:t>Όσον αφορά το όνομα του χωριού, κάποιοι ιστορικοί υποστηρίζουν ότι προέρχεται από το όνομα </a:t>
            </a:r>
            <a:r>
              <a:rPr lang="el-GR" dirty="0" err="1"/>
              <a:t>Αμφιλάκκια</a:t>
            </a:r>
            <a:r>
              <a:rPr lang="el-GR" dirty="0"/>
              <a:t>, δηλ. ανάμεσα σε δυο λάκκους, ενώ πιο πιθανό φαίνεται να το χωριό να πήρε το όνομά του από τα πολλά μικρά αμπέλια που καλλιεργούνταν κάποτε εκεί.</a:t>
            </a:r>
          </a:p>
        </p:txBody>
      </p:sp>
      <p:sp>
        <p:nvSpPr>
          <p:cNvPr id="4" name="Θέση περιεχομένου 3"/>
          <p:cNvSpPr>
            <a:spLocks noGrp="1"/>
          </p:cNvSpPr>
          <p:nvPr>
            <p:ph sz="half" idx="2"/>
          </p:nvPr>
        </p:nvSpPr>
        <p:spPr/>
        <p:txBody>
          <a:bodyPr>
            <a:normAutofit fontScale="40000" lnSpcReduction="20000"/>
          </a:bodyPr>
          <a:lstStyle/>
          <a:p>
            <a:r>
              <a:rPr lang="el-GR" dirty="0"/>
              <a:t>Τα Αμπελάκια τον καιρό της Τουρκοκρατίας ήταν από τα τυχερά χωριά που είχαν κάποια προνόμια και επίσης δεν κατοικούνταν από Τούρκους και έτσι οι ‘</a:t>
            </a:r>
            <a:r>
              <a:rPr lang="el-GR" dirty="0" err="1"/>
              <a:t>Ελληνες</a:t>
            </a:r>
            <a:r>
              <a:rPr lang="el-GR" dirty="0"/>
              <a:t> μπόρεσαν πιο απρόσκοπτα και μόνο για το δικό τους συμφέρον να καλλιεργούν τα χωράφια τους και να ασκούν τις βιοτεχνικές δραστηριότητές τους, όπως την υφαντουργία, τη μεταξουργία, τη </a:t>
            </a:r>
            <a:r>
              <a:rPr lang="el-GR" dirty="0" err="1"/>
              <a:t>νηματοβαφή</a:t>
            </a:r>
            <a:r>
              <a:rPr lang="el-GR" dirty="0"/>
              <a:t>, την αμπελοκαλλιέργεια, κ.α.. Οι κάτοικοι ήταν υποχρεωμένοι μόνο σε πληρωμή του φόρου υποτέλειας και αφού γινόταν αυτό ήταν παντελώς ελεύθεροι να αυτοδιοικούνται.</a:t>
            </a:r>
          </a:p>
          <a:p>
            <a:r>
              <a:rPr lang="el-GR" dirty="0"/>
              <a:t>ο οικισμός</a:t>
            </a:r>
          </a:p>
          <a:p>
            <a:r>
              <a:rPr lang="el-GR" dirty="0"/>
              <a:t>Ο οικισμός αναπτύχθηκε πάνω στον άξονα του κεντρικού δρόμου που οδηγεί στο παζάρι της κωμόπολης, και από κει και πέρα στα χωράφια, τα αμπέλια, στα βαφεία, και το σχολείο. Στο παζάρι, την καρδιά κάθε οικισμού, βρίσκεται η πλατεία, τα μαγαζιά λιανικής, ο φούρνος, τα καφενεία και η εκκλησία. Πλήθος </a:t>
            </a:r>
            <a:r>
              <a:rPr lang="el-GR" dirty="0" err="1"/>
              <a:t>στενοσόκκακα</a:t>
            </a:r>
            <a:r>
              <a:rPr lang="el-GR" dirty="0"/>
              <a:t> οδηγούν στα σπίτια του οικισμού, περίπου 600 και ξεκινούν από το κεντρικό δρόμο σε οξεία γωνία για να αμβλύνουν τη μεγάλη κλίση του εδάφους. Οι δρόμοι είναι όλοι λιθόστρωτοι και σε μερικά σημεία – τα επικίνδυνα σημεία με μεγάλη κατωφέρεια – έχουν κατασκευαστεί σκαλοπάτια. Ο οικισμός είχε 2 εκκλησίες, τον Άγιο Γεώργιο χτισμένο γύρω στο 1720 και την Αγία Παρασκευή, χτισμένη πριν το 1580. Άλλα σημαντικά κτίσματα είναι το επισκοπικό μέγαρο της Επισκοπής </a:t>
            </a:r>
            <a:r>
              <a:rPr lang="el-GR" dirty="0" err="1"/>
              <a:t>Πλαταμώνος</a:t>
            </a:r>
            <a:r>
              <a:rPr lang="el-GR" dirty="0"/>
              <a:t> και </a:t>
            </a:r>
            <a:r>
              <a:rPr lang="el-GR" dirty="0" err="1"/>
              <a:t>Λυκοστομίου</a:t>
            </a:r>
            <a:r>
              <a:rPr lang="el-GR" dirty="0"/>
              <a:t>, το σχολείο, η βιβλιοθήκη, η θεατρική αίθουσα, το νοσοκομείο, οι κρήνες, και τα γεφύρια. Το παλαιότερο κτίριο στα Αμπελάκια είναι το κτίριο της Επισκοπής που χρονολογείται από το 1763.</a:t>
            </a:r>
          </a:p>
        </p:txBody>
      </p:sp>
    </p:spTree>
    <p:extLst>
      <p:ext uri="{BB962C8B-B14F-4D97-AF65-F5344CB8AC3E}">
        <p14:creationId xmlns:p14="http://schemas.microsoft.com/office/powerpoint/2010/main" val="340488938"/>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Ο συνεταιρισμός των Αμπελακίων</a:t>
            </a:r>
          </a:p>
        </p:txBody>
      </p:sp>
      <p:sp>
        <p:nvSpPr>
          <p:cNvPr id="3" name="Θέση περιεχομένου 2"/>
          <p:cNvSpPr>
            <a:spLocks noGrp="1"/>
          </p:cNvSpPr>
          <p:nvPr>
            <p:ph sz="half" idx="1"/>
          </p:nvPr>
        </p:nvSpPr>
        <p:spPr/>
        <p:txBody>
          <a:bodyPr>
            <a:normAutofit fontScale="32500" lnSpcReduction="20000"/>
          </a:bodyPr>
          <a:lstStyle/>
          <a:p>
            <a:r>
              <a:rPr lang="el-GR" dirty="0"/>
              <a:t>Στα τέλη του 18ου αιώνα οι κάτοικοι των Αμπελακίων που επεξεργάζονταν κόκκινα νήματα τα οποία έβαφαν με βαφή που παρήγαγαν από το φυτό </a:t>
            </a:r>
            <a:r>
              <a:rPr lang="el-GR" dirty="0" err="1"/>
              <a:t>ριζάρι</a:t>
            </a:r>
            <a:r>
              <a:rPr lang="el-GR" dirty="0"/>
              <a:t> αποφάσισαν να συνεταιριστούν για να αντιμετωπίσουν τον εξωτερικό ανταγωνισμό. Αρχικά δημιουργήθηκαν μικροί συνεταιρισμοί αλλά το 1778 ενώθηκαν σε έναν. Πρόεδρος του συνεταιρισμού ήταν ο </a:t>
            </a:r>
            <a:r>
              <a:rPr lang="el-GR" dirty="0" err="1"/>
              <a:t>Αμπελακιώτης</a:t>
            </a:r>
            <a:r>
              <a:rPr lang="el-GR" dirty="0"/>
              <a:t> Γεώργιος Μαύρος. Ο συνεταιρισμός των Αμπελακίων θεωρείται ο πρώτος παγκοσμίως.[6] Στο διάστημα λειτουργίας του συνεταιρισμού τα Αμπελάκια γνώρισαν μεγάλη ακμή και ανάπτυξη. Τα σπίτια των κατοίκων έγιναν πλουσιότερα και κτίστηκαν πολλά αρχοντικά, πολλά από τα οποία έχουν αναπαλαιωθεί σήμερα. Ο συνεταιρισμός διατηρήθηκε μέχρι το 1812 οπότε διαλύθηκε. Οι κυριότεροι λόγοι που οδήγησαν στην διάλυση του συνεταιρισμού ήταν η εφεύρεση της ανιλίνης που παρήγαγε ίδιο αποτέλεσμα με το </a:t>
            </a:r>
            <a:r>
              <a:rPr lang="el-GR" dirty="0" err="1"/>
              <a:t>ριζάρι</a:t>
            </a:r>
            <a:r>
              <a:rPr lang="el-GR" dirty="0"/>
              <a:t> και ήταν φθηνότερη, οι συγκρούσεις μεταξύ των μελών του συνεταιρισμού και η υψηλή φορολογία που επέβαλε στους κατοίκους ο Αλή Πασάς. Παράλληλα μεγάλο πλήγμα δέχτηκε ο συνεταιρισμός από την πτώση της Ευρωπαϊκής οικονομίας λόγω των Ναπολεόντειων πολέμων. Μετά το τέλος του συνεταιρισμού ο οικισμός των Αμπελακίων άρχισε να παρακμάζει.[7]</a:t>
            </a:r>
          </a:p>
          <a:p>
            <a:endParaRPr lang="el-GR" dirty="0"/>
          </a:p>
          <a:p>
            <a:r>
              <a:rPr lang="el-GR" dirty="0"/>
              <a:t>Ο συνεταιρισμός των Αμπελακίων σε λογοτεχνικά βιβλία</a:t>
            </a:r>
          </a:p>
          <a:p>
            <a:r>
              <a:rPr lang="el-GR" dirty="0"/>
              <a:t>Το κόκκινο της Ανατολής Κέδρος, (1991) από την Άννα </a:t>
            </a:r>
            <a:r>
              <a:rPr lang="el-GR" dirty="0" err="1"/>
              <a:t>Γκέρτσου</a:t>
            </a:r>
            <a:r>
              <a:rPr lang="el-GR" dirty="0"/>
              <a:t>-Σαρρή, Κρατικό Βραβείο Εφηβικού Βιβλίου. (εφηβικό ιστορικό μυθιστόρημα)</a:t>
            </a:r>
          </a:p>
          <a:p>
            <a:r>
              <a:rPr lang="el-GR" dirty="0"/>
              <a:t>Το αρχοντικό του Γεώργιου Μαύρου (Σβαρτς)</a:t>
            </a:r>
          </a:p>
          <a:p>
            <a:endParaRPr lang="el-GR" dirty="0"/>
          </a:p>
          <a:p>
            <a:r>
              <a:rPr lang="el-GR" dirty="0"/>
              <a:t>Το αρχοντικό Σβαρτς</a:t>
            </a:r>
          </a:p>
          <a:p>
            <a:r>
              <a:rPr lang="el-GR" dirty="0"/>
              <a:t>Το αρχοντικό του Γεώργιου Μαύρου ή Σβαρτς είναι το πιο εντυπωσιακό από τα πολλά αρχοντικά σπίτια που υπάρχουν στα Αμπελάκια. Το κτίριο το 1965 αγοράστηκε από το δημόσιο και σήμερα είναι ανοικτό στο κοινό. Ο Γεώργιος Μαύρος ήταν ο πρόεδρος του συνεταιρισμού των </a:t>
            </a:r>
            <a:r>
              <a:rPr lang="el-GR" dirty="0" err="1"/>
              <a:t>Αμπελακιωτών</a:t>
            </a:r>
            <a:r>
              <a:rPr lang="el-GR" dirty="0"/>
              <a:t>. Οι Γερμανοί και οι Αυστριακοί με τους οποίους εμπορευόταν του είχαν δώσει και το όνομα Σβαρτς με το οποίο έμεινε γνωστός. Ο Μαύρος κατασκεύασε στα Αμπελάκια ένα μεγάλο αρχοντικό το οποίο αποτελεί ένα από τα εντυπωσιακότερα δείγματα παραδοσιακής αρχιτεκτονικής στην Ελλάδα. Το Αρχοντικό, που διατηρείται ακόμα και είναι επισκέψιμο είναι πέτρινο, τριώροφο, με τον πάνω όροφο να προεξέχει ελαφρά. Το κτίριο διαθέτει ξύλινη επένδυση και πλούσια διακόσμηση που περιλαμβάνει τοιχογραφίες, και ξυλόγλυπτες οροφές.[8][9]</a:t>
            </a:r>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30440" y="1825625"/>
            <a:ext cx="2466975" cy="184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Εικόνα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97415" y="1915333"/>
            <a:ext cx="3133725" cy="14573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362532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ΤΕΛΟΣ</a:t>
            </a:r>
          </a:p>
        </p:txBody>
      </p:sp>
      <p:sp>
        <p:nvSpPr>
          <p:cNvPr id="3" name="Υπότιτλος 2"/>
          <p:cNvSpPr>
            <a:spLocks noGrp="1"/>
          </p:cNvSpPr>
          <p:nvPr>
            <p:ph type="subTitle" idx="1"/>
          </p:nvPr>
        </p:nvSpPr>
        <p:spPr/>
        <p:txBody>
          <a:bodyPr/>
          <a:lstStyle/>
          <a:p>
            <a:r>
              <a:rPr lang="el-GR" dirty="0"/>
              <a:t>ΕΒΙΝΑ ΒΡΟΥΤΣΗ</a:t>
            </a:r>
          </a:p>
          <a:p>
            <a:r>
              <a:rPr lang="el-GR" dirty="0"/>
              <a:t>2</a:t>
            </a:r>
            <a:r>
              <a:rPr lang="el-GR" baseline="30000" dirty="0"/>
              <a:t>ο</a:t>
            </a:r>
            <a:r>
              <a:rPr lang="el-GR" dirty="0"/>
              <a:t> ΔΗΜΟΤΙΚΟ ΣΧΟΛΕΙΟ </a:t>
            </a:r>
          </a:p>
          <a:p>
            <a:r>
              <a:rPr lang="el-GR" dirty="0"/>
              <a:t>ΠΑΙΑΝΙΑΣ</a:t>
            </a:r>
          </a:p>
        </p:txBody>
      </p:sp>
    </p:spTree>
    <p:extLst>
      <p:ext uri="{BB962C8B-B14F-4D97-AF65-F5344CB8AC3E}">
        <p14:creationId xmlns:p14="http://schemas.microsoft.com/office/powerpoint/2010/main" val="28679930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991</Words>
  <Application>Microsoft Office PowerPoint</Application>
  <PresentationFormat>Ευρεία οθόνη</PresentationFormat>
  <Paragraphs>29</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Calibri</vt:lpstr>
      <vt:lpstr>Calibri Light</vt:lpstr>
      <vt:lpstr>Θέμα του Office</vt:lpstr>
      <vt:lpstr>ΑΜΠΕΛΑΚΙΑ</vt:lpstr>
      <vt:lpstr>ΤΙ ΣΥΝΑΝΤΗΣΑΜΕ ΣΤΟ ΒΙΒΛΙΟ</vt:lpstr>
      <vt:lpstr>ΠΑΛΙΟΤΕΡΑ…</vt:lpstr>
      <vt:lpstr>Ο συνεταιρισμός των Αμπελακίων</vt:lpstr>
      <vt:lpstr>ΤΕΛΟΣ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ΑΜΠΕΛΑΚΙΑ</dc:title>
  <dc:creator>vroutsisbill@gmail.com</dc:creator>
  <cp:lastModifiedBy>Katerina Drosou</cp:lastModifiedBy>
  <cp:revision>2</cp:revision>
  <dcterms:created xsi:type="dcterms:W3CDTF">2020-11-22T09:31:01Z</dcterms:created>
  <dcterms:modified xsi:type="dcterms:W3CDTF">2020-11-23T20:27:32Z</dcterms:modified>
</cp:coreProperties>
</file>