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58" r:id="rId5"/>
    <p:sldId id="260" r:id="rId6"/>
    <p:sldId id="261" r:id="rId7"/>
    <p:sldId id="263" r:id="rId8"/>
    <p:sldId id="265" r:id="rId9"/>
    <p:sldId id="262"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78" d="100"/>
          <a:sy n="78" d="100"/>
        </p:scale>
        <p:origin x="73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47720-A4D0-446E-89DE-F214D7C1FF1C}" type="datetimeFigureOut">
              <a:rPr lang="el-GR" smtClean="0"/>
              <a:t>6/2/2025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DB4B8-3F6B-422A-8E7C-156F4CFCE7AC}" type="slidenum">
              <a:rPr lang="el-GR" smtClean="0"/>
              <a:t>‹#›</a:t>
            </a:fld>
            <a:endParaRPr lang="el-GR"/>
          </a:p>
        </p:txBody>
      </p:sp>
    </p:spTree>
    <p:extLst>
      <p:ext uri="{BB962C8B-B14F-4D97-AF65-F5344CB8AC3E}">
        <p14:creationId xmlns:p14="http://schemas.microsoft.com/office/powerpoint/2010/main" val="7270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AADB4B8-3F6B-422A-8E7C-156F4CFCE7AC}" type="slidenum">
              <a:rPr lang="el-GR" smtClean="0"/>
              <a:t>6</a:t>
            </a:fld>
            <a:endParaRPr lang="el-GR"/>
          </a:p>
        </p:txBody>
      </p:sp>
    </p:spTree>
    <p:extLst>
      <p:ext uri="{BB962C8B-B14F-4D97-AF65-F5344CB8AC3E}">
        <p14:creationId xmlns:p14="http://schemas.microsoft.com/office/powerpoint/2010/main" val="331619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06AE51-0FDF-9DA0-D876-2A5C83B93A0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3692882-58CB-3639-F014-1F31435882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CAA88C9-191C-40BE-72ED-9C50DFEA81EF}"/>
              </a:ext>
            </a:extLst>
          </p:cNvPr>
          <p:cNvSpPr>
            <a:spLocks noGrp="1"/>
          </p:cNvSpPr>
          <p:nvPr>
            <p:ph type="dt" sz="half" idx="10"/>
          </p:nvPr>
        </p:nvSpPr>
        <p:spPr/>
        <p:txBody>
          <a:bodyPr/>
          <a:lstStyle/>
          <a:p>
            <a:fld id="{C3489816-8999-48BE-81BB-4540C4A2959D}" type="datetimeFigureOut">
              <a:rPr lang="el-GR" smtClean="0"/>
              <a:t>6/2/2025</a:t>
            </a:fld>
            <a:endParaRPr lang="el-GR"/>
          </a:p>
        </p:txBody>
      </p:sp>
      <p:sp>
        <p:nvSpPr>
          <p:cNvPr id="5" name="Θέση υποσέλιδου 4">
            <a:extLst>
              <a:ext uri="{FF2B5EF4-FFF2-40B4-BE49-F238E27FC236}">
                <a16:creationId xmlns:a16="http://schemas.microsoft.com/office/drawing/2014/main" id="{86817634-BC31-8EB6-EBBF-1D95A4B23C9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4202921-1BD6-3D72-D342-6F80F2B242DD}"/>
              </a:ext>
            </a:extLst>
          </p:cNvPr>
          <p:cNvSpPr>
            <a:spLocks noGrp="1"/>
          </p:cNvSpPr>
          <p:nvPr>
            <p:ph type="sldNum" sz="quarter" idx="12"/>
          </p:nvPr>
        </p:nvSpPr>
        <p:spPr/>
        <p:txBody>
          <a:bodyPr/>
          <a:lstStyle/>
          <a:p>
            <a:fld id="{AFFD1209-13EA-4043-B09E-9A3D2287E9E0}" type="slidenum">
              <a:rPr lang="el-GR" smtClean="0"/>
              <a:t>‹#›</a:t>
            </a:fld>
            <a:endParaRPr lang="el-GR"/>
          </a:p>
        </p:txBody>
      </p:sp>
    </p:spTree>
    <p:extLst>
      <p:ext uri="{BB962C8B-B14F-4D97-AF65-F5344CB8AC3E}">
        <p14:creationId xmlns:p14="http://schemas.microsoft.com/office/powerpoint/2010/main" val="50185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73F6D-3D5C-3892-A82B-3693ECA0DB3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58A11F6-EC91-F1C7-3BE2-42F044F3D6E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E128192-1BC5-8E5F-6525-5CA77F79427D}"/>
              </a:ext>
            </a:extLst>
          </p:cNvPr>
          <p:cNvSpPr>
            <a:spLocks noGrp="1"/>
          </p:cNvSpPr>
          <p:nvPr>
            <p:ph type="dt" sz="half" idx="10"/>
          </p:nvPr>
        </p:nvSpPr>
        <p:spPr/>
        <p:txBody>
          <a:bodyPr/>
          <a:lstStyle/>
          <a:p>
            <a:fld id="{C3489816-8999-48BE-81BB-4540C4A2959D}" type="datetimeFigureOut">
              <a:rPr lang="el-GR" smtClean="0"/>
              <a:t>6/2/2025</a:t>
            </a:fld>
            <a:endParaRPr lang="el-GR"/>
          </a:p>
        </p:txBody>
      </p:sp>
      <p:sp>
        <p:nvSpPr>
          <p:cNvPr id="5" name="Θέση υποσέλιδου 4">
            <a:extLst>
              <a:ext uri="{FF2B5EF4-FFF2-40B4-BE49-F238E27FC236}">
                <a16:creationId xmlns:a16="http://schemas.microsoft.com/office/drawing/2014/main" id="{7AD6557C-DA7D-2DD1-8AB5-0202D08326A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4B013A7-5912-769E-9AB9-E7D9427D9473}"/>
              </a:ext>
            </a:extLst>
          </p:cNvPr>
          <p:cNvSpPr>
            <a:spLocks noGrp="1"/>
          </p:cNvSpPr>
          <p:nvPr>
            <p:ph type="sldNum" sz="quarter" idx="12"/>
          </p:nvPr>
        </p:nvSpPr>
        <p:spPr/>
        <p:txBody>
          <a:bodyPr/>
          <a:lstStyle/>
          <a:p>
            <a:fld id="{AFFD1209-13EA-4043-B09E-9A3D2287E9E0}" type="slidenum">
              <a:rPr lang="el-GR" smtClean="0"/>
              <a:t>‹#›</a:t>
            </a:fld>
            <a:endParaRPr lang="el-GR"/>
          </a:p>
        </p:txBody>
      </p:sp>
    </p:spTree>
    <p:extLst>
      <p:ext uri="{BB962C8B-B14F-4D97-AF65-F5344CB8AC3E}">
        <p14:creationId xmlns:p14="http://schemas.microsoft.com/office/powerpoint/2010/main" val="110181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82F3CB5-4AE8-EF9A-14A7-2B6AE9AA2A0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BAF5580-8912-722F-61AA-14D847B41F6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7F893F0-E8EA-267C-1DA9-AFD3EC9CACF1}"/>
              </a:ext>
            </a:extLst>
          </p:cNvPr>
          <p:cNvSpPr>
            <a:spLocks noGrp="1"/>
          </p:cNvSpPr>
          <p:nvPr>
            <p:ph type="dt" sz="half" idx="10"/>
          </p:nvPr>
        </p:nvSpPr>
        <p:spPr/>
        <p:txBody>
          <a:bodyPr/>
          <a:lstStyle/>
          <a:p>
            <a:fld id="{C3489816-8999-48BE-81BB-4540C4A2959D}" type="datetimeFigureOut">
              <a:rPr lang="el-GR" smtClean="0"/>
              <a:t>6/2/2025</a:t>
            </a:fld>
            <a:endParaRPr lang="el-GR"/>
          </a:p>
        </p:txBody>
      </p:sp>
      <p:sp>
        <p:nvSpPr>
          <p:cNvPr id="5" name="Θέση υποσέλιδου 4">
            <a:extLst>
              <a:ext uri="{FF2B5EF4-FFF2-40B4-BE49-F238E27FC236}">
                <a16:creationId xmlns:a16="http://schemas.microsoft.com/office/drawing/2014/main" id="{E8BBA738-7CBB-E325-100C-255812585C4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05E23E5-46A0-0315-8854-51896B2C4C35}"/>
              </a:ext>
            </a:extLst>
          </p:cNvPr>
          <p:cNvSpPr>
            <a:spLocks noGrp="1"/>
          </p:cNvSpPr>
          <p:nvPr>
            <p:ph type="sldNum" sz="quarter" idx="12"/>
          </p:nvPr>
        </p:nvSpPr>
        <p:spPr/>
        <p:txBody>
          <a:bodyPr/>
          <a:lstStyle/>
          <a:p>
            <a:fld id="{AFFD1209-13EA-4043-B09E-9A3D2287E9E0}" type="slidenum">
              <a:rPr lang="el-GR" smtClean="0"/>
              <a:t>‹#›</a:t>
            </a:fld>
            <a:endParaRPr lang="el-GR"/>
          </a:p>
        </p:txBody>
      </p:sp>
    </p:spTree>
    <p:extLst>
      <p:ext uri="{BB962C8B-B14F-4D97-AF65-F5344CB8AC3E}">
        <p14:creationId xmlns:p14="http://schemas.microsoft.com/office/powerpoint/2010/main" val="344287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2AA2AC-BB6A-D008-0D96-F0734BF9AB5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B722B11-DEE3-332A-052D-E7846B10A11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EA19EC2-768E-E3A4-E789-44EB62C7035E}"/>
              </a:ext>
            </a:extLst>
          </p:cNvPr>
          <p:cNvSpPr>
            <a:spLocks noGrp="1"/>
          </p:cNvSpPr>
          <p:nvPr>
            <p:ph type="dt" sz="half" idx="10"/>
          </p:nvPr>
        </p:nvSpPr>
        <p:spPr/>
        <p:txBody>
          <a:bodyPr/>
          <a:lstStyle/>
          <a:p>
            <a:fld id="{C3489816-8999-48BE-81BB-4540C4A2959D}" type="datetimeFigureOut">
              <a:rPr lang="el-GR" smtClean="0"/>
              <a:t>6/2/2025</a:t>
            </a:fld>
            <a:endParaRPr lang="el-GR"/>
          </a:p>
        </p:txBody>
      </p:sp>
      <p:sp>
        <p:nvSpPr>
          <p:cNvPr id="5" name="Θέση υποσέλιδου 4">
            <a:extLst>
              <a:ext uri="{FF2B5EF4-FFF2-40B4-BE49-F238E27FC236}">
                <a16:creationId xmlns:a16="http://schemas.microsoft.com/office/drawing/2014/main" id="{1D4F0197-105B-B326-F1BE-F22B3653DE2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9AEEEA8-0D11-8FEF-A3CA-5EA2BF0E9913}"/>
              </a:ext>
            </a:extLst>
          </p:cNvPr>
          <p:cNvSpPr>
            <a:spLocks noGrp="1"/>
          </p:cNvSpPr>
          <p:nvPr>
            <p:ph type="sldNum" sz="quarter" idx="12"/>
          </p:nvPr>
        </p:nvSpPr>
        <p:spPr/>
        <p:txBody>
          <a:bodyPr/>
          <a:lstStyle/>
          <a:p>
            <a:fld id="{AFFD1209-13EA-4043-B09E-9A3D2287E9E0}" type="slidenum">
              <a:rPr lang="el-GR" smtClean="0"/>
              <a:t>‹#›</a:t>
            </a:fld>
            <a:endParaRPr lang="el-GR"/>
          </a:p>
        </p:txBody>
      </p:sp>
    </p:spTree>
    <p:extLst>
      <p:ext uri="{BB962C8B-B14F-4D97-AF65-F5344CB8AC3E}">
        <p14:creationId xmlns:p14="http://schemas.microsoft.com/office/powerpoint/2010/main" val="121529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CCE105-876E-A8D4-9694-7780200AFB1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8205F42-B70C-655C-8CC4-88B0F36AF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737EB38-6319-F965-FE0E-6CB56D49402E}"/>
              </a:ext>
            </a:extLst>
          </p:cNvPr>
          <p:cNvSpPr>
            <a:spLocks noGrp="1"/>
          </p:cNvSpPr>
          <p:nvPr>
            <p:ph type="dt" sz="half" idx="10"/>
          </p:nvPr>
        </p:nvSpPr>
        <p:spPr/>
        <p:txBody>
          <a:bodyPr/>
          <a:lstStyle/>
          <a:p>
            <a:fld id="{C3489816-8999-48BE-81BB-4540C4A2959D}" type="datetimeFigureOut">
              <a:rPr lang="el-GR" smtClean="0"/>
              <a:t>6/2/2025</a:t>
            </a:fld>
            <a:endParaRPr lang="el-GR"/>
          </a:p>
        </p:txBody>
      </p:sp>
      <p:sp>
        <p:nvSpPr>
          <p:cNvPr id="5" name="Θέση υποσέλιδου 4">
            <a:extLst>
              <a:ext uri="{FF2B5EF4-FFF2-40B4-BE49-F238E27FC236}">
                <a16:creationId xmlns:a16="http://schemas.microsoft.com/office/drawing/2014/main" id="{9F334CFC-0ADB-7DD2-1DEA-F2FA4A69894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A5349A0-4862-F98C-295C-2C346FBCBAB4}"/>
              </a:ext>
            </a:extLst>
          </p:cNvPr>
          <p:cNvSpPr>
            <a:spLocks noGrp="1"/>
          </p:cNvSpPr>
          <p:nvPr>
            <p:ph type="sldNum" sz="quarter" idx="12"/>
          </p:nvPr>
        </p:nvSpPr>
        <p:spPr/>
        <p:txBody>
          <a:bodyPr/>
          <a:lstStyle/>
          <a:p>
            <a:fld id="{AFFD1209-13EA-4043-B09E-9A3D2287E9E0}" type="slidenum">
              <a:rPr lang="el-GR" smtClean="0"/>
              <a:t>‹#›</a:t>
            </a:fld>
            <a:endParaRPr lang="el-GR"/>
          </a:p>
        </p:txBody>
      </p:sp>
    </p:spTree>
    <p:extLst>
      <p:ext uri="{BB962C8B-B14F-4D97-AF65-F5344CB8AC3E}">
        <p14:creationId xmlns:p14="http://schemas.microsoft.com/office/powerpoint/2010/main" val="400374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B75478-33A8-B981-9525-99E21A27028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CAFFCAF-796A-A52F-AC35-A7C9265BB5E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35B0BBA-6D00-CDA2-415F-D1EC77B1935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1CBB032-0245-B3AA-0792-C0EF0AC22C10}"/>
              </a:ext>
            </a:extLst>
          </p:cNvPr>
          <p:cNvSpPr>
            <a:spLocks noGrp="1"/>
          </p:cNvSpPr>
          <p:nvPr>
            <p:ph type="dt" sz="half" idx="10"/>
          </p:nvPr>
        </p:nvSpPr>
        <p:spPr/>
        <p:txBody>
          <a:bodyPr/>
          <a:lstStyle/>
          <a:p>
            <a:fld id="{C3489816-8999-48BE-81BB-4540C4A2959D}" type="datetimeFigureOut">
              <a:rPr lang="el-GR" smtClean="0"/>
              <a:t>6/2/2025</a:t>
            </a:fld>
            <a:endParaRPr lang="el-GR"/>
          </a:p>
        </p:txBody>
      </p:sp>
      <p:sp>
        <p:nvSpPr>
          <p:cNvPr id="6" name="Θέση υποσέλιδου 5">
            <a:extLst>
              <a:ext uri="{FF2B5EF4-FFF2-40B4-BE49-F238E27FC236}">
                <a16:creationId xmlns:a16="http://schemas.microsoft.com/office/drawing/2014/main" id="{DA976650-2E31-0FA5-B4B0-C676AE4C223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6EB51FE-8C24-AB6E-F396-B2135D934C82}"/>
              </a:ext>
            </a:extLst>
          </p:cNvPr>
          <p:cNvSpPr>
            <a:spLocks noGrp="1"/>
          </p:cNvSpPr>
          <p:nvPr>
            <p:ph type="sldNum" sz="quarter" idx="12"/>
          </p:nvPr>
        </p:nvSpPr>
        <p:spPr/>
        <p:txBody>
          <a:bodyPr/>
          <a:lstStyle/>
          <a:p>
            <a:fld id="{AFFD1209-13EA-4043-B09E-9A3D2287E9E0}" type="slidenum">
              <a:rPr lang="el-GR" smtClean="0"/>
              <a:t>‹#›</a:t>
            </a:fld>
            <a:endParaRPr lang="el-GR"/>
          </a:p>
        </p:txBody>
      </p:sp>
    </p:spTree>
    <p:extLst>
      <p:ext uri="{BB962C8B-B14F-4D97-AF65-F5344CB8AC3E}">
        <p14:creationId xmlns:p14="http://schemas.microsoft.com/office/powerpoint/2010/main" val="206076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86850F-F0B0-47B5-63D5-390139C676D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386F255-797A-FDFB-4A67-240EAF4F74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E013008-B15C-2385-F5EF-F9A64F106FE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F390253C-E395-0BD4-E833-286124A62A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A31D7C0-2473-2F10-39A3-CD8FD868FA4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B9F82C5-1BB6-5394-14CA-3580BB0A5AE1}"/>
              </a:ext>
            </a:extLst>
          </p:cNvPr>
          <p:cNvSpPr>
            <a:spLocks noGrp="1"/>
          </p:cNvSpPr>
          <p:nvPr>
            <p:ph type="dt" sz="half" idx="10"/>
          </p:nvPr>
        </p:nvSpPr>
        <p:spPr/>
        <p:txBody>
          <a:bodyPr/>
          <a:lstStyle/>
          <a:p>
            <a:fld id="{C3489816-8999-48BE-81BB-4540C4A2959D}" type="datetimeFigureOut">
              <a:rPr lang="el-GR" smtClean="0"/>
              <a:t>6/2/2025</a:t>
            </a:fld>
            <a:endParaRPr lang="el-GR"/>
          </a:p>
        </p:txBody>
      </p:sp>
      <p:sp>
        <p:nvSpPr>
          <p:cNvPr id="8" name="Θέση υποσέλιδου 7">
            <a:extLst>
              <a:ext uri="{FF2B5EF4-FFF2-40B4-BE49-F238E27FC236}">
                <a16:creationId xmlns:a16="http://schemas.microsoft.com/office/drawing/2014/main" id="{CD965554-632E-EE42-E8D9-C457CE33621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9DD63FC-41AD-ED10-9BD0-4B89E939D6ED}"/>
              </a:ext>
            </a:extLst>
          </p:cNvPr>
          <p:cNvSpPr>
            <a:spLocks noGrp="1"/>
          </p:cNvSpPr>
          <p:nvPr>
            <p:ph type="sldNum" sz="quarter" idx="12"/>
          </p:nvPr>
        </p:nvSpPr>
        <p:spPr/>
        <p:txBody>
          <a:bodyPr/>
          <a:lstStyle/>
          <a:p>
            <a:fld id="{AFFD1209-13EA-4043-B09E-9A3D2287E9E0}" type="slidenum">
              <a:rPr lang="el-GR" smtClean="0"/>
              <a:t>‹#›</a:t>
            </a:fld>
            <a:endParaRPr lang="el-GR"/>
          </a:p>
        </p:txBody>
      </p:sp>
    </p:spTree>
    <p:extLst>
      <p:ext uri="{BB962C8B-B14F-4D97-AF65-F5344CB8AC3E}">
        <p14:creationId xmlns:p14="http://schemas.microsoft.com/office/powerpoint/2010/main" val="325099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0F31A0-A8F6-839A-E4A1-C74B90DCC16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FE4C4EE-0F35-BB45-4479-0CDF8F1F8F89}"/>
              </a:ext>
            </a:extLst>
          </p:cNvPr>
          <p:cNvSpPr>
            <a:spLocks noGrp="1"/>
          </p:cNvSpPr>
          <p:nvPr>
            <p:ph type="dt" sz="half" idx="10"/>
          </p:nvPr>
        </p:nvSpPr>
        <p:spPr/>
        <p:txBody>
          <a:bodyPr/>
          <a:lstStyle/>
          <a:p>
            <a:fld id="{C3489816-8999-48BE-81BB-4540C4A2959D}" type="datetimeFigureOut">
              <a:rPr lang="el-GR" smtClean="0"/>
              <a:t>6/2/2025</a:t>
            </a:fld>
            <a:endParaRPr lang="el-GR"/>
          </a:p>
        </p:txBody>
      </p:sp>
      <p:sp>
        <p:nvSpPr>
          <p:cNvPr id="4" name="Θέση υποσέλιδου 3">
            <a:extLst>
              <a:ext uri="{FF2B5EF4-FFF2-40B4-BE49-F238E27FC236}">
                <a16:creationId xmlns:a16="http://schemas.microsoft.com/office/drawing/2014/main" id="{7246CE02-4926-E0D5-514E-69A28D86E73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4429FAF-4CF2-AB69-3306-4A55685942F1}"/>
              </a:ext>
            </a:extLst>
          </p:cNvPr>
          <p:cNvSpPr>
            <a:spLocks noGrp="1"/>
          </p:cNvSpPr>
          <p:nvPr>
            <p:ph type="sldNum" sz="quarter" idx="12"/>
          </p:nvPr>
        </p:nvSpPr>
        <p:spPr/>
        <p:txBody>
          <a:bodyPr/>
          <a:lstStyle/>
          <a:p>
            <a:fld id="{AFFD1209-13EA-4043-B09E-9A3D2287E9E0}" type="slidenum">
              <a:rPr lang="el-GR" smtClean="0"/>
              <a:t>‹#›</a:t>
            </a:fld>
            <a:endParaRPr lang="el-GR"/>
          </a:p>
        </p:txBody>
      </p:sp>
    </p:spTree>
    <p:extLst>
      <p:ext uri="{BB962C8B-B14F-4D97-AF65-F5344CB8AC3E}">
        <p14:creationId xmlns:p14="http://schemas.microsoft.com/office/powerpoint/2010/main" val="193488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0B40A63-4360-BFA2-A4AC-DBB228C90310}"/>
              </a:ext>
            </a:extLst>
          </p:cNvPr>
          <p:cNvSpPr>
            <a:spLocks noGrp="1"/>
          </p:cNvSpPr>
          <p:nvPr>
            <p:ph type="dt" sz="half" idx="10"/>
          </p:nvPr>
        </p:nvSpPr>
        <p:spPr/>
        <p:txBody>
          <a:bodyPr/>
          <a:lstStyle/>
          <a:p>
            <a:fld id="{C3489816-8999-48BE-81BB-4540C4A2959D}" type="datetimeFigureOut">
              <a:rPr lang="el-GR" smtClean="0"/>
              <a:t>6/2/2025</a:t>
            </a:fld>
            <a:endParaRPr lang="el-GR"/>
          </a:p>
        </p:txBody>
      </p:sp>
      <p:sp>
        <p:nvSpPr>
          <p:cNvPr id="3" name="Θέση υποσέλιδου 2">
            <a:extLst>
              <a:ext uri="{FF2B5EF4-FFF2-40B4-BE49-F238E27FC236}">
                <a16:creationId xmlns:a16="http://schemas.microsoft.com/office/drawing/2014/main" id="{6E47A7FA-A69E-B984-2D6B-2C0E74576AA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0939F05-A301-B5A0-3BE3-B55381691996}"/>
              </a:ext>
            </a:extLst>
          </p:cNvPr>
          <p:cNvSpPr>
            <a:spLocks noGrp="1"/>
          </p:cNvSpPr>
          <p:nvPr>
            <p:ph type="sldNum" sz="quarter" idx="12"/>
          </p:nvPr>
        </p:nvSpPr>
        <p:spPr/>
        <p:txBody>
          <a:bodyPr/>
          <a:lstStyle/>
          <a:p>
            <a:fld id="{AFFD1209-13EA-4043-B09E-9A3D2287E9E0}" type="slidenum">
              <a:rPr lang="el-GR" smtClean="0"/>
              <a:t>‹#›</a:t>
            </a:fld>
            <a:endParaRPr lang="el-GR"/>
          </a:p>
        </p:txBody>
      </p:sp>
    </p:spTree>
    <p:extLst>
      <p:ext uri="{BB962C8B-B14F-4D97-AF65-F5344CB8AC3E}">
        <p14:creationId xmlns:p14="http://schemas.microsoft.com/office/powerpoint/2010/main" val="393049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42A9E3-E6F5-2128-0082-489B39CAD12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67E48E3-817C-4FFF-F3EC-62E5C836A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CB111C4-352E-0289-7D65-C789DB10C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A5B0341-341C-A9A9-16BA-03CA08FF5026}"/>
              </a:ext>
            </a:extLst>
          </p:cNvPr>
          <p:cNvSpPr>
            <a:spLocks noGrp="1"/>
          </p:cNvSpPr>
          <p:nvPr>
            <p:ph type="dt" sz="half" idx="10"/>
          </p:nvPr>
        </p:nvSpPr>
        <p:spPr/>
        <p:txBody>
          <a:bodyPr/>
          <a:lstStyle/>
          <a:p>
            <a:fld id="{C3489816-8999-48BE-81BB-4540C4A2959D}" type="datetimeFigureOut">
              <a:rPr lang="el-GR" smtClean="0"/>
              <a:t>6/2/2025</a:t>
            </a:fld>
            <a:endParaRPr lang="el-GR"/>
          </a:p>
        </p:txBody>
      </p:sp>
      <p:sp>
        <p:nvSpPr>
          <p:cNvPr id="6" name="Θέση υποσέλιδου 5">
            <a:extLst>
              <a:ext uri="{FF2B5EF4-FFF2-40B4-BE49-F238E27FC236}">
                <a16:creationId xmlns:a16="http://schemas.microsoft.com/office/drawing/2014/main" id="{53A25945-A0E9-474A-0036-CC66460FA3F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A30BA3E-26F7-4B3E-FAAC-D37DCF2F20BF}"/>
              </a:ext>
            </a:extLst>
          </p:cNvPr>
          <p:cNvSpPr>
            <a:spLocks noGrp="1"/>
          </p:cNvSpPr>
          <p:nvPr>
            <p:ph type="sldNum" sz="quarter" idx="12"/>
          </p:nvPr>
        </p:nvSpPr>
        <p:spPr/>
        <p:txBody>
          <a:bodyPr/>
          <a:lstStyle/>
          <a:p>
            <a:fld id="{AFFD1209-13EA-4043-B09E-9A3D2287E9E0}" type="slidenum">
              <a:rPr lang="el-GR" smtClean="0"/>
              <a:t>‹#›</a:t>
            </a:fld>
            <a:endParaRPr lang="el-GR"/>
          </a:p>
        </p:txBody>
      </p:sp>
    </p:spTree>
    <p:extLst>
      <p:ext uri="{BB962C8B-B14F-4D97-AF65-F5344CB8AC3E}">
        <p14:creationId xmlns:p14="http://schemas.microsoft.com/office/powerpoint/2010/main" val="54861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8C2AA-A5D9-D58F-D36D-F1E9230A862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B9D98AD-6F25-4354-B0E9-8F5290830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1466669-8CEA-566F-F410-91BD67CFC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0B3C5BE-6AC5-E300-7406-D77A2058AA30}"/>
              </a:ext>
            </a:extLst>
          </p:cNvPr>
          <p:cNvSpPr>
            <a:spLocks noGrp="1"/>
          </p:cNvSpPr>
          <p:nvPr>
            <p:ph type="dt" sz="half" idx="10"/>
          </p:nvPr>
        </p:nvSpPr>
        <p:spPr/>
        <p:txBody>
          <a:bodyPr/>
          <a:lstStyle/>
          <a:p>
            <a:fld id="{C3489816-8999-48BE-81BB-4540C4A2959D}" type="datetimeFigureOut">
              <a:rPr lang="el-GR" smtClean="0"/>
              <a:t>6/2/2025</a:t>
            </a:fld>
            <a:endParaRPr lang="el-GR"/>
          </a:p>
        </p:txBody>
      </p:sp>
      <p:sp>
        <p:nvSpPr>
          <p:cNvPr id="6" name="Θέση υποσέλιδου 5">
            <a:extLst>
              <a:ext uri="{FF2B5EF4-FFF2-40B4-BE49-F238E27FC236}">
                <a16:creationId xmlns:a16="http://schemas.microsoft.com/office/drawing/2014/main" id="{938C66EF-49E7-D7C0-A15C-DA1185E0CCA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F7F4A01-D715-CD79-98EE-18AF39CB3CF4}"/>
              </a:ext>
            </a:extLst>
          </p:cNvPr>
          <p:cNvSpPr>
            <a:spLocks noGrp="1"/>
          </p:cNvSpPr>
          <p:nvPr>
            <p:ph type="sldNum" sz="quarter" idx="12"/>
          </p:nvPr>
        </p:nvSpPr>
        <p:spPr/>
        <p:txBody>
          <a:bodyPr/>
          <a:lstStyle/>
          <a:p>
            <a:fld id="{AFFD1209-13EA-4043-B09E-9A3D2287E9E0}" type="slidenum">
              <a:rPr lang="el-GR" smtClean="0"/>
              <a:t>‹#›</a:t>
            </a:fld>
            <a:endParaRPr lang="el-GR"/>
          </a:p>
        </p:txBody>
      </p:sp>
    </p:spTree>
    <p:extLst>
      <p:ext uri="{BB962C8B-B14F-4D97-AF65-F5344CB8AC3E}">
        <p14:creationId xmlns:p14="http://schemas.microsoft.com/office/powerpoint/2010/main" val="54025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5834AD6-2228-6E2E-4EC3-27B50200BB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1626645-F6B4-9018-7BD6-5BE992ECC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5395E31-A2A1-FE1D-8918-24DCCE023F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89816-8999-48BE-81BB-4540C4A2959D}" type="datetimeFigureOut">
              <a:rPr lang="el-GR" smtClean="0"/>
              <a:t>6/2/2025</a:t>
            </a:fld>
            <a:endParaRPr lang="el-GR"/>
          </a:p>
        </p:txBody>
      </p:sp>
      <p:sp>
        <p:nvSpPr>
          <p:cNvPr id="5" name="Θέση υποσέλιδου 4">
            <a:extLst>
              <a:ext uri="{FF2B5EF4-FFF2-40B4-BE49-F238E27FC236}">
                <a16:creationId xmlns:a16="http://schemas.microsoft.com/office/drawing/2014/main" id="{9A1E0E54-9570-1AA8-A0CE-EB8A04888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4F5E861-0D27-0C42-7EEC-B70249722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D1209-13EA-4043-B09E-9A3D2287E9E0}" type="slidenum">
              <a:rPr lang="el-GR" smtClean="0"/>
              <a:t>‹#›</a:t>
            </a:fld>
            <a:endParaRPr lang="el-GR"/>
          </a:p>
        </p:txBody>
      </p:sp>
    </p:spTree>
    <p:extLst>
      <p:ext uri="{BB962C8B-B14F-4D97-AF65-F5344CB8AC3E}">
        <p14:creationId xmlns:p14="http://schemas.microsoft.com/office/powerpoint/2010/main" val="2737873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wikipedia.org/wiki/%CE%9C%CE%B5%CF%83%CF%8C%CE%B3%CE%B5%CE%B9%CE%BF%CF%82_%CE%B8%CE%AC%CE%BB%CE%B1%CF%83%CF%83%CE%B1" TargetMode="External"/><Relationship Id="rId7" Type="http://schemas.openxmlformats.org/officeDocument/2006/relationships/image" Target="../media/image1.jpeg"/><Relationship Id="rId2" Type="http://schemas.openxmlformats.org/officeDocument/2006/relationships/hyperlink" Target="https://el.wikipedia.org/wiki/%CE%99%CF%83%CE%B8%CE%BC%CF%8C%CF%82" TargetMode="External"/><Relationship Id="rId1" Type="http://schemas.openxmlformats.org/officeDocument/2006/relationships/slideLayout" Target="../slideLayouts/slideLayout9.xml"/><Relationship Id="rId6" Type="http://schemas.openxmlformats.org/officeDocument/2006/relationships/hyperlink" Target="https://el.wikipedia.org/wiki/%CE%A3%CE%BF%CF%85%CE%AD%CE%B6" TargetMode="External"/><Relationship Id="rId5" Type="http://schemas.openxmlformats.org/officeDocument/2006/relationships/hyperlink" Target="https://el.wikipedia.org/wiki/%CE%A0%CE%BF%CF%81%CF%84_%CE%A3%CE%AC%CE%B9%CE%BD%CF%84" TargetMode="External"/><Relationship Id="rId4" Type="http://schemas.openxmlformats.org/officeDocument/2006/relationships/hyperlink" Target="https://el.wikipedia.org/wiki/%CE%95%CF%81%CF%85%CE%B8%CF%81%CE%AC_%CE%B8%CE%AC%CE%BB%CE%B1%CF%83%CF%83%CE%B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el.wikipedia.org/wiki/1973"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kathimerini.gr/tag/dioryga-toy-soyez/"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5000">
              <a:srgbClr val="FEFEE6"/>
            </a:gs>
          </a:gsLst>
          <a:lin ang="5400000" scaled="1"/>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FB1E9A-155A-2962-DBAE-BDBD93ABD44C}"/>
              </a:ext>
            </a:extLst>
          </p:cNvPr>
          <p:cNvSpPr>
            <a:spLocks noGrp="1"/>
          </p:cNvSpPr>
          <p:nvPr>
            <p:ph type="title"/>
          </p:nvPr>
        </p:nvSpPr>
        <p:spPr/>
        <p:txBody>
          <a:bodyPr/>
          <a:lstStyle/>
          <a:p>
            <a:r>
              <a:rPr lang="el-GR" dirty="0"/>
              <a:t>Η διώρυγα του Σουέζ</a:t>
            </a:r>
          </a:p>
        </p:txBody>
      </p:sp>
      <p:sp>
        <p:nvSpPr>
          <p:cNvPr id="3" name="Θέση εικόνας 2">
            <a:extLst>
              <a:ext uri="{FF2B5EF4-FFF2-40B4-BE49-F238E27FC236}">
                <a16:creationId xmlns:a16="http://schemas.microsoft.com/office/drawing/2014/main" id="{135CB67D-B810-9035-2A46-D260BA18088A}"/>
              </a:ext>
            </a:extLst>
          </p:cNvPr>
          <p:cNvSpPr>
            <a:spLocks noGrp="1"/>
          </p:cNvSpPr>
          <p:nvPr>
            <p:ph type="pic" idx="1"/>
          </p:nvPr>
        </p:nvSpPr>
        <p:spPr/>
      </p:sp>
      <p:sp>
        <p:nvSpPr>
          <p:cNvPr id="5" name="Θέση κειμένου 4">
            <a:extLst>
              <a:ext uri="{FF2B5EF4-FFF2-40B4-BE49-F238E27FC236}">
                <a16:creationId xmlns:a16="http://schemas.microsoft.com/office/drawing/2014/main" id="{AC93DC90-C273-7D0A-0417-7CC5FB93DE4B}"/>
              </a:ext>
            </a:extLst>
          </p:cNvPr>
          <p:cNvSpPr>
            <a:spLocks noGrp="1"/>
          </p:cNvSpPr>
          <p:nvPr>
            <p:ph type="body" sz="half" idx="2"/>
          </p:nvPr>
        </p:nvSpPr>
        <p:spPr>
          <a:xfrm>
            <a:off x="782169" y="2269221"/>
            <a:ext cx="3932237" cy="3811588"/>
          </a:xfrm>
        </p:spPr>
        <p:txBody>
          <a:bodyPr/>
          <a:lstStyle/>
          <a:p>
            <a:r>
              <a:rPr lang="el-GR" dirty="0"/>
              <a:t>Η διώρυγα του Σουέζ είναι η μεγαλύτερη διώρυγα του κόσμου.</a:t>
            </a:r>
            <a:r>
              <a:rPr lang="el-GR" dirty="0">
                <a:solidFill>
                  <a:srgbClr val="202122"/>
                </a:solidFill>
                <a:latin typeface="Arial" panose="020B0604020202020204" pitchFamily="34" charset="0"/>
              </a:rPr>
              <a:t> Διατρέχει κατά διεύθυνση Βορρά - Νότο τον </a:t>
            </a:r>
            <a:r>
              <a:rPr lang="el-GR" dirty="0">
                <a:latin typeface="Arial" panose="020B0604020202020204" pitchFamily="34" charset="0"/>
                <a:hlinkClick r:id="rId2" tooltip="Ισθμός"/>
              </a:rPr>
              <a:t>ισθμό</a:t>
            </a:r>
            <a:r>
              <a:rPr lang="el-GR" dirty="0">
                <a:solidFill>
                  <a:srgbClr val="202122"/>
                </a:solidFill>
                <a:latin typeface="Arial" panose="020B0604020202020204" pitchFamily="34" charset="0"/>
              </a:rPr>
              <a:t> του Σουέζ, ενώνοντας τη </a:t>
            </a:r>
            <a:r>
              <a:rPr lang="el-GR" dirty="0">
                <a:latin typeface="Arial" panose="020B0604020202020204" pitchFamily="34" charset="0"/>
                <a:hlinkClick r:id="rId3" tooltip="Μεσόγειος θάλασσα"/>
              </a:rPr>
              <a:t>Μεσόγειο θάλασσα</a:t>
            </a:r>
            <a:r>
              <a:rPr lang="el-GR" dirty="0">
                <a:solidFill>
                  <a:srgbClr val="202122"/>
                </a:solidFill>
                <a:latin typeface="Arial" panose="020B0604020202020204" pitchFamily="34" charset="0"/>
              </a:rPr>
              <a:t> με την </a:t>
            </a:r>
            <a:r>
              <a:rPr lang="el-GR" dirty="0">
                <a:latin typeface="Arial" panose="020B0604020202020204" pitchFamily="34" charset="0"/>
                <a:hlinkClick r:id="rId4" tooltip="Ερυθρά θάλασσα"/>
              </a:rPr>
              <a:t>Ερυθρά θάλασσα</a:t>
            </a:r>
            <a:r>
              <a:rPr lang="el-GR" dirty="0">
                <a:solidFill>
                  <a:srgbClr val="202122"/>
                </a:solidFill>
                <a:latin typeface="Arial" panose="020B0604020202020204" pitchFamily="34" charset="0"/>
              </a:rPr>
              <a:t>. Αρχίζει από το </a:t>
            </a:r>
            <a:r>
              <a:rPr lang="el-GR" dirty="0" err="1">
                <a:latin typeface="Arial" panose="020B0604020202020204" pitchFamily="34" charset="0"/>
                <a:hlinkClick r:id="rId5" tooltip="Πορτ Σάιντ"/>
              </a:rPr>
              <a:t>Πορτ</a:t>
            </a:r>
            <a:r>
              <a:rPr lang="el-GR" dirty="0">
                <a:latin typeface="Arial" panose="020B0604020202020204" pitchFamily="34" charset="0"/>
                <a:hlinkClick r:id="rId5" tooltip="Πορτ Σάιντ"/>
              </a:rPr>
              <a:t> </a:t>
            </a:r>
            <a:r>
              <a:rPr lang="el-GR" dirty="0" err="1">
                <a:latin typeface="Arial" panose="020B0604020202020204" pitchFamily="34" charset="0"/>
                <a:hlinkClick r:id="rId5" tooltip="Πορτ Σάιντ"/>
              </a:rPr>
              <a:t>Σάιντ</a:t>
            </a:r>
            <a:r>
              <a:rPr lang="el-GR" dirty="0">
                <a:solidFill>
                  <a:srgbClr val="202122"/>
                </a:solidFill>
                <a:latin typeface="Arial" panose="020B0604020202020204" pitchFamily="34" charset="0"/>
              </a:rPr>
              <a:t>, λιμένα εισόδου στη Μεσόγειο και καταλήγει στον λιμένα </a:t>
            </a:r>
            <a:r>
              <a:rPr lang="el-GR" dirty="0">
                <a:latin typeface="Arial" panose="020B0604020202020204" pitchFamily="34" charset="0"/>
                <a:hlinkClick r:id="rId6" tooltip="Σουέζ"/>
              </a:rPr>
              <a:t>Σουέζ</a:t>
            </a:r>
            <a:r>
              <a:rPr lang="el-GR" dirty="0">
                <a:solidFill>
                  <a:srgbClr val="202122"/>
                </a:solidFill>
                <a:latin typeface="Arial" panose="020B0604020202020204" pitchFamily="34" charset="0"/>
              </a:rPr>
              <a:t> που βρίσκεται στον μυχό του ομώνυμου κόλπου της Ερυθράς θάλασσας.</a:t>
            </a:r>
            <a:r>
              <a:rPr lang="el-GR" b="0" i="0" dirty="0">
                <a:solidFill>
                  <a:srgbClr val="202122"/>
                </a:solidFill>
                <a:effectLst/>
                <a:latin typeface="Arial" panose="020B0604020202020204" pitchFamily="34" charset="0"/>
              </a:rPr>
              <a:t> Η Μεσόγειος και η Ερυθρά θάλασσα δεν παρουσιάζουν μεταξύ τους υψομετρική διαφορά. Κατά το μεγαλύτερο μέρος της, η διώρυγα είναι πλεύσιμη κατά μία κατεύθυνση.</a:t>
            </a:r>
            <a:endParaRPr lang="el-GR" dirty="0"/>
          </a:p>
          <a:p>
            <a:endParaRPr lang="el-GR" dirty="0"/>
          </a:p>
        </p:txBody>
      </p:sp>
      <p:sp>
        <p:nvSpPr>
          <p:cNvPr id="6" name="Θέση κειμένου 3">
            <a:extLst>
              <a:ext uri="{FF2B5EF4-FFF2-40B4-BE49-F238E27FC236}">
                <a16:creationId xmlns:a16="http://schemas.microsoft.com/office/drawing/2014/main" id="{F36F104C-FE0E-A7A2-291E-2D0322BA824F}"/>
              </a:ext>
            </a:extLst>
          </p:cNvPr>
          <p:cNvSpPr txBox="1">
            <a:spLocks/>
          </p:cNvSpPr>
          <p:nvPr/>
        </p:nvSpPr>
        <p:spPr>
          <a:xfrm>
            <a:off x="836612" y="2258735"/>
            <a:ext cx="3932237" cy="29711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l-GR" dirty="0"/>
          </a:p>
        </p:txBody>
      </p:sp>
      <p:pic>
        <p:nvPicPr>
          <p:cNvPr id="7" name="Picture 2" descr="Διώρυγα του Σουέζ: Ενας νεκρός από τη σύγκρουση ρυμουλκού με δεξαμενόπλοιο  | Η ΚΑΘΗΜΕΡΙΝΗ">
            <a:extLst>
              <a:ext uri="{FF2B5EF4-FFF2-40B4-BE49-F238E27FC236}">
                <a16:creationId xmlns:a16="http://schemas.microsoft.com/office/drawing/2014/main" id="{07C98D82-5754-675C-B131-9CF9A65378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3188" y="996950"/>
            <a:ext cx="6226643" cy="487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8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5000">
              <a:srgbClr val="FEFEE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8D6D57FD-7CEB-7A3A-02F1-247AA8DB02DA}"/>
              </a:ext>
            </a:extLst>
          </p:cNvPr>
          <p:cNvSpPr>
            <a:spLocks noGrp="1"/>
          </p:cNvSpPr>
          <p:nvPr>
            <p:ph type="body" sz="half" idx="2"/>
          </p:nvPr>
        </p:nvSpPr>
        <p:spPr>
          <a:xfrm>
            <a:off x="662731" y="1384183"/>
            <a:ext cx="4218352" cy="3800213"/>
          </a:xfrm>
        </p:spPr>
        <p:txBody>
          <a:bodyPr/>
          <a:lstStyle/>
          <a:p>
            <a:r>
              <a:rPr lang="el-GR" b="0" i="0" dirty="0">
                <a:solidFill>
                  <a:srgbClr val="202122"/>
                </a:solidFill>
                <a:effectLst/>
                <a:latin typeface="Arial" panose="020B0604020202020204" pitchFamily="34" charset="0"/>
              </a:rPr>
              <a:t> </a:t>
            </a:r>
            <a:r>
              <a:rPr lang="el-GR" b="0" i="0" dirty="0">
                <a:solidFill>
                  <a:srgbClr val="C00000"/>
                </a:solidFill>
                <a:effectLst/>
                <a:latin typeface="Arial" panose="020B0604020202020204" pitchFamily="34" charset="0"/>
              </a:rPr>
              <a:t>Κατά τον Αραβοϊσραηλινό πόλεμο, η διώρυγα έπαθε σοβαρές ζημιές που την κράτησαν κλειστή επί επτά χρόνια λόγω της σύγκρουσης και της </a:t>
            </a:r>
            <a:r>
              <a:rPr lang="el-GR" b="0" i="0" dirty="0" err="1">
                <a:solidFill>
                  <a:srgbClr val="C00000"/>
                </a:solidFill>
                <a:effectLst/>
                <a:latin typeface="Arial" panose="020B0604020202020204" pitchFamily="34" charset="0"/>
              </a:rPr>
              <a:t>νεώτερης</a:t>
            </a:r>
            <a:r>
              <a:rPr lang="el-GR" b="0" i="0" dirty="0">
                <a:solidFill>
                  <a:srgbClr val="C00000"/>
                </a:solidFill>
                <a:effectLst/>
                <a:latin typeface="Arial" panose="020B0604020202020204" pitchFamily="34" charset="0"/>
              </a:rPr>
              <a:t> </a:t>
            </a:r>
            <a:r>
              <a:rPr lang="el-GR" b="0" i="0" dirty="0" err="1">
                <a:solidFill>
                  <a:srgbClr val="C00000"/>
                </a:solidFill>
                <a:effectLst/>
                <a:latin typeface="Arial" panose="020B0604020202020204" pitchFamily="34" charset="0"/>
              </a:rPr>
              <a:t>Ισραηλινο</a:t>
            </a:r>
            <a:r>
              <a:rPr lang="el-GR" b="0" i="0" dirty="0">
                <a:solidFill>
                  <a:srgbClr val="C00000"/>
                </a:solidFill>
                <a:effectLst/>
                <a:latin typeface="Arial" panose="020B0604020202020204" pitchFamily="34" charset="0"/>
              </a:rPr>
              <a:t>-αιγυπτιακής σύγκρουσης τον Οκτώβριο του </a:t>
            </a:r>
            <a:r>
              <a:rPr lang="el-GR" b="0" i="0" u="none" strike="noStrike" dirty="0">
                <a:solidFill>
                  <a:srgbClr val="C00000"/>
                </a:solidFill>
                <a:effectLst/>
                <a:latin typeface="Arial" panose="020B0604020202020204" pitchFamily="34" charset="0"/>
                <a:hlinkClick r:id="rId2" tooltip="1973">
                  <a:extLst>
                    <a:ext uri="{A12FA001-AC4F-418D-AE19-62706E023703}">
                      <ahyp:hlinkClr xmlns:ahyp="http://schemas.microsoft.com/office/drawing/2018/hyperlinkcolor" val="tx"/>
                    </a:ext>
                  </a:extLst>
                </a:hlinkClick>
              </a:rPr>
              <a:t>1973</a:t>
            </a:r>
            <a:r>
              <a:rPr lang="el-GR" b="0" i="0" dirty="0">
                <a:solidFill>
                  <a:srgbClr val="C00000"/>
                </a:solidFill>
                <a:effectLst/>
                <a:latin typeface="Arial" panose="020B0604020202020204" pitchFamily="34" charset="0"/>
              </a:rPr>
              <a:t>. Μετά από την εθελοντική βοήθεια κάποιων ανθρώπων, όπως ο Ι. </a:t>
            </a:r>
            <a:r>
              <a:rPr lang="el-GR" b="0" i="0" dirty="0" err="1">
                <a:solidFill>
                  <a:srgbClr val="C00000"/>
                </a:solidFill>
                <a:effectLst/>
                <a:latin typeface="Arial" panose="020B0604020202020204" pitchFamily="34" charset="0"/>
              </a:rPr>
              <a:t>Λάτσης</a:t>
            </a:r>
            <a:r>
              <a:rPr lang="el-GR" b="0" i="0" dirty="0">
                <a:solidFill>
                  <a:srgbClr val="C00000"/>
                </a:solidFill>
                <a:effectLst/>
                <a:latin typeface="Arial" panose="020B0604020202020204" pitchFamily="34" charset="0"/>
              </a:rPr>
              <a:t> και άλλοι Έλληνες εφοπλιστές, η διώρυγα φτιάχτηκε από τα ναυάγια και άρχισε να χρησιμοποιείται για θαλάσσιες μεταφορές τον Μάιο του </a:t>
            </a:r>
            <a:r>
              <a:rPr lang="el-GR" dirty="0">
                <a:solidFill>
                  <a:srgbClr val="FF0000"/>
                </a:solidFill>
                <a:latin typeface="Arial" panose="020B0604020202020204" pitchFamily="34" charset="0"/>
              </a:rPr>
              <a:t>1975</a:t>
            </a:r>
            <a:r>
              <a:rPr lang="el-GR" b="0" i="0" dirty="0">
                <a:solidFill>
                  <a:srgbClr val="C00000"/>
                </a:solidFill>
                <a:effectLst/>
                <a:latin typeface="Arial" panose="020B0604020202020204" pitchFamily="34" charset="0"/>
              </a:rPr>
              <a:t>.</a:t>
            </a:r>
            <a:endParaRPr lang="el-GR" dirty="0">
              <a:solidFill>
                <a:srgbClr val="C00000"/>
              </a:solidFill>
            </a:endParaRPr>
          </a:p>
        </p:txBody>
      </p:sp>
      <p:pic>
        <p:nvPicPr>
          <p:cNvPr id="2050" name="Picture 2" descr="Πόλεμος των Έξι Ημερών: Ο ιστορικός θρίαμβος του Ισραήλ επί της αραβικής  συμμαχίας [pics,vid] | OnAlert">
            <a:extLst>
              <a:ext uri="{FF2B5EF4-FFF2-40B4-BE49-F238E27FC236}">
                <a16:creationId xmlns:a16="http://schemas.microsoft.com/office/drawing/2014/main" id="{1BD3E017-46D5-E79E-F840-3E8D5670DE2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76884" y="981512"/>
            <a:ext cx="6020402" cy="396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803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5000">
              <a:srgbClr val="FEFEE6"/>
            </a:gs>
          </a:gsLst>
          <a:lin ang="5400000" scaled="1"/>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88D20D-7D24-8F45-4F8D-A7ECF982A428}"/>
              </a:ext>
            </a:extLst>
          </p:cNvPr>
          <p:cNvSpPr>
            <a:spLocks noGrp="1"/>
          </p:cNvSpPr>
          <p:nvPr>
            <p:ph type="title"/>
          </p:nvPr>
        </p:nvSpPr>
        <p:spPr/>
        <p:txBody>
          <a:bodyPr/>
          <a:lstStyle/>
          <a:p>
            <a:r>
              <a:rPr lang="el-GR" dirty="0"/>
              <a:t>Μια ενδιαφέρουσα πληροφορία !</a:t>
            </a:r>
          </a:p>
        </p:txBody>
      </p:sp>
      <p:sp>
        <p:nvSpPr>
          <p:cNvPr id="4" name="Θέση κειμένου 3">
            <a:extLst>
              <a:ext uri="{FF2B5EF4-FFF2-40B4-BE49-F238E27FC236}">
                <a16:creationId xmlns:a16="http://schemas.microsoft.com/office/drawing/2014/main" id="{1DDADBBC-453F-1A4A-8EC4-B8CA0F4B09B0}"/>
              </a:ext>
            </a:extLst>
          </p:cNvPr>
          <p:cNvSpPr>
            <a:spLocks noGrp="1"/>
          </p:cNvSpPr>
          <p:nvPr>
            <p:ph type="body" sz="half" idx="2"/>
          </p:nvPr>
        </p:nvSpPr>
        <p:spPr/>
        <p:txBody>
          <a:bodyPr>
            <a:normAutofit fontScale="92500" lnSpcReduction="20000"/>
          </a:bodyPr>
          <a:lstStyle/>
          <a:p>
            <a:r>
              <a:rPr lang="el-GR" b="0" i="0" dirty="0">
                <a:solidFill>
                  <a:srgbClr val="202122"/>
                </a:solidFill>
                <a:effectLst/>
                <a:latin typeface="Arial" panose="020B0604020202020204" pitchFamily="34" charset="0"/>
              </a:rPr>
              <a:t> </a:t>
            </a:r>
            <a:r>
              <a:rPr lang="el-GR" b="0" i="0" dirty="0">
                <a:solidFill>
                  <a:srgbClr val="7030A0"/>
                </a:solidFill>
                <a:effectLst/>
                <a:latin typeface="Arial" panose="020B0604020202020204" pitchFamily="34" charset="0"/>
              </a:rPr>
              <a:t>Με το κλείσιμο της διώρυγας το 1966 έγινε μια περιορισμένη </a:t>
            </a:r>
            <a:r>
              <a:rPr lang="el-GR" dirty="0">
                <a:solidFill>
                  <a:srgbClr val="7030A0"/>
                </a:solidFill>
                <a:latin typeface="Arial" panose="020B0604020202020204" pitchFamily="34" charset="0"/>
              </a:rPr>
              <a:t>ναυτιλιακή κρίση</a:t>
            </a:r>
            <a:r>
              <a:rPr lang="el-GR" b="0" i="0" dirty="0">
                <a:solidFill>
                  <a:srgbClr val="7030A0"/>
                </a:solidFill>
                <a:effectLst/>
                <a:latin typeface="Arial" panose="020B0604020202020204" pitchFamily="34" charset="0"/>
              </a:rPr>
              <a:t> κυρίως στους λιμένες της Μεσογείου. Συγκεκριμένα από ναυτιλιακά στοιχεία της εποχής η κίνηση στον λιμένα της </a:t>
            </a:r>
            <a:r>
              <a:rPr lang="el-GR" dirty="0">
                <a:solidFill>
                  <a:srgbClr val="7030A0"/>
                </a:solidFill>
                <a:latin typeface="Arial" panose="020B0604020202020204" pitchFamily="34" charset="0"/>
              </a:rPr>
              <a:t>Τεργέστης</a:t>
            </a:r>
            <a:r>
              <a:rPr lang="el-GR" b="0" i="0" dirty="0">
                <a:solidFill>
                  <a:srgbClr val="7030A0"/>
                </a:solidFill>
                <a:effectLst/>
                <a:latin typeface="Arial" panose="020B0604020202020204" pitchFamily="34" charset="0"/>
              </a:rPr>
              <a:t> από τη </a:t>
            </a:r>
            <a:r>
              <a:rPr lang="el-GR" dirty="0">
                <a:solidFill>
                  <a:srgbClr val="7030A0"/>
                </a:solidFill>
                <a:latin typeface="Arial" panose="020B0604020202020204" pitchFamily="34" charset="0"/>
              </a:rPr>
              <a:t>Μέση Ανατολή </a:t>
            </a:r>
            <a:r>
              <a:rPr lang="el-GR" b="0" i="0" dirty="0">
                <a:solidFill>
                  <a:srgbClr val="7030A0"/>
                </a:solidFill>
                <a:effectLst/>
                <a:latin typeface="Arial" panose="020B0604020202020204" pitchFamily="34" charset="0"/>
              </a:rPr>
              <a:t>μειώθηκε κατά 30%, αλλά και στην Ελλάδα τα ναυπηγεία </a:t>
            </a:r>
            <a:r>
              <a:rPr lang="el-GR" dirty="0">
                <a:solidFill>
                  <a:srgbClr val="7030A0"/>
                </a:solidFill>
                <a:latin typeface="Arial" panose="020B0604020202020204" pitchFamily="34" charset="0"/>
              </a:rPr>
              <a:t>Σκαραμαγκά</a:t>
            </a:r>
            <a:r>
              <a:rPr lang="el-GR" b="0" i="0" dirty="0">
                <a:solidFill>
                  <a:srgbClr val="7030A0"/>
                </a:solidFill>
                <a:effectLst/>
                <a:latin typeface="Arial" panose="020B0604020202020204" pitchFamily="34" charset="0"/>
              </a:rPr>
              <a:t> και Περάματος αντιμετώπισαν μείωση επισκευαστικών εργασιών τους κατά 60-75%. Επίσης ενώ το 1965 μόνο 5 εκατομμύρια τόνοι πετρελαίου που προορίζονταν για Χώρες της Ανατολικής Ευρώπης ακολουθούσαν την από Ακρωτηρίου θαλάσσια οδό, το </a:t>
            </a:r>
            <a:r>
              <a:rPr lang="el-GR" dirty="0">
                <a:solidFill>
                  <a:srgbClr val="7030A0"/>
                </a:solidFill>
                <a:latin typeface="Arial" panose="020B0604020202020204" pitchFamily="34" charset="0"/>
              </a:rPr>
              <a:t>1966</a:t>
            </a:r>
            <a:r>
              <a:rPr lang="el-GR" b="0" i="0" dirty="0">
                <a:solidFill>
                  <a:srgbClr val="7030A0"/>
                </a:solidFill>
                <a:effectLst/>
                <a:latin typeface="Arial" panose="020B0604020202020204" pitchFamily="34" charset="0"/>
              </a:rPr>
              <a:t> τετραπλασιάσθηκαν οι μεταφορές </a:t>
            </a:r>
            <a:r>
              <a:rPr lang="el-GR" b="0" i="0" dirty="0" err="1">
                <a:solidFill>
                  <a:srgbClr val="7030A0"/>
                </a:solidFill>
                <a:effectLst/>
                <a:latin typeface="Arial" panose="020B0604020202020204" pitchFamily="34" charset="0"/>
              </a:rPr>
              <a:t>απ</a:t>
            </a:r>
            <a:r>
              <a:rPr lang="el-GR" b="0" i="0" dirty="0">
                <a:solidFill>
                  <a:srgbClr val="7030A0"/>
                </a:solidFill>
                <a:effectLst/>
                <a:latin typeface="Arial" panose="020B0604020202020204" pitchFamily="34" charset="0"/>
              </a:rPr>
              <a:t>΄ αυτή την οδό για να φθάσουν το 1972 τα διερχόμενα φορτία από το Ακρωτήριο της Αφρικής το 85% του συνόλου του εξαγωγών ακαθάρτου πετρελαίου από τις Αραβικές Χώρες προς τη </a:t>
            </a:r>
            <a:r>
              <a:rPr lang="el-GR" dirty="0">
                <a:solidFill>
                  <a:srgbClr val="7030A0"/>
                </a:solidFill>
                <a:latin typeface="Arial" panose="020B0604020202020204" pitchFamily="34" charset="0"/>
              </a:rPr>
              <a:t>Βόρεια Αφρική</a:t>
            </a:r>
            <a:r>
              <a:rPr lang="el-GR" b="0" i="0" dirty="0">
                <a:solidFill>
                  <a:srgbClr val="7030A0"/>
                </a:solidFill>
                <a:effectLst/>
                <a:latin typeface="Arial" panose="020B0604020202020204" pitchFamily="34" charset="0"/>
              </a:rPr>
              <a:t>, Μεσόγειο, και Β. Ευρώπη. Από το φορτίο αυτό το 45% μετέφεραν πλέον </a:t>
            </a:r>
            <a:r>
              <a:rPr lang="el-GR" dirty="0">
                <a:solidFill>
                  <a:srgbClr val="7030A0"/>
                </a:solidFill>
                <a:latin typeface="Arial" panose="020B0604020202020204" pitchFamily="34" charset="0"/>
              </a:rPr>
              <a:t>δεξαμενόπλοια</a:t>
            </a:r>
            <a:r>
              <a:rPr lang="el-GR" b="0" i="0" dirty="0">
                <a:solidFill>
                  <a:srgbClr val="7030A0"/>
                </a:solidFill>
                <a:effectLst/>
                <a:latin typeface="Arial" panose="020B0604020202020204" pitchFamily="34" charset="0"/>
              </a:rPr>
              <a:t> άνω των 200.000 τόνων</a:t>
            </a:r>
            <a:endParaRPr lang="el-GR" dirty="0">
              <a:solidFill>
                <a:srgbClr val="7030A0"/>
              </a:solidFill>
            </a:endParaRPr>
          </a:p>
        </p:txBody>
      </p:sp>
      <p:pic>
        <p:nvPicPr>
          <p:cNvPr id="4098" name="Picture 2" descr="Διώρυγα του Σουέζ: Στα ύψη το πετρέλαιο από το μπλοκάρισμα - Ζημιές 10 δισ.  την ημέρα">
            <a:extLst>
              <a:ext uri="{FF2B5EF4-FFF2-40B4-BE49-F238E27FC236}">
                <a16:creationId xmlns:a16="http://schemas.microsoft.com/office/drawing/2014/main" id="{21C06C22-5698-DEE9-5FE4-E0F191E6CB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8" y="1881187"/>
            <a:ext cx="61722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202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5000">
              <a:srgbClr val="FEFEE6"/>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A8FAF956-AA39-DE42-23DB-90ECFAABD24C}"/>
              </a:ext>
            </a:extLst>
          </p:cNvPr>
          <p:cNvSpPr>
            <a:spLocks noGrp="1"/>
          </p:cNvSpPr>
          <p:nvPr>
            <p:ph type="body" sz="half" idx="2"/>
          </p:nvPr>
        </p:nvSpPr>
        <p:spPr>
          <a:xfrm>
            <a:off x="836612" y="1518442"/>
            <a:ext cx="3932237" cy="4342607"/>
          </a:xfrm>
        </p:spPr>
        <p:txBody>
          <a:bodyPr>
            <a:normAutofit lnSpcReduction="10000"/>
          </a:bodyPr>
          <a:lstStyle/>
          <a:p>
            <a:pPr algn="l">
              <a:buFont typeface="Arial" panose="020B0604020202020204" pitchFamily="34" charset="0"/>
              <a:buChar char="•"/>
            </a:pPr>
            <a:r>
              <a:rPr lang="el-GR" b="0" i="0" dirty="0">
                <a:solidFill>
                  <a:schemeClr val="accent2"/>
                </a:solidFill>
                <a:effectLst/>
                <a:latin typeface="Arial" panose="020B0604020202020204" pitchFamily="34" charset="0"/>
              </a:rPr>
              <a:t>Σημειώνεται ότι αν και η διώρυγα του Σουέζ έχει χαρακτηριστεί ως </a:t>
            </a:r>
            <a:r>
              <a:rPr lang="el-GR" dirty="0">
                <a:solidFill>
                  <a:schemeClr val="accent2"/>
                </a:solidFill>
                <a:latin typeface="Arial" panose="020B0604020202020204" pitchFamily="34" charset="0"/>
              </a:rPr>
              <a:t>ουδέτερη θάλασσα</a:t>
            </a:r>
            <a:r>
              <a:rPr lang="el-GR" b="0" i="0" dirty="0">
                <a:solidFill>
                  <a:schemeClr val="accent2"/>
                </a:solidFill>
                <a:effectLst/>
                <a:latin typeface="Arial" panose="020B0604020202020204" pitchFamily="34" charset="0"/>
              </a:rPr>
              <a:t>, ο χαρακτηρισμός αυτός έχει παραβιαστεί δύο φορές πρώτα από την ίδια την Αίγυπτο το </a:t>
            </a:r>
            <a:r>
              <a:rPr lang="el-GR" dirty="0">
                <a:solidFill>
                  <a:schemeClr val="accent2"/>
                </a:solidFill>
                <a:latin typeface="Arial" panose="020B0604020202020204" pitchFamily="34" charset="0"/>
              </a:rPr>
              <a:t>1956</a:t>
            </a:r>
            <a:r>
              <a:rPr lang="el-GR" b="0" i="0" dirty="0">
                <a:solidFill>
                  <a:schemeClr val="accent2"/>
                </a:solidFill>
                <a:effectLst/>
                <a:latin typeface="Arial" panose="020B0604020202020204" pitchFamily="34" charset="0"/>
              </a:rPr>
              <a:t> όσο και το </a:t>
            </a:r>
            <a:r>
              <a:rPr lang="el-GR" dirty="0">
                <a:solidFill>
                  <a:schemeClr val="accent2"/>
                </a:solidFill>
                <a:latin typeface="Arial" panose="020B0604020202020204" pitchFamily="34" charset="0"/>
              </a:rPr>
              <a:t>1967 </a:t>
            </a:r>
            <a:r>
              <a:rPr lang="el-GR" b="0" i="0" dirty="0">
                <a:solidFill>
                  <a:schemeClr val="accent2"/>
                </a:solidFill>
                <a:effectLst/>
                <a:latin typeface="Arial" panose="020B0604020202020204" pitchFamily="34" charset="0"/>
              </a:rPr>
              <a:t>κατά τον Αραβοϊσραηλινό πόλεμο.</a:t>
            </a:r>
          </a:p>
          <a:p>
            <a:pPr algn="l"/>
            <a:r>
              <a:rPr lang="el-GR" b="0" i="0" dirty="0">
                <a:solidFill>
                  <a:schemeClr val="accent2"/>
                </a:solidFill>
                <a:effectLst/>
                <a:latin typeface="Arial" panose="020B0604020202020204" pitchFamily="34" charset="0"/>
              </a:rPr>
              <a:t>Το 2015 ολοκληρώθηκε το νέο κανάλι του Σουέζ, το οποίο επέτρεψε τη ροή πλοίων και στις κατευθύνσεις παράλληλα, καθώς αυξήθηκε το πλάτος της διώρυγας από τα 61 στα 320 μέτρα σε μήκος 35 χιλιομέτρων.</a:t>
            </a:r>
          </a:p>
          <a:p>
            <a:pPr algn="l"/>
            <a:r>
              <a:rPr lang="el-GR" b="0" i="0" dirty="0">
                <a:solidFill>
                  <a:schemeClr val="accent2"/>
                </a:solidFill>
                <a:effectLst/>
                <a:latin typeface="Arial" panose="020B0604020202020204" pitchFamily="34" charset="0"/>
              </a:rPr>
              <a:t>Στις 23 Μαρτίου 2021, τοπική ώρα, το πλοίο εμπορευματοκιβωτίων </a:t>
            </a:r>
            <a:r>
              <a:rPr lang="el-GR" b="0" i="1" dirty="0" err="1">
                <a:solidFill>
                  <a:schemeClr val="accent2"/>
                </a:solidFill>
                <a:effectLst/>
                <a:latin typeface="Arial" panose="020B0604020202020204" pitchFamily="34" charset="0"/>
              </a:rPr>
              <a:t>Ever</a:t>
            </a:r>
            <a:r>
              <a:rPr lang="el-GR" b="0" i="1" dirty="0">
                <a:solidFill>
                  <a:schemeClr val="accent2"/>
                </a:solidFill>
                <a:effectLst/>
                <a:latin typeface="Arial" panose="020B0604020202020204" pitchFamily="34" charset="0"/>
              </a:rPr>
              <a:t> </a:t>
            </a:r>
            <a:r>
              <a:rPr lang="el-GR" b="0" i="1" dirty="0" err="1">
                <a:solidFill>
                  <a:schemeClr val="accent2"/>
                </a:solidFill>
                <a:effectLst/>
                <a:latin typeface="Arial" panose="020B0604020202020204" pitchFamily="34" charset="0"/>
              </a:rPr>
              <a:t>Given</a:t>
            </a:r>
            <a:r>
              <a:rPr lang="el-GR" b="0" i="0" dirty="0">
                <a:solidFill>
                  <a:schemeClr val="accent2"/>
                </a:solidFill>
                <a:effectLst/>
                <a:latin typeface="Arial" panose="020B0604020202020204" pitchFamily="34" charset="0"/>
              </a:rPr>
              <a:t>, μήκους 400 μέτρων, προσάραξε λόγω ισχυρών ανέμων, με αποτέλεσμα να αποφράξει πλήρως τη διώρυγα, καθώς στο σημείο εκείνο δεν υπήρχε διπλό κανάλι.</a:t>
            </a:r>
          </a:p>
          <a:p>
            <a:endParaRPr lang="el-GR" dirty="0"/>
          </a:p>
        </p:txBody>
      </p:sp>
      <p:pic>
        <p:nvPicPr>
          <p:cNvPr id="3074" name="Picture 2" descr="Διώρυγα Σουέζ: Παραμένει κλειστή για έκτη ημέρα – Πάνω από 300 καράβια στην  περιοχή">
            <a:extLst>
              <a:ext uri="{FF2B5EF4-FFF2-40B4-BE49-F238E27FC236}">
                <a16:creationId xmlns:a16="http://schemas.microsoft.com/office/drawing/2014/main" id="{92FE3611-BF56-13CB-DBAC-D06A4921FB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8" y="1881187"/>
            <a:ext cx="61722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545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5000">
              <a:srgbClr val="FEFEE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B76B90B5-CFD3-F71A-334A-66266C4C5309}"/>
              </a:ext>
            </a:extLst>
          </p:cNvPr>
          <p:cNvSpPr>
            <a:spLocks noGrp="1"/>
          </p:cNvSpPr>
          <p:nvPr>
            <p:ph type="body" sz="half" idx="2"/>
          </p:nvPr>
        </p:nvSpPr>
        <p:spPr>
          <a:xfrm>
            <a:off x="838758" y="965336"/>
            <a:ext cx="4394942" cy="4200787"/>
          </a:xfrm>
        </p:spPr>
        <p:txBody>
          <a:bodyPr>
            <a:normAutofit fontScale="85000" lnSpcReduction="10000"/>
          </a:bodyPr>
          <a:lstStyle/>
          <a:p>
            <a:pPr algn="l">
              <a:lnSpc>
                <a:spcPts val="1950"/>
              </a:lnSpc>
            </a:pPr>
            <a:r>
              <a:rPr lang="el-GR" b="0" i="0" dirty="0">
                <a:solidFill>
                  <a:schemeClr val="accent3"/>
                </a:solidFill>
                <a:effectLst/>
                <a:latin typeface="KaInfoLight"/>
              </a:rPr>
              <a:t>Ολοκληρώθηκε η </a:t>
            </a:r>
            <a:r>
              <a:rPr lang="el-GR" b="1" i="0" dirty="0">
                <a:solidFill>
                  <a:schemeClr val="accent3"/>
                </a:solidFill>
                <a:effectLst/>
                <a:latin typeface="KaInfoLight"/>
              </a:rPr>
              <a:t>μεταφόρτωση των 150.000 τόνων αργού πετρελαίου</a:t>
            </a:r>
            <a:r>
              <a:rPr lang="el-GR" b="0" i="0" dirty="0">
                <a:solidFill>
                  <a:schemeClr val="accent3"/>
                </a:solidFill>
                <a:effectLst/>
                <a:latin typeface="KaInfoLight"/>
              </a:rPr>
              <a:t> (ίσο με περίπου 1.000.000 βαρέλια) από το </a:t>
            </a:r>
            <a:r>
              <a:rPr lang="el-GR" b="0" i="0" dirty="0" err="1">
                <a:solidFill>
                  <a:schemeClr val="accent3"/>
                </a:solidFill>
                <a:effectLst/>
                <a:latin typeface="KaInfoLight"/>
              </a:rPr>
              <a:t>ελληνόκτητο</a:t>
            </a:r>
            <a:r>
              <a:rPr lang="el-GR" b="0" i="0" dirty="0">
                <a:solidFill>
                  <a:schemeClr val="accent3"/>
                </a:solidFill>
                <a:effectLst/>
                <a:latin typeface="KaInfoLight"/>
              </a:rPr>
              <a:t> δεξαμενόπλοιο «</a:t>
            </a:r>
            <a:r>
              <a:rPr lang="el-GR" b="1" i="0" dirty="0" err="1">
                <a:solidFill>
                  <a:schemeClr val="accent3"/>
                </a:solidFill>
                <a:effectLst/>
                <a:latin typeface="KaInfoLight"/>
              </a:rPr>
              <a:t>Sounion</a:t>
            </a:r>
            <a:r>
              <a:rPr lang="el-GR" b="0" i="0" dirty="0">
                <a:solidFill>
                  <a:schemeClr val="accent3"/>
                </a:solidFill>
                <a:effectLst/>
                <a:latin typeface="KaInfoLight"/>
              </a:rPr>
              <a:t>» στο τάνκερ «</a:t>
            </a:r>
            <a:r>
              <a:rPr lang="el-GR" b="0" i="0" dirty="0" err="1">
                <a:solidFill>
                  <a:schemeClr val="accent3"/>
                </a:solidFill>
                <a:effectLst/>
                <a:latin typeface="KaInfoLight"/>
              </a:rPr>
              <a:t>Delta</a:t>
            </a:r>
            <a:r>
              <a:rPr lang="el-GR" b="0" i="0" dirty="0">
                <a:solidFill>
                  <a:schemeClr val="accent3"/>
                </a:solidFill>
                <a:effectLst/>
                <a:latin typeface="KaInfoLight"/>
              </a:rPr>
              <a:t> </a:t>
            </a:r>
            <a:r>
              <a:rPr lang="el-GR" b="0" i="0" dirty="0" err="1">
                <a:solidFill>
                  <a:schemeClr val="accent3"/>
                </a:solidFill>
                <a:effectLst/>
                <a:latin typeface="KaInfoLight"/>
              </a:rPr>
              <a:t>Blue</a:t>
            </a:r>
            <a:r>
              <a:rPr lang="el-GR" b="0" i="0" dirty="0">
                <a:solidFill>
                  <a:schemeClr val="accent3"/>
                </a:solidFill>
                <a:effectLst/>
                <a:latin typeface="KaInfoLight"/>
              </a:rPr>
              <a:t>» σε αγκυροβόλιο του </a:t>
            </a:r>
            <a:r>
              <a:rPr lang="el-GR" b="1" i="0" dirty="0">
                <a:solidFill>
                  <a:schemeClr val="accent3"/>
                </a:solidFill>
                <a:effectLst/>
                <a:latin typeface="KaInfoLight"/>
                <a:hlinkClick r:id="rId2">
                  <a:extLst>
                    <a:ext uri="{A12FA001-AC4F-418D-AE19-62706E023703}">
                      <ahyp:hlinkClr xmlns:ahyp="http://schemas.microsoft.com/office/drawing/2018/hyperlinkcolor" val="tx"/>
                    </a:ext>
                  </a:extLst>
                </a:hlinkClick>
              </a:rPr>
              <a:t>Σουέζ</a:t>
            </a:r>
            <a:r>
              <a:rPr lang="el-GR" b="0" i="0" dirty="0">
                <a:solidFill>
                  <a:schemeClr val="accent3"/>
                </a:solidFill>
                <a:effectLst/>
                <a:latin typeface="KaInfoLight"/>
              </a:rPr>
              <a:t>.</a:t>
            </a:r>
          </a:p>
          <a:p>
            <a:pPr algn="l">
              <a:lnSpc>
                <a:spcPts val="1950"/>
              </a:lnSpc>
            </a:pPr>
            <a:r>
              <a:rPr lang="el-GR" b="0" i="0" dirty="0">
                <a:solidFill>
                  <a:schemeClr val="accent3"/>
                </a:solidFill>
                <a:effectLst/>
                <a:latin typeface="KaInfoLight"/>
              </a:rPr>
              <a:t>Σύμφωνα με πηγές από το υπουργείο Ναυτιλίας και Νησιωτικής Πολιτικής, η επιχείρηση πραγματοποιήθηκε με επιτυχία με την υποστήριξη του ελληνικού ναυαγοσωστικού σκάφους «Αιγαίον Πέλαγος», χωρίς να υπάρξει κάποιο απρόβλεπτο γεγονός λόγω της σοβαρής κατάστασης του δεξαμενόπλοιου, το οποίο είχε δεχθεί επίθεση με εκρηκτικά από τους </a:t>
            </a:r>
            <a:r>
              <a:rPr lang="el-GR" b="0" i="0" dirty="0" err="1">
                <a:solidFill>
                  <a:schemeClr val="accent3"/>
                </a:solidFill>
                <a:effectLst/>
                <a:latin typeface="KaInfoLight"/>
              </a:rPr>
              <a:t>Χούθι</a:t>
            </a:r>
            <a:r>
              <a:rPr lang="el-GR" b="0" i="0" dirty="0">
                <a:solidFill>
                  <a:schemeClr val="accent3"/>
                </a:solidFill>
                <a:effectLst/>
                <a:latin typeface="KaInfoLight"/>
              </a:rPr>
              <a:t> ανοιχτά της Υεμένης.</a:t>
            </a:r>
          </a:p>
          <a:p>
            <a:pPr algn="l">
              <a:lnSpc>
                <a:spcPts val="1950"/>
              </a:lnSpc>
            </a:pPr>
            <a:r>
              <a:rPr lang="el-GR" b="0" i="0" dirty="0">
                <a:solidFill>
                  <a:schemeClr val="accent3"/>
                </a:solidFill>
                <a:effectLst/>
                <a:latin typeface="KaInfoLight"/>
              </a:rPr>
              <a:t>Η ένοπλη ομάδα της Υεμένης είχε χτυπήσει το δεξαμενόπλοιο στις 21 Αυγούστου, ενώ το πλήρωμα του τάνκερ είχε εγκαταλείψει το πλοίο για λόγους ασφαλείας.</a:t>
            </a:r>
          </a:p>
          <a:p>
            <a:endParaRPr lang="el-GR" dirty="0"/>
          </a:p>
        </p:txBody>
      </p:sp>
      <p:pic>
        <p:nvPicPr>
          <p:cNvPr id="5122" name="Picture 2">
            <a:extLst>
              <a:ext uri="{FF2B5EF4-FFF2-40B4-BE49-F238E27FC236}">
                <a16:creationId xmlns:a16="http://schemas.microsoft.com/office/drawing/2014/main" id="{D2463904-16FB-354C-2A8A-2BF26B4E1A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57290" y="805345"/>
            <a:ext cx="3323363" cy="480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327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5000">
              <a:srgbClr val="FEFEE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B278C483-E851-ADA0-38B7-73D10ACA02E5}"/>
              </a:ext>
            </a:extLst>
          </p:cNvPr>
          <p:cNvSpPr>
            <a:spLocks noGrp="1"/>
          </p:cNvSpPr>
          <p:nvPr>
            <p:ph type="body" sz="half" idx="2"/>
          </p:nvPr>
        </p:nvSpPr>
        <p:spPr>
          <a:xfrm>
            <a:off x="890122" y="1322474"/>
            <a:ext cx="3932237" cy="3811588"/>
          </a:xfrm>
        </p:spPr>
        <p:txBody>
          <a:bodyPr/>
          <a:lstStyle/>
          <a:p>
            <a:pPr algn="l">
              <a:lnSpc>
                <a:spcPts val="1950"/>
              </a:lnSpc>
            </a:pPr>
            <a:r>
              <a:rPr lang="el-GR" b="0" i="0" dirty="0">
                <a:solidFill>
                  <a:srgbClr val="313942"/>
                </a:solidFill>
                <a:effectLst/>
                <a:latin typeface="KaInfoLight"/>
              </a:rPr>
              <a:t>Στην συνέχεια, η ομάδα των </a:t>
            </a:r>
            <a:r>
              <a:rPr lang="el-GR" b="0" i="0" dirty="0" err="1">
                <a:solidFill>
                  <a:srgbClr val="313942"/>
                </a:solidFill>
                <a:effectLst/>
                <a:latin typeface="KaInfoLight"/>
              </a:rPr>
              <a:t>Χούθι</a:t>
            </a:r>
            <a:r>
              <a:rPr lang="el-GR" b="0" i="0" dirty="0">
                <a:solidFill>
                  <a:srgbClr val="313942"/>
                </a:solidFill>
                <a:effectLst/>
                <a:latin typeface="KaInfoLight"/>
              </a:rPr>
              <a:t> τοποθέτησε εκρηκτικά επί του πλοίου που προκάλεσαν εστίες πυρκαγιάς.</a:t>
            </a:r>
          </a:p>
          <a:p>
            <a:pPr algn="l">
              <a:lnSpc>
                <a:spcPts val="1950"/>
              </a:lnSpc>
            </a:pPr>
            <a:r>
              <a:rPr lang="el-GR" b="0" i="0" dirty="0">
                <a:solidFill>
                  <a:srgbClr val="313942"/>
                </a:solidFill>
                <a:effectLst/>
                <a:latin typeface="KaInfoLight"/>
              </a:rPr>
              <a:t>Την Κυριακή 7 Οκτωβρίου το ναυαγοσωστικό σκάφος «Αιγαίον Πέλαγος» με ειδική ομάδα 27 ατόμων ολοκλήρωσε τις εργασίες κατάσβεσης των 18 εστιών πυρκαγιάς που έκαιγαν επί του δεξαμενόπλοιου, ενώ το τάνκερ μεταφ</a:t>
            </a:r>
            <a:r>
              <a:rPr lang="el-GR" dirty="0">
                <a:solidFill>
                  <a:srgbClr val="313942"/>
                </a:solidFill>
                <a:latin typeface="KaInfoLight"/>
              </a:rPr>
              <a:t>έρθηκε</a:t>
            </a:r>
            <a:r>
              <a:rPr lang="el-GR" b="0" i="0" dirty="0">
                <a:solidFill>
                  <a:srgbClr val="313942"/>
                </a:solidFill>
                <a:effectLst/>
                <a:latin typeface="KaInfoLight"/>
              </a:rPr>
              <a:t> σε αγκυροβόλιο του Σουέζ με ασφάλεια, προκειμένου να πραγματοποιηθεί η επιχείρηση μεταφόρτωσης αργού πετρελαίου σε άλλο τάνκερ.</a:t>
            </a:r>
          </a:p>
          <a:p>
            <a:endParaRPr lang="el-GR" dirty="0"/>
          </a:p>
        </p:txBody>
      </p:sp>
      <p:pic>
        <p:nvPicPr>
          <p:cNvPr id="6146" name="Picture 2" descr="Διώρυγα του Σουέζ: Ατύχημα με σύγκρουση πλοίων στο κανάλι - Οικονομικός  Ταχυδρόμος - ot.gr">
            <a:extLst>
              <a:ext uri="{FF2B5EF4-FFF2-40B4-BE49-F238E27FC236}">
                <a16:creationId xmlns:a16="http://schemas.microsoft.com/office/drawing/2014/main" id="{3FF6DB4F-BC82-7146-81E8-F805ECEFDB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43914" y="1082180"/>
            <a:ext cx="6172200" cy="4051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DF5591-1E78-AF74-B139-D017C9A804E2}"/>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80C33414-9FED-93EC-DAA7-5FA0BC11FE8C}"/>
              </a:ext>
            </a:extLst>
          </p:cNvPr>
          <p:cNvPicPr>
            <a:picLocks noGrp="1" noChangeAspect="1"/>
          </p:cNvPicPr>
          <p:nvPr>
            <p:ph idx="1"/>
          </p:nvPr>
        </p:nvPicPr>
        <p:blipFill>
          <a:blip r:embed="rId2"/>
          <a:stretch>
            <a:fillRect/>
          </a:stretch>
        </p:blipFill>
        <p:spPr>
          <a:xfrm>
            <a:off x="6280053" y="987425"/>
            <a:ext cx="3978469" cy="4873625"/>
          </a:xfrm>
          <a:prstGeom prst="rect">
            <a:avLst/>
          </a:prstGeom>
        </p:spPr>
      </p:pic>
      <p:sp>
        <p:nvSpPr>
          <p:cNvPr id="4" name="Θέση κειμένου 3">
            <a:extLst>
              <a:ext uri="{FF2B5EF4-FFF2-40B4-BE49-F238E27FC236}">
                <a16:creationId xmlns:a16="http://schemas.microsoft.com/office/drawing/2014/main" id="{C5E93FEE-26EF-6821-DCFB-77C6626DAA80}"/>
              </a:ext>
            </a:extLst>
          </p:cNvPr>
          <p:cNvSpPr>
            <a:spLocks noGrp="1"/>
          </p:cNvSpPr>
          <p:nvPr>
            <p:ph type="body" sz="half" idx="2"/>
          </p:nvPr>
        </p:nvSpPr>
        <p:spPr/>
        <p:txBody>
          <a:bodyPr/>
          <a:lstStyle/>
          <a:p>
            <a:endParaRPr lang="el-GR"/>
          </a:p>
        </p:txBody>
      </p:sp>
    </p:spTree>
    <p:extLst>
      <p:ext uri="{BB962C8B-B14F-4D97-AF65-F5344CB8AC3E}">
        <p14:creationId xmlns:p14="http://schemas.microsoft.com/office/powerpoint/2010/main" val="43860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41F08AB-A7B1-C575-480E-06A3E5C9E19C}"/>
              </a:ext>
            </a:extLst>
          </p:cNvPr>
          <p:cNvPicPr>
            <a:picLocks noChangeAspect="1"/>
          </p:cNvPicPr>
          <p:nvPr/>
        </p:nvPicPr>
        <p:blipFill>
          <a:blip r:embed="rId2"/>
          <a:stretch>
            <a:fillRect/>
          </a:stretch>
        </p:blipFill>
        <p:spPr>
          <a:xfrm>
            <a:off x="616809" y="0"/>
            <a:ext cx="10958381" cy="6858000"/>
          </a:xfrm>
          <a:prstGeom prst="rect">
            <a:avLst/>
          </a:prstGeom>
        </p:spPr>
      </p:pic>
    </p:spTree>
    <p:extLst>
      <p:ext uri="{BB962C8B-B14F-4D97-AF65-F5344CB8AC3E}">
        <p14:creationId xmlns:p14="http://schemas.microsoft.com/office/powerpoint/2010/main" val="150317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95000">
              <a:srgbClr val="FEFEE6"/>
            </a:gs>
          </a:gsLst>
          <a:lin ang="5400000" scaled="1"/>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567BF4-7ABA-189A-003E-987902C90AFD}"/>
              </a:ext>
            </a:extLst>
          </p:cNvPr>
          <p:cNvSpPr>
            <a:spLocks noGrp="1"/>
          </p:cNvSpPr>
          <p:nvPr>
            <p:ph type="title"/>
          </p:nvPr>
        </p:nvSpPr>
        <p:spPr>
          <a:xfrm>
            <a:off x="3850908" y="2569310"/>
            <a:ext cx="3974431" cy="1049789"/>
          </a:xfrm>
        </p:spPr>
        <p:txBody>
          <a:bodyPr>
            <a:normAutofit fontScale="90000"/>
          </a:bodyPr>
          <a:lstStyle/>
          <a:p>
            <a:r>
              <a:rPr lang="el-GR" dirty="0"/>
              <a:t>Έλενα Ντίνα ΣΤ’2</a:t>
            </a:r>
          </a:p>
        </p:txBody>
      </p:sp>
    </p:spTree>
    <p:extLst>
      <p:ext uri="{BB962C8B-B14F-4D97-AF65-F5344CB8AC3E}">
        <p14:creationId xmlns:p14="http://schemas.microsoft.com/office/powerpoint/2010/main" val="1041649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602</Words>
  <Application>Microsoft Office PowerPoint</Application>
  <PresentationFormat>Ευρεία οθόνη</PresentationFormat>
  <Paragraphs>15</Paragraphs>
  <Slides>9</Slides>
  <Notes>1</Notes>
  <HiddenSlides>1</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Calibri</vt:lpstr>
      <vt:lpstr>Calibri Light</vt:lpstr>
      <vt:lpstr>KaInfoLight</vt:lpstr>
      <vt:lpstr>Θέμα του Office</vt:lpstr>
      <vt:lpstr>Η διώρυγα του Σουέζ</vt:lpstr>
      <vt:lpstr>Παρουσίαση του PowerPoint</vt:lpstr>
      <vt:lpstr>Μια ενδιαφέρουσα πληροφορία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Έλενα Ντίνα ΣΤ’2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Κωστας Θανασης</dc:creator>
  <cp:lastModifiedBy>Katerina Drosou</cp:lastModifiedBy>
  <cp:revision>2</cp:revision>
  <dcterms:created xsi:type="dcterms:W3CDTF">2025-02-03T15:11:15Z</dcterms:created>
  <dcterms:modified xsi:type="dcterms:W3CDTF">2025-02-06T20:30:43Z</dcterms:modified>
</cp:coreProperties>
</file>