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64350" cy="99964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4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FA97-A650-444B-BEAB-52DBEF5487D9}" type="datetimeFigureOut">
              <a:rPr lang="el-GR" smtClean="0"/>
              <a:pPr/>
              <a:t>27/4/2026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C3EF-20E7-4332-AC35-1267900D45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331640" y="548680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Verb bugs</a:t>
            </a:r>
            <a:endParaRPr lang="el-GR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Admin\AppData\Local\Microsoft\Windows\Temporary Internet Files\Content.IE5\CK6F16FE\bug-clip-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76456" cy="623731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1988840"/>
            <a:ext cx="2987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Verb</a:t>
            </a: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bugs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 rot="19747322">
            <a:off x="5827764" y="2729351"/>
            <a:ext cx="33318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Conjugaison</a:t>
            </a:r>
          </a:p>
          <a:p>
            <a:pPr algn="ctr"/>
            <a:r>
              <a:rPr lang="fr-FR" sz="4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caterpillars</a:t>
            </a:r>
            <a:endParaRPr lang="el-GR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5800" y="0"/>
            <a:ext cx="8134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scarabées des verbes</a:t>
            </a:r>
            <a:endParaRPr lang="el-GR" sz="54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Verbes</a:t>
            </a:r>
            <a:r>
              <a:rPr lang="en-US" dirty="0"/>
              <a:t> </a:t>
            </a:r>
            <a:r>
              <a:rPr lang="fr-FR" dirty="0"/>
              <a:t>à conjugu</a:t>
            </a:r>
            <a:r>
              <a:rPr lang="fr-FR" dirty="0">
                <a:solidFill>
                  <a:srgbClr val="FF0000"/>
                </a:solidFill>
              </a:rPr>
              <a:t>er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aim</a:t>
            </a:r>
            <a:r>
              <a:rPr lang="en-US" sz="2700" dirty="0">
                <a:solidFill>
                  <a:srgbClr val="FF0000"/>
                </a:solidFill>
              </a:rPr>
              <a:t>er</a:t>
            </a:r>
            <a:r>
              <a:rPr lang="en-US" sz="2700" dirty="0"/>
              <a:t>  (to like)</a:t>
            </a:r>
          </a:p>
          <a:p>
            <a:pPr>
              <a:lnSpc>
                <a:spcPct val="90000"/>
              </a:lnSpc>
            </a:pPr>
            <a:r>
              <a:rPr lang="en-US" sz="2700" dirty="0" err="1"/>
              <a:t>dans</a:t>
            </a:r>
            <a:r>
              <a:rPr lang="en-US" sz="2700" dirty="0" err="1">
                <a:solidFill>
                  <a:srgbClr val="FF0000"/>
                </a:solidFill>
              </a:rPr>
              <a:t>er</a:t>
            </a:r>
            <a:r>
              <a:rPr lang="en-US" sz="2700" dirty="0"/>
              <a:t>  (to dance)</a:t>
            </a:r>
          </a:p>
          <a:p>
            <a:pPr>
              <a:lnSpc>
                <a:spcPct val="90000"/>
              </a:lnSpc>
            </a:pPr>
            <a:r>
              <a:rPr lang="en-US" sz="2700" dirty="0" err="1"/>
              <a:t>regard</a:t>
            </a:r>
            <a:r>
              <a:rPr lang="en-US" sz="2700" dirty="0" err="1">
                <a:solidFill>
                  <a:srgbClr val="FF0000"/>
                </a:solidFill>
              </a:rPr>
              <a:t>er</a:t>
            </a:r>
            <a:r>
              <a:rPr lang="en-US" sz="2700" dirty="0"/>
              <a:t> (to look)</a:t>
            </a:r>
          </a:p>
          <a:p>
            <a:pPr>
              <a:lnSpc>
                <a:spcPct val="90000"/>
              </a:lnSpc>
            </a:pPr>
            <a:r>
              <a:rPr lang="en-US" sz="2700" dirty="0" err="1"/>
              <a:t>donn</a:t>
            </a:r>
            <a:r>
              <a:rPr lang="en-US" sz="2700" dirty="0" err="1">
                <a:solidFill>
                  <a:srgbClr val="FF0000"/>
                </a:solidFill>
              </a:rPr>
              <a:t>er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 (to give)</a:t>
            </a:r>
          </a:p>
          <a:p>
            <a:pPr>
              <a:lnSpc>
                <a:spcPct val="90000"/>
              </a:lnSpc>
            </a:pPr>
            <a:r>
              <a:rPr lang="en-US" sz="2700" dirty="0" err="1"/>
              <a:t>jou</a:t>
            </a:r>
            <a:r>
              <a:rPr lang="en-US" sz="2700" dirty="0" err="1">
                <a:solidFill>
                  <a:srgbClr val="FF0000"/>
                </a:solidFill>
              </a:rPr>
              <a:t>er</a:t>
            </a:r>
            <a:r>
              <a:rPr lang="en-US" sz="2700" dirty="0"/>
              <a:t>  (to play)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ador</a:t>
            </a:r>
            <a:r>
              <a:rPr lang="en-US" sz="2700" dirty="0">
                <a:solidFill>
                  <a:srgbClr val="FF0000"/>
                </a:solidFill>
              </a:rPr>
              <a:t>er</a:t>
            </a:r>
            <a:r>
              <a:rPr lang="en-US" sz="2700" dirty="0"/>
              <a:t> </a:t>
            </a:r>
            <a:r>
              <a:rPr lang="el-GR" sz="2700" dirty="0"/>
              <a:t>(</a:t>
            </a:r>
            <a:r>
              <a:rPr lang="en-US" sz="2700" dirty="0"/>
              <a:t>to adore)</a:t>
            </a:r>
          </a:p>
          <a:p>
            <a:pPr>
              <a:lnSpc>
                <a:spcPct val="90000"/>
              </a:lnSpc>
            </a:pPr>
            <a:r>
              <a:rPr lang="en-US" sz="2700" dirty="0" err="1"/>
              <a:t>d</a:t>
            </a:r>
            <a:r>
              <a:rPr lang="fr-FR" sz="2700" dirty="0" err="1"/>
              <a:t>étest</a:t>
            </a:r>
            <a:r>
              <a:rPr lang="fr-FR" sz="2700" dirty="0" err="1">
                <a:solidFill>
                  <a:srgbClr val="FF0000"/>
                </a:solidFill>
              </a:rPr>
              <a:t>er</a:t>
            </a:r>
            <a:r>
              <a:rPr lang="fr-FR" sz="2700" dirty="0"/>
              <a:t> (to </a:t>
            </a:r>
            <a:r>
              <a:rPr lang="fr-FR" sz="2700" dirty="0" err="1"/>
              <a:t>hate</a:t>
            </a:r>
            <a:r>
              <a:rPr lang="fr-FR" sz="2700" dirty="0"/>
              <a:t>)</a:t>
            </a:r>
          </a:p>
          <a:p>
            <a:pPr>
              <a:lnSpc>
                <a:spcPct val="90000"/>
              </a:lnSpc>
            </a:pPr>
            <a:r>
              <a:rPr lang="fr-FR" sz="2700" dirty="0"/>
              <a:t>regard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fr-FR" sz="2700" dirty="0"/>
              <a:t>(to look)</a:t>
            </a:r>
          </a:p>
          <a:p>
            <a:pPr>
              <a:lnSpc>
                <a:spcPct val="90000"/>
              </a:lnSpc>
            </a:pPr>
            <a:r>
              <a:rPr lang="fr-FR" sz="2700" dirty="0"/>
              <a:t>rentr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fr-FR" sz="2700" dirty="0"/>
              <a:t>(to go back)</a:t>
            </a:r>
          </a:p>
          <a:p>
            <a:pPr>
              <a:lnSpc>
                <a:spcPct val="90000"/>
              </a:lnSpc>
            </a:pPr>
            <a:r>
              <a:rPr lang="fr-FR" sz="2700" dirty="0"/>
              <a:t>din</a:t>
            </a:r>
            <a:r>
              <a:rPr lang="fr-FR" sz="2700" dirty="0">
                <a:solidFill>
                  <a:srgbClr val="FF0000"/>
                </a:solidFill>
              </a:rPr>
              <a:t>er  </a:t>
            </a:r>
            <a:r>
              <a:rPr lang="fr-FR" sz="2700" dirty="0"/>
              <a:t>(to </a:t>
            </a:r>
            <a:r>
              <a:rPr lang="fr-FR" sz="2700" dirty="0" err="1"/>
              <a:t>eat</a:t>
            </a:r>
            <a:r>
              <a:rPr lang="fr-FR" sz="2700" dirty="0"/>
              <a:t> diner)</a:t>
            </a:r>
          </a:p>
          <a:p>
            <a:endParaRPr lang="fr-FR" dirty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72000" y="1772816"/>
            <a:ext cx="4248472" cy="499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err="1"/>
              <a:t>parl</a:t>
            </a:r>
            <a:r>
              <a:rPr lang="en-US" sz="2700" dirty="0" err="1">
                <a:solidFill>
                  <a:srgbClr val="FF0000"/>
                </a:solidFill>
              </a:rPr>
              <a:t>er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(to talk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/>
              <a:t>chant</a:t>
            </a:r>
            <a:r>
              <a:rPr lang="en-US" sz="2700" dirty="0">
                <a:solidFill>
                  <a:srgbClr val="FF0000"/>
                </a:solidFill>
              </a:rPr>
              <a:t>er </a:t>
            </a:r>
            <a:r>
              <a:rPr lang="en-US" sz="2700" dirty="0"/>
              <a:t>(to sing)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/>
              <a:t>arriv</a:t>
            </a:r>
            <a:r>
              <a:rPr lang="en-US" sz="2700" dirty="0">
                <a:solidFill>
                  <a:srgbClr val="FF0000"/>
                </a:solidFill>
              </a:rPr>
              <a:t>er </a:t>
            </a:r>
            <a:r>
              <a:rPr lang="en-US" sz="2700" dirty="0"/>
              <a:t>(to arrive)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700" dirty="0"/>
              <a:t>habit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fr-FR" sz="2700" dirty="0"/>
              <a:t>(to live)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700" dirty="0"/>
              <a:t>cuisin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fr-FR" sz="2700" dirty="0"/>
              <a:t>(to </a:t>
            </a:r>
            <a:r>
              <a:rPr lang="fr-FR" sz="2700" dirty="0" err="1"/>
              <a:t>cook</a:t>
            </a:r>
            <a:r>
              <a:rPr lang="fr-FR" sz="27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700" dirty="0"/>
              <a:t>port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fr-FR" sz="2700" dirty="0"/>
              <a:t>(to </a:t>
            </a:r>
            <a:r>
              <a:rPr lang="fr-FR" sz="2700" dirty="0" err="1"/>
              <a:t>bring</a:t>
            </a:r>
            <a:r>
              <a:rPr lang="fr-FR" sz="27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700" dirty="0"/>
              <a:t>quitt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fr-FR" sz="2700" dirty="0"/>
              <a:t>(to live)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700" dirty="0"/>
              <a:t>déjeun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el-GR" sz="2700" dirty="0">
                <a:solidFill>
                  <a:srgbClr val="FF0000"/>
                </a:solidFill>
              </a:rPr>
              <a:t> </a:t>
            </a:r>
            <a:r>
              <a:rPr lang="el-GR" sz="2700" dirty="0"/>
              <a:t>(</a:t>
            </a:r>
            <a:r>
              <a:rPr lang="en-US" sz="2700" dirty="0"/>
              <a:t>to have lunch)</a:t>
            </a:r>
            <a:endParaRPr lang="fr-FR" sz="27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700" dirty="0"/>
              <a:t>écout</a:t>
            </a:r>
            <a:r>
              <a:rPr lang="fr-FR" sz="2700" dirty="0">
                <a:solidFill>
                  <a:srgbClr val="FF0000"/>
                </a:solidFill>
              </a:rPr>
              <a:t>er </a:t>
            </a:r>
            <a:r>
              <a:rPr lang="el-GR" sz="2700" dirty="0"/>
              <a:t>(</a:t>
            </a:r>
            <a:r>
              <a:rPr lang="fr-FR" sz="2700" dirty="0"/>
              <a:t>to </a:t>
            </a:r>
            <a:r>
              <a:rPr lang="fr-FR" sz="2700" dirty="0" err="1"/>
              <a:t>listen</a:t>
            </a:r>
            <a:r>
              <a:rPr lang="el-GR" sz="27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err="1"/>
              <a:t>travaill</a:t>
            </a:r>
            <a:r>
              <a:rPr lang="en-US" sz="2700" dirty="0" err="1">
                <a:solidFill>
                  <a:srgbClr val="FF0000"/>
                </a:solidFill>
              </a:rPr>
              <a:t>er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(to work)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/>
              <a:t>R</a:t>
            </a:r>
            <a:r>
              <a:rPr lang="fr-FR" sz="2700" dirty="0" err="1"/>
              <a:t>épét</a:t>
            </a:r>
            <a:r>
              <a:rPr lang="fr-FR" sz="2700" dirty="0" err="1">
                <a:solidFill>
                  <a:srgbClr val="FF0000"/>
                </a:solidFill>
              </a:rPr>
              <a:t>er</a:t>
            </a:r>
            <a:r>
              <a:rPr lang="fr-FR" sz="2700" dirty="0">
                <a:solidFill>
                  <a:srgbClr val="FF0000"/>
                </a:solidFill>
              </a:rPr>
              <a:t> </a:t>
            </a:r>
            <a:r>
              <a:rPr lang="el-GR" sz="2700" dirty="0"/>
              <a:t>(</a:t>
            </a:r>
            <a:r>
              <a:rPr lang="en-US" sz="2700" dirty="0"/>
              <a:t>to repeat)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l-GR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0"/>
            <a:ext cx="8013576" cy="1143000"/>
          </a:xfrm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chemeClr val="accent6">
                    <a:lumMod val="50000"/>
                  </a:schemeClr>
                </a:solidFill>
                <a:latin typeface="Adobe Caslon Pro Bold" pitchFamily="18" charset="0"/>
              </a:rPr>
            </a:br>
            <a:br>
              <a:rPr lang="fr-FR" b="1" dirty="0">
                <a:solidFill>
                  <a:schemeClr val="accent6">
                    <a:lumMod val="50000"/>
                  </a:schemeClr>
                </a:solidFill>
                <a:latin typeface="Adobe Caslon Pro Bold" pitchFamily="18" charset="0"/>
              </a:rPr>
            </a:br>
            <a:br>
              <a:rPr lang="fr-FR" b="1" dirty="0">
                <a:solidFill>
                  <a:schemeClr val="accent6">
                    <a:lumMod val="50000"/>
                  </a:schemeClr>
                </a:solidFill>
                <a:latin typeface="Adobe Caslon Pro Bold" pitchFamily="18" charset="0"/>
              </a:rPr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195736" y="188640"/>
            <a:ext cx="2229644" cy="45719"/>
          </a:xfrm>
        </p:spPr>
        <p:txBody>
          <a:bodyPr>
            <a:normAutofit fontScale="25000" lnSpcReduction="20000"/>
          </a:bodyPr>
          <a:lstStyle/>
          <a:p>
            <a:endParaRPr lang="el-GR" b="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195736" y="1484784"/>
            <a:ext cx="468052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Être</a:t>
            </a:r>
          </a:p>
          <a:p>
            <a:pPr algn="ctr">
              <a:buNone/>
            </a:pPr>
            <a:r>
              <a:rPr lang="fr-FR" sz="2800" dirty="0"/>
              <a:t>je </a:t>
            </a:r>
            <a:r>
              <a:rPr lang="fr-FR" sz="2800" b="1" dirty="0">
                <a:solidFill>
                  <a:srgbClr val="FF0000"/>
                </a:solidFill>
              </a:rPr>
              <a:t>sui</a:t>
            </a:r>
            <a:r>
              <a:rPr lang="fr-FR" sz="2800" dirty="0">
                <a:solidFill>
                  <a:srgbClr val="FF0000"/>
                </a:solidFill>
              </a:rPr>
              <a:t>s</a:t>
            </a:r>
          </a:p>
          <a:p>
            <a:pPr algn="ctr">
              <a:buNone/>
            </a:pPr>
            <a:r>
              <a:rPr lang="fr-FR" sz="2800" dirty="0"/>
              <a:t>tu </a:t>
            </a:r>
            <a:r>
              <a:rPr lang="fr-FR" sz="2800" b="1" dirty="0">
                <a:solidFill>
                  <a:srgbClr val="FF0000"/>
                </a:solidFill>
              </a:rPr>
              <a:t>e</a:t>
            </a:r>
            <a:r>
              <a:rPr lang="fr-FR" sz="2800" dirty="0">
                <a:solidFill>
                  <a:srgbClr val="FF0000"/>
                </a:solidFill>
              </a:rPr>
              <a:t>s</a:t>
            </a:r>
          </a:p>
          <a:p>
            <a:pPr algn="ctr">
              <a:buNone/>
            </a:pPr>
            <a:r>
              <a:rPr lang="fr-FR" sz="2800" dirty="0"/>
              <a:t>Il/elle </a:t>
            </a:r>
            <a:r>
              <a:rPr lang="fr-FR" sz="2800" b="1" dirty="0">
                <a:solidFill>
                  <a:srgbClr val="FF0000"/>
                </a:solidFill>
              </a:rPr>
              <a:t>e</a:t>
            </a:r>
            <a:r>
              <a:rPr lang="fr-FR" sz="2800" dirty="0">
                <a:solidFill>
                  <a:srgbClr val="FF0000"/>
                </a:solidFill>
              </a:rPr>
              <a:t>st</a:t>
            </a:r>
          </a:p>
          <a:p>
            <a:pPr algn="ctr">
              <a:buNone/>
            </a:pPr>
            <a:r>
              <a:rPr lang="fr-FR" sz="2800" dirty="0"/>
              <a:t>nous </a:t>
            </a:r>
            <a:r>
              <a:rPr lang="fr-FR" sz="2800" b="1" dirty="0">
                <a:solidFill>
                  <a:srgbClr val="FF0000"/>
                </a:solidFill>
              </a:rPr>
              <a:t>som</a:t>
            </a:r>
            <a:r>
              <a:rPr lang="fr-FR" sz="2800" dirty="0">
                <a:solidFill>
                  <a:srgbClr val="FF0000"/>
                </a:solidFill>
              </a:rPr>
              <a:t>mes</a:t>
            </a:r>
          </a:p>
          <a:p>
            <a:pPr algn="ctr">
              <a:buNone/>
            </a:pPr>
            <a:r>
              <a:rPr lang="fr-FR" sz="2800" dirty="0"/>
              <a:t>vous </a:t>
            </a:r>
            <a:r>
              <a:rPr lang="fr-FR" sz="2800" b="1" dirty="0">
                <a:solidFill>
                  <a:srgbClr val="FF0000"/>
                </a:solidFill>
              </a:rPr>
              <a:t>êt</a:t>
            </a:r>
            <a:r>
              <a:rPr lang="fr-FR" sz="2800" dirty="0">
                <a:solidFill>
                  <a:srgbClr val="FF0000"/>
                </a:solidFill>
              </a:rPr>
              <a:t>es</a:t>
            </a:r>
          </a:p>
          <a:p>
            <a:pPr algn="ctr">
              <a:buNone/>
            </a:pPr>
            <a:r>
              <a:rPr lang="fr-FR" sz="2800" dirty="0"/>
              <a:t>I</a:t>
            </a:r>
            <a:r>
              <a:rPr lang="en-US" sz="2800" dirty="0" err="1"/>
              <a:t>ls</a:t>
            </a:r>
            <a:r>
              <a:rPr lang="en-US" sz="2800" dirty="0"/>
              <a:t>/</a:t>
            </a:r>
            <a:r>
              <a:rPr lang="en-US" sz="2800" dirty="0" err="1"/>
              <a:t>elles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son</a:t>
            </a:r>
            <a:r>
              <a:rPr lang="en-US" sz="2800" dirty="0" err="1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444208" y="0"/>
            <a:ext cx="2170584" cy="45719"/>
          </a:xfrm>
        </p:spPr>
        <p:txBody>
          <a:bodyPr>
            <a:normAutofit fontScale="25000" lnSpcReduction="20000"/>
          </a:bodyPr>
          <a:lstStyle/>
          <a:p>
            <a:endParaRPr lang="el-GR" b="0" dirty="0"/>
          </a:p>
        </p:txBody>
      </p:sp>
      <p:sp>
        <p:nvSpPr>
          <p:cNvPr id="7" name="6 - TextBox"/>
          <p:cNvSpPr txBox="1"/>
          <p:nvPr/>
        </p:nvSpPr>
        <p:spPr>
          <a:xfrm>
            <a:off x="3779912" y="184482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  </a:t>
            </a:r>
            <a:r>
              <a:rPr lang="el-GR" sz="4400" b="1" dirty="0"/>
              <a:t> </a:t>
            </a:r>
          </a:p>
        </p:txBody>
      </p:sp>
      <p:pic>
        <p:nvPicPr>
          <p:cNvPr id="9" name="Picture 2" descr="C:\Users\Admin\AppData\Local\Microsoft\Windows\Temporary Internet Files\Content.IE5\SBGBR47I\titl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1582866" cy="1356742"/>
          </a:xfrm>
          <a:prstGeom prst="rect">
            <a:avLst/>
          </a:prstGeom>
          <a:noFill/>
        </p:spPr>
      </p:pic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>
          <a:xfrm>
            <a:off x="8604448" y="3140967"/>
            <a:ext cx="82352" cy="144017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AppData\Local\Microsoft\Windows\Temporary Internet Files\Content.IE5\CK6F16FE\creativity-396268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-02-28 01_02_45-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391" y="647311"/>
            <a:ext cx="4239217" cy="5563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-02-28 01_04_11-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101916" cy="55627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-02-28 01_05_45-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864" y="618732"/>
            <a:ext cx="5706272" cy="5620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-02-28 01_18_19-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626" y="675890"/>
            <a:ext cx="6782747" cy="5506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-02-28 01_22_49-french 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890" y="836712"/>
            <a:ext cx="6997461" cy="50204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18-02-28 01_19_35-french 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694" y="991720"/>
            <a:ext cx="6639674" cy="4885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-02-28 01_23_38-french verb bu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613" y="692696"/>
            <a:ext cx="6228597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Διάγραμμα ροής: Καθυστέρηση"/>
          <p:cNvSpPr/>
          <p:nvPr/>
        </p:nvSpPr>
        <p:spPr>
          <a:xfrm>
            <a:off x="5508104" y="1340768"/>
            <a:ext cx="3635896" cy="3168352"/>
          </a:xfrm>
          <a:prstGeom prst="flowChartDela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Parl</a:t>
            </a:r>
            <a:r>
              <a:rPr lang="fr-FR" dirty="0">
                <a:solidFill>
                  <a:srgbClr val="FF0000"/>
                </a:solidFill>
              </a:rPr>
              <a:t>er </a:t>
            </a:r>
            <a:r>
              <a:rPr lang="el-GR" dirty="0"/>
              <a:t>(</a:t>
            </a:r>
            <a:r>
              <a:rPr lang="en-US" dirty="0"/>
              <a:t>to talk)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  </a:t>
            </a:r>
            <a:r>
              <a:rPr lang="en-US" dirty="0">
                <a:solidFill>
                  <a:srgbClr val="0070C0"/>
                </a:solidFill>
              </a:rPr>
              <a:t>             </a:t>
            </a:r>
            <a:r>
              <a:rPr lang="en-US" b="1" dirty="0">
                <a:solidFill>
                  <a:srgbClr val="0070C0"/>
                </a:solidFill>
              </a:rPr>
              <a:t>Je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 </a:t>
            </a:r>
            <a:r>
              <a:rPr lang="en-US" dirty="0">
                <a:solidFill>
                  <a:srgbClr val="0070C0"/>
                </a:solidFill>
              </a:rPr>
              <a:t>        </a:t>
            </a:r>
            <a:r>
              <a:rPr lang="en-US" b="1" dirty="0" err="1">
                <a:solidFill>
                  <a:srgbClr val="0070C0"/>
                </a:solidFill>
              </a:rPr>
              <a:t>Tu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           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He/She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rgbClr val="0070C0"/>
                </a:solidFill>
              </a:rPr>
              <a:t>Il/Elle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b="1" dirty="0">
                <a:solidFill>
                  <a:srgbClr val="0070C0"/>
                </a:solidFill>
              </a:rPr>
              <a:t>         Nous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</a:t>
            </a:r>
            <a:r>
              <a:rPr lang="en-US" dirty="0" err="1">
                <a:solidFill>
                  <a:srgbClr val="FF0000"/>
                </a:solidFill>
              </a:rPr>
              <a:t>ons</a:t>
            </a:r>
            <a:r>
              <a:rPr lang="en-US" dirty="0">
                <a:solidFill>
                  <a:srgbClr val="FF0000"/>
                </a:solidFill>
              </a:rPr>
              <a:t>     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  </a:t>
            </a:r>
            <a:r>
              <a:rPr lang="en-US" b="1" dirty="0">
                <a:solidFill>
                  <a:srgbClr val="0070C0"/>
                </a:solidFill>
              </a:rPr>
              <a:t>      </a:t>
            </a:r>
            <a:r>
              <a:rPr lang="en-US" b="1" dirty="0" err="1">
                <a:solidFill>
                  <a:srgbClr val="0070C0"/>
                </a:solidFill>
              </a:rPr>
              <a:t>Vous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</a:t>
            </a:r>
            <a:r>
              <a:rPr lang="en-US" dirty="0" err="1">
                <a:solidFill>
                  <a:srgbClr val="FF0000"/>
                </a:solidFill>
              </a:rPr>
              <a:t>ez</a:t>
            </a:r>
            <a:r>
              <a:rPr lang="en-US" dirty="0">
                <a:solidFill>
                  <a:srgbClr val="FF0000"/>
                </a:solidFill>
              </a:rPr>
              <a:t>         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</a:t>
            </a:r>
            <a:r>
              <a:rPr lang="en-US" b="1" dirty="0">
                <a:solidFill>
                  <a:srgbClr val="0070C0"/>
                </a:solidFill>
              </a:rPr>
              <a:t>       </a:t>
            </a:r>
            <a:r>
              <a:rPr lang="en-US" b="1" dirty="0" err="1">
                <a:solidFill>
                  <a:srgbClr val="0070C0"/>
                </a:solidFill>
              </a:rPr>
              <a:t>Ils</a:t>
            </a:r>
            <a:r>
              <a:rPr lang="en-US" b="1" dirty="0">
                <a:solidFill>
                  <a:srgbClr val="0070C0"/>
                </a:solidFill>
              </a:rPr>
              <a:t> /</a:t>
            </a:r>
            <a:r>
              <a:rPr lang="en-US" b="1" dirty="0" err="1">
                <a:solidFill>
                  <a:srgbClr val="0070C0"/>
                </a:solidFill>
              </a:rPr>
              <a:t>Elles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</a:t>
            </a:r>
            <a:r>
              <a:rPr lang="en-US" dirty="0" err="1">
                <a:solidFill>
                  <a:srgbClr val="FF0000"/>
                </a:solidFill>
              </a:rPr>
              <a:t>ent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580112" y="1340768"/>
            <a:ext cx="3923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l-GR" sz="2800" b="1" dirty="0"/>
            </a:br>
            <a:r>
              <a:rPr lang="en-US" sz="2800" dirty="0"/>
              <a:t>Aim</a:t>
            </a:r>
            <a:r>
              <a:rPr lang="en-US" sz="2800" dirty="0">
                <a:solidFill>
                  <a:srgbClr val="FF0000"/>
                </a:solidFill>
              </a:rPr>
              <a:t>er</a:t>
            </a:r>
            <a:r>
              <a:rPr lang="en-US" sz="2800" dirty="0"/>
              <a:t>  (to like)</a:t>
            </a:r>
          </a:p>
          <a:p>
            <a:r>
              <a:rPr lang="en-US" sz="2800" dirty="0" err="1"/>
              <a:t>Dans</a:t>
            </a:r>
            <a:r>
              <a:rPr lang="en-US" sz="2800" dirty="0" err="1">
                <a:solidFill>
                  <a:srgbClr val="FF0000"/>
                </a:solidFill>
              </a:rPr>
              <a:t>er</a:t>
            </a:r>
            <a:r>
              <a:rPr lang="en-US" sz="2800" dirty="0"/>
              <a:t>  (to dance)</a:t>
            </a:r>
          </a:p>
          <a:p>
            <a:r>
              <a:rPr lang="en-US" sz="2800" dirty="0" err="1"/>
              <a:t>Regard</a:t>
            </a:r>
            <a:r>
              <a:rPr lang="en-US" sz="2800" dirty="0" err="1">
                <a:solidFill>
                  <a:srgbClr val="FF0000"/>
                </a:solidFill>
              </a:rPr>
              <a:t>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(to look)</a:t>
            </a:r>
          </a:p>
          <a:p>
            <a:r>
              <a:rPr lang="en-US" sz="2800" dirty="0"/>
              <a:t>Donn</a:t>
            </a:r>
            <a:r>
              <a:rPr lang="en-US" sz="2800" dirty="0">
                <a:solidFill>
                  <a:srgbClr val="FF0000"/>
                </a:solidFill>
              </a:rPr>
              <a:t>er</a:t>
            </a:r>
            <a:r>
              <a:rPr lang="en-US" sz="2800" dirty="0"/>
              <a:t>  (to give)</a:t>
            </a:r>
          </a:p>
          <a:p>
            <a:r>
              <a:rPr lang="en-US" sz="2800" dirty="0" err="1"/>
              <a:t>Jou</a:t>
            </a:r>
            <a:r>
              <a:rPr lang="en-US" sz="2800" dirty="0" err="1">
                <a:solidFill>
                  <a:srgbClr val="FF0000"/>
                </a:solidFill>
              </a:rPr>
              <a:t>er</a:t>
            </a:r>
            <a:r>
              <a:rPr lang="en-US" sz="2800" dirty="0"/>
              <a:t>  (to play)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200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Adobe Caslon Pro Bold</vt:lpstr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Parler (to talk)</vt:lpstr>
      <vt:lpstr>Verbes à conjuguer</vt:lpstr>
      <vt:lpstr>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Eleni Krommyda</cp:lastModifiedBy>
  <cp:revision>6</cp:revision>
  <dcterms:created xsi:type="dcterms:W3CDTF">2018-02-27T23:27:11Z</dcterms:created>
  <dcterms:modified xsi:type="dcterms:W3CDTF">2026-04-26T22:29:43Z</dcterms:modified>
</cp:coreProperties>
</file>