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x="18288000" cy="10287000"/>
  <p:notesSz cx="6858000" cy="9144000"/>
  <p:embeddedFontLst>
    <p:embeddedFont>
      <p:font typeface="League Spartan" charset="1" panose="00000800000000000000"/>
      <p:regular r:id="rId23"/>
    </p:embeddedFont>
    <p:embeddedFont>
      <p:font typeface="Canva Sans" charset="1" panose="020B0503030501040103"/>
      <p:regular r:id="rId24"/>
    </p:embeddedFont>
    <p:embeddedFont>
      <p:font typeface="Canva Sans Bold" charset="1" panose="020B0803030501040103"/>
      <p:regular r:id="rId25"/>
    </p:embeddedFont>
    <p:embeddedFont>
      <p:font typeface="Noto Serif Display" charset="1" panose="02020502080505020204"/>
      <p:regular r:id="rId26"/>
    </p:embeddedFont>
    <p:embeddedFont>
      <p:font typeface="Noto Serif Display Bold" charset="1" panose="02020802080505020204"/>
      <p:regular r:id="rId27"/>
    </p:embeddedFont>
    <p:embeddedFont>
      <p:font typeface="Glacial Indifference Bold" charset="1" panose="00000800000000000000"/>
      <p:regular r:id="rId28"/>
    </p:embeddedFont>
    <p:embeddedFont>
      <p:font typeface="Glacial Indifference" charset="1" panose="00000000000000000000"/>
      <p:regular r:id="rId29"/>
    </p:embeddedFont>
    <p:embeddedFont>
      <p:font typeface="Arimo" charset="1" panose="020B0604020202020204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https://www.youtube.com/watch?v=ocCM8E8hE0M" TargetMode="External" Type="http://schemas.openxmlformats.org/officeDocument/2006/relationships/hyperlink"/><Relationship Id="rId4" Target="https://wordwall.net/resource/33767112/%CE%BC%CE%B5%CE%B3%CE%AC%CE%BB%CE%B1-%CE%BD%CE%B7%CF%83%CE%B9%CF%89%CF%84%CE%B9%CE%BA%CE%AC-%CF%83%CF%85%CE%BC%CF%80%CE%BB%CE%AD%CE%B3%CE%BC%CE%B1%CF%84%CE%B1-%CE%BA%CE%B1%CE%B9-%CE%BD%CE%B7%CF%83%CE%B9%CE%AC-%CF%84%CE%B7%CF%82-%CE%B5%CE%BB%CE%BB%CE%AC%CE%B4%CE%B1%CF%82" TargetMode="External" Type="http://schemas.openxmlformats.org/officeDocument/2006/relationships/hyperlink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png" Type="http://schemas.openxmlformats.org/officeDocument/2006/relationships/image"/><Relationship Id="rId4" Target="../media/image16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8.png" Type="http://schemas.openxmlformats.org/officeDocument/2006/relationships/image"/><Relationship Id="rId4" Target="../media/image19.png" Type="http://schemas.openxmlformats.org/officeDocument/2006/relationships/image"/><Relationship Id="rId5" Target="../media/image20.png" Type="http://schemas.openxmlformats.org/officeDocument/2006/relationships/image"/><Relationship Id="rId6" Target="../media/image21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25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png" Type="http://schemas.openxmlformats.org/officeDocument/2006/relationships/image"/><Relationship Id="rId3" Target="https://www.youtube.com/watch?v=bB1r3v-PTq4" TargetMode="External" Type="http://schemas.openxmlformats.org/officeDocument/2006/relationships/hyperlink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7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https://photodentro.edu.gr/v/item/ds/8521/3223" TargetMode="External" Type="http://schemas.openxmlformats.org/officeDocument/2006/relationships/hyperlink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https://photodentro.edu.gr/v/item/ds/8521/3254" TargetMode="External" Type="http://schemas.openxmlformats.org/officeDocument/2006/relationships/hyperlink"/><Relationship Id="rId3" Target="../media/image10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https://wordwall.net/resource/1411197/%CE%B1%CE%BA%CF%84%CE%BF%CE%B3%CF%81%CE%B1%CF%86%CE%B9%CE%BA%CE%B1-%CF%83%CF%84%CE%BF%CE%B9%CF%87%CE%B5%CE%B9%CE%B1" TargetMode="External" Type="http://schemas.openxmlformats.org/officeDocument/2006/relationships/hyperlink"/><Relationship Id="rId4" Target="http://photodentro.edu.gr/v/item/video/8522/30" TargetMode="External" Type="http://schemas.openxmlformats.org/officeDocument/2006/relationships/hyperlink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BAFC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254301" y="0"/>
            <a:ext cx="20469225" cy="10287000"/>
            <a:chOff x="0" y="0"/>
            <a:chExt cx="272923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357630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-337218">
            <a:off x="1424203" y="2929445"/>
            <a:ext cx="11618249" cy="2813475"/>
            <a:chOff x="0" y="0"/>
            <a:chExt cx="3059950" cy="74099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059950" cy="740998"/>
            </a:xfrm>
            <a:custGeom>
              <a:avLst/>
              <a:gdLst/>
              <a:ahLst/>
              <a:cxnLst/>
              <a:rect r="r" b="b" t="t" l="l"/>
              <a:pathLst>
                <a:path h="740998" w="3059950">
                  <a:moveTo>
                    <a:pt x="33318" y="0"/>
                  </a:moveTo>
                  <a:lnTo>
                    <a:pt x="3026632" y="0"/>
                  </a:lnTo>
                  <a:cubicBezTo>
                    <a:pt x="3035469" y="0"/>
                    <a:pt x="3043943" y="3510"/>
                    <a:pt x="3050192" y="9759"/>
                  </a:cubicBezTo>
                  <a:cubicBezTo>
                    <a:pt x="3056440" y="16007"/>
                    <a:pt x="3059950" y="24481"/>
                    <a:pt x="3059950" y="33318"/>
                  </a:cubicBezTo>
                  <a:lnTo>
                    <a:pt x="3059950" y="707680"/>
                  </a:lnTo>
                  <a:cubicBezTo>
                    <a:pt x="3059950" y="726081"/>
                    <a:pt x="3045033" y="740998"/>
                    <a:pt x="3026632" y="740998"/>
                  </a:cubicBezTo>
                  <a:lnTo>
                    <a:pt x="33318" y="740998"/>
                  </a:lnTo>
                  <a:cubicBezTo>
                    <a:pt x="24481" y="740998"/>
                    <a:pt x="16007" y="737487"/>
                    <a:pt x="9759" y="731239"/>
                  </a:cubicBezTo>
                  <a:cubicBezTo>
                    <a:pt x="3510" y="724991"/>
                    <a:pt x="0" y="716516"/>
                    <a:pt x="0" y="707680"/>
                  </a:cubicBezTo>
                  <a:lnTo>
                    <a:pt x="0" y="33318"/>
                  </a:lnTo>
                  <a:cubicBezTo>
                    <a:pt x="0" y="14917"/>
                    <a:pt x="14917" y="0"/>
                    <a:pt x="3331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3059950" cy="7790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-337218">
            <a:off x="1193558" y="2750865"/>
            <a:ext cx="11618249" cy="2813475"/>
            <a:chOff x="0" y="0"/>
            <a:chExt cx="3059950" cy="74099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059950" cy="740998"/>
            </a:xfrm>
            <a:custGeom>
              <a:avLst/>
              <a:gdLst/>
              <a:ahLst/>
              <a:cxnLst/>
              <a:rect r="r" b="b" t="t" l="l"/>
              <a:pathLst>
                <a:path h="740998" w="3059950">
                  <a:moveTo>
                    <a:pt x="33318" y="0"/>
                  </a:moveTo>
                  <a:lnTo>
                    <a:pt x="3026632" y="0"/>
                  </a:lnTo>
                  <a:cubicBezTo>
                    <a:pt x="3035469" y="0"/>
                    <a:pt x="3043943" y="3510"/>
                    <a:pt x="3050192" y="9759"/>
                  </a:cubicBezTo>
                  <a:cubicBezTo>
                    <a:pt x="3056440" y="16007"/>
                    <a:pt x="3059950" y="24481"/>
                    <a:pt x="3059950" y="33318"/>
                  </a:cubicBezTo>
                  <a:lnTo>
                    <a:pt x="3059950" y="707680"/>
                  </a:lnTo>
                  <a:cubicBezTo>
                    <a:pt x="3059950" y="726081"/>
                    <a:pt x="3045033" y="740998"/>
                    <a:pt x="3026632" y="740998"/>
                  </a:cubicBezTo>
                  <a:lnTo>
                    <a:pt x="33318" y="740998"/>
                  </a:lnTo>
                  <a:cubicBezTo>
                    <a:pt x="24481" y="740998"/>
                    <a:pt x="16007" y="737487"/>
                    <a:pt x="9759" y="731239"/>
                  </a:cubicBezTo>
                  <a:cubicBezTo>
                    <a:pt x="3510" y="724991"/>
                    <a:pt x="0" y="716516"/>
                    <a:pt x="0" y="707680"/>
                  </a:cubicBezTo>
                  <a:lnTo>
                    <a:pt x="0" y="33318"/>
                  </a:lnTo>
                  <a:cubicBezTo>
                    <a:pt x="0" y="14917"/>
                    <a:pt x="14917" y="0"/>
                    <a:pt x="33318" y="0"/>
                  </a:cubicBezTo>
                  <a:close/>
                </a:path>
              </a:pathLst>
            </a:custGeom>
            <a:solidFill>
              <a:srgbClr val="0D4C57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3059950" cy="7790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-337218">
            <a:off x="1373801" y="3194825"/>
            <a:ext cx="11323357" cy="19792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81"/>
              </a:lnSpc>
            </a:pPr>
            <a:r>
              <a:rPr lang="en-US" b="true" sz="57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ΤΟ ΦΥΣΙΚΟ ΠΕΡΙΒΑΛΛΟΝ ΤΗΣ ΕΛΛΑΔΑΣ</a:t>
            </a:r>
          </a:p>
        </p:txBody>
      </p:sp>
      <p:grpSp>
        <p:nvGrpSpPr>
          <p:cNvPr name="Group 12" id="12"/>
          <p:cNvGrpSpPr/>
          <p:nvPr/>
        </p:nvGrpSpPr>
        <p:grpSpPr>
          <a:xfrm rot="119628">
            <a:off x="8670157" y="5153136"/>
            <a:ext cx="6763545" cy="1404263"/>
            <a:chOff x="0" y="0"/>
            <a:chExt cx="3059950" cy="635314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059950" cy="635314"/>
            </a:xfrm>
            <a:custGeom>
              <a:avLst/>
              <a:gdLst/>
              <a:ahLst/>
              <a:cxnLst/>
              <a:rect r="r" b="b" t="t" l="l"/>
              <a:pathLst>
                <a:path h="635314" w="3059950">
                  <a:moveTo>
                    <a:pt x="57233" y="0"/>
                  </a:moveTo>
                  <a:lnTo>
                    <a:pt x="3002717" y="0"/>
                  </a:lnTo>
                  <a:cubicBezTo>
                    <a:pt x="3017897" y="0"/>
                    <a:pt x="3032454" y="6030"/>
                    <a:pt x="3043187" y="16763"/>
                  </a:cubicBezTo>
                  <a:cubicBezTo>
                    <a:pt x="3053920" y="27496"/>
                    <a:pt x="3059950" y="42054"/>
                    <a:pt x="3059950" y="57233"/>
                  </a:cubicBezTo>
                  <a:lnTo>
                    <a:pt x="3059950" y="578081"/>
                  </a:lnTo>
                  <a:cubicBezTo>
                    <a:pt x="3059950" y="609690"/>
                    <a:pt x="3034326" y="635314"/>
                    <a:pt x="3002717" y="635314"/>
                  </a:cubicBezTo>
                  <a:lnTo>
                    <a:pt x="57233" y="635314"/>
                  </a:lnTo>
                  <a:cubicBezTo>
                    <a:pt x="25624" y="635314"/>
                    <a:pt x="0" y="609690"/>
                    <a:pt x="0" y="578081"/>
                  </a:cubicBezTo>
                  <a:lnTo>
                    <a:pt x="0" y="57233"/>
                  </a:lnTo>
                  <a:cubicBezTo>
                    <a:pt x="0" y="25624"/>
                    <a:pt x="25624" y="0"/>
                    <a:pt x="572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3059950" cy="673414"/>
            </a:xfrm>
            <a:prstGeom prst="rect">
              <a:avLst/>
            </a:prstGeom>
          </p:spPr>
          <p:txBody>
            <a:bodyPr anchor="ctr" rtlCol="false" tIns="29573" lIns="29573" bIns="29573" rIns="29573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119628">
            <a:off x="8526791" y="5038234"/>
            <a:ext cx="6763545" cy="1404263"/>
            <a:chOff x="0" y="0"/>
            <a:chExt cx="3059950" cy="635314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3059950" cy="635314"/>
            </a:xfrm>
            <a:custGeom>
              <a:avLst/>
              <a:gdLst/>
              <a:ahLst/>
              <a:cxnLst/>
              <a:rect r="r" b="b" t="t" l="l"/>
              <a:pathLst>
                <a:path h="635314" w="3059950">
                  <a:moveTo>
                    <a:pt x="57233" y="0"/>
                  </a:moveTo>
                  <a:lnTo>
                    <a:pt x="3002717" y="0"/>
                  </a:lnTo>
                  <a:cubicBezTo>
                    <a:pt x="3017897" y="0"/>
                    <a:pt x="3032454" y="6030"/>
                    <a:pt x="3043187" y="16763"/>
                  </a:cubicBezTo>
                  <a:cubicBezTo>
                    <a:pt x="3053920" y="27496"/>
                    <a:pt x="3059950" y="42054"/>
                    <a:pt x="3059950" y="57233"/>
                  </a:cubicBezTo>
                  <a:lnTo>
                    <a:pt x="3059950" y="578081"/>
                  </a:lnTo>
                  <a:cubicBezTo>
                    <a:pt x="3059950" y="609690"/>
                    <a:pt x="3034326" y="635314"/>
                    <a:pt x="3002717" y="635314"/>
                  </a:cubicBezTo>
                  <a:lnTo>
                    <a:pt x="57233" y="635314"/>
                  </a:lnTo>
                  <a:cubicBezTo>
                    <a:pt x="25624" y="635314"/>
                    <a:pt x="0" y="609690"/>
                    <a:pt x="0" y="578081"/>
                  </a:cubicBezTo>
                  <a:lnTo>
                    <a:pt x="0" y="57233"/>
                  </a:lnTo>
                  <a:cubicBezTo>
                    <a:pt x="0" y="25624"/>
                    <a:pt x="25624" y="0"/>
                    <a:pt x="57233" y="0"/>
                  </a:cubicBezTo>
                  <a:close/>
                </a:path>
              </a:pathLst>
            </a:custGeom>
            <a:solidFill>
              <a:srgbClr val="FCBF49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38100"/>
              <a:ext cx="3059950" cy="673414"/>
            </a:xfrm>
            <a:prstGeom prst="rect">
              <a:avLst/>
            </a:prstGeom>
          </p:spPr>
          <p:txBody>
            <a:bodyPr anchor="ctr" rtlCol="false" tIns="29573" lIns="29573" bIns="29573" rIns="29573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name="TextBox 18" id="18"/>
          <p:cNvSpPr txBox="true"/>
          <p:nvPr/>
        </p:nvSpPr>
        <p:spPr>
          <a:xfrm rot="119628">
            <a:off x="8661909" y="5344122"/>
            <a:ext cx="6591874" cy="927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b="true" sz="54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ΕΠΑΝΑΛΗΨΗ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>
  <p:cSld>
    <p:bg>
      <p:bgPr>
        <a:solidFill>
          <a:srgbClr val="ACDB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821981"/>
            <a:ext cx="11240526" cy="1866772"/>
            <a:chOff x="0" y="0"/>
            <a:chExt cx="2960468" cy="49166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960468" cy="491660"/>
            </a:xfrm>
            <a:custGeom>
              <a:avLst/>
              <a:gdLst/>
              <a:ahLst/>
              <a:cxnLst/>
              <a:rect r="r" b="b" t="t" l="l"/>
              <a:pathLst>
                <a:path h="491660" w="2960468">
                  <a:moveTo>
                    <a:pt x="19974" y="0"/>
                  </a:moveTo>
                  <a:lnTo>
                    <a:pt x="2940494" y="0"/>
                  </a:lnTo>
                  <a:cubicBezTo>
                    <a:pt x="2951525" y="0"/>
                    <a:pt x="2960468" y="8943"/>
                    <a:pt x="2960468" y="19974"/>
                  </a:cubicBezTo>
                  <a:lnTo>
                    <a:pt x="2960468" y="471686"/>
                  </a:lnTo>
                  <a:cubicBezTo>
                    <a:pt x="2960468" y="482718"/>
                    <a:pt x="2951525" y="491660"/>
                    <a:pt x="2940494" y="491660"/>
                  </a:cubicBezTo>
                  <a:lnTo>
                    <a:pt x="19974" y="491660"/>
                  </a:lnTo>
                  <a:cubicBezTo>
                    <a:pt x="8943" y="491660"/>
                    <a:pt x="0" y="482718"/>
                    <a:pt x="0" y="471686"/>
                  </a:cubicBezTo>
                  <a:lnTo>
                    <a:pt x="0" y="19974"/>
                  </a:lnTo>
                  <a:cubicBezTo>
                    <a:pt x="0" y="8943"/>
                    <a:pt x="8943" y="0"/>
                    <a:pt x="19974" y="0"/>
                  </a:cubicBezTo>
                  <a:close/>
                </a:path>
              </a:pathLst>
            </a:custGeom>
            <a:solidFill>
              <a:srgbClr val="1E8899"/>
            </a:solidFill>
            <a:ln cap="rnd">
              <a:noFill/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960468" cy="5297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984041" y="917167"/>
            <a:ext cx="9329845" cy="15811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b="true" sz="4500" spc="27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ΓΛΩΣΣΑΡΙ ΟΡΙΖΟΝΤΙΟΥ ΔΙΑΜΕΛΙΣΜΟΥ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3732" y="3030276"/>
            <a:ext cx="18254268" cy="69831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566096" indent="-283048" lvl="1">
              <a:lnSpc>
                <a:spcPts val="5611"/>
              </a:lnSpc>
              <a:buAutoNum type="arabicPeriod" startAt="1"/>
            </a:pPr>
            <a:r>
              <a:rPr lang="en-US" b="true" sz="2622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Ακρωτήριο : το άκρο ενός τμήματος της ξηράς που εισχωρεί μέσα στη θάλασσα</a:t>
            </a:r>
          </a:p>
          <a:p>
            <a:pPr algn="ctr" marL="566096" indent="-283048" lvl="1">
              <a:lnSpc>
                <a:spcPts val="5611"/>
              </a:lnSpc>
              <a:buAutoNum type="arabicPeriod" startAt="1"/>
            </a:pPr>
            <a:r>
              <a:rPr lang="en-US" b="true" sz="2622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Ακτογραμμή: γραμμή, κατά μήκος της οποίας συναντώνται η ξηρά και η θάλασσα</a:t>
            </a:r>
          </a:p>
          <a:p>
            <a:pPr algn="ctr" marL="566096" indent="-283048" lvl="1">
              <a:lnSpc>
                <a:spcPts val="5611"/>
              </a:lnSpc>
              <a:buAutoNum type="arabicPeriod" startAt="1"/>
            </a:pPr>
            <a:r>
              <a:rPr lang="en-US" b="true" sz="2622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Ακτογραφικά στοιχεία : οι διάφορες μορφές που παρουσιάζουν οι ακτές ενός τόπου, όπως οι κόλποι, οι χερσόνησοι, τα ακρωτήρια, οι πορθμοί, οι ισθμοί, τα νησιά κ.ά.</a:t>
            </a:r>
          </a:p>
          <a:p>
            <a:pPr algn="ctr" marL="566096" indent="-283048" lvl="1">
              <a:lnSpc>
                <a:spcPts val="5611"/>
              </a:lnSpc>
              <a:buAutoNum type="arabicPeriod" startAt="1"/>
            </a:pPr>
            <a:r>
              <a:rPr lang="en-US" b="true" sz="2622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Διώρυγα : μεγάλο τεχνητό κανάλι που ενώνει δύο θάλασσες ή λίμνες ή ποταμούς</a:t>
            </a:r>
          </a:p>
          <a:p>
            <a:pPr algn="ctr" marL="566096" indent="-283048" lvl="1">
              <a:lnSpc>
                <a:spcPts val="5611"/>
              </a:lnSpc>
              <a:buAutoNum type="arabicPeriod" startAt="1"/>
            </a:pPr>
            <a:r>
              <a:rPr lang="en-US" b="true" sz="2622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Ισθμός: στενή λωρίδα ξηράς που ενώνει δύο στεριές και χωρίζει δύο θάλασσες</a:t>
            </a:r>
          </a:p>
          <a:p>
            <a:pPr algn="ctr" marL="566096" indent="-283048" lvl="1">
              <a:lnSpc>
                <a:spcPts val="5611"/>
              </a:lnSpc>
              <a:buAutoNum type="arabicPeriod" startAt="1"/>
            </a:pPr>
            <a:r>
              <a:rPr lang="en-US" b="true" sz="2622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Κόλπος : τμήμα θάλασσας που εισχωρεί μέσα στην ξηρά</a:t>
            </a:r>
          </a:p>
          <a:p>
            <a:pPr algn="ctr" marL="566096" indent="-283048" lvl="1">
              <a:lnSpc>
                <a:spcPts val="5611"/>
              </a:lnSpc>
              <a:buAutoNum type="arabicPeriod" startAt="1"/>
            </a:pPr>
            <a:r>
              <a:rPr lang="en-US" b="true" sz="2622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Όρμος: μικρός σε έκταση κόλπος</a:t>
            </a:r>
          </a:p>
          <a:p>
            <a:pPr algn="ctr" marL="566096" indent="-283048" lvl="1">
              <a:lnSpc>
                <a:spcPts val="5611"/>
              </a:lnSpc>
              <a:buAutoNum type="arabicPeriod" startAt="1"/>
            </a:pPr>
            <a:r>
              <a:rPr lang="en-US" b="true" sz="2622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Πορθμός: ένα κομμάτι θάλασσας που χωρίζει δύο ξηρές και ενώνει δύο θάλασσες</a:t>
            </a:r>
          </a:p>
          <a:p>
            <a:pPr algn="ctr">
              <a:lnSpc>
                <a:spcPts val="5611"/>
              </a:lnSpc>
            </a:pPr>
            <a:r>
              <a:rPr lang="en-US" sz="2622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BF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837593" y="1298988"/>
            <a:ext cx="11904234" cy="11904234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CB666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28700" y="821981"/>
            <a:ext cx="11240526" cy="1866772"/>
            <a:chOff x="0" y="0"/>
            <a:chExt cx="2960468" cy="49166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960468" cy="491660"/>
            </a:xfrm>
            <a:custGeom>
              <a:avLst/>
              <a:gdLst/>
              <a:ahLst/>
              <a:cxnLst/>
              <a:rect r="r" b="b" t="t" l="l"/>
              <a:pathLst>
                <a:path h="491660" w="2960468">
                  <a:moveTo>
                    <a:pt x="19974" y="0"/>
                  </a:moveTo>
                  <a:lnTo>
                    <a:pt x="2940494" y="0"/>
                  </a:lnTo>
                  <a:cubicBezTo>
                    <a:pt x="2951525" y="0"/>
                    <a:pt x="2960468" y="8943"/>
                    <a:pt x="2960468" y="19974"/>
                  </a:cubicBezTo>
                  <a:lnTo>
                    <a:pt x="2960468" y="471686"/>
                  </a:lnTo>
                  <a:cubicBezTo>
                    <a:pt x="2960468" y="482718"/>
                    <a:pt x="2951525" y="491660"/>
                    <a:pt x="2940494" y="491660"/>
                  </a:cubicBezTo>
                  <a:lnTo>
                    <a:pt x="19974" y="491660"/>
                  </a:lnTo>
                  <a:cubicBezTo>
                    <a:pt x="8943" y="491660"/>
                    <a:pt x="0" y="482718"/>
                    <a:pt x="0" y="471686"/>
                  </a:cubicBezTo>
                  <a:lnTo>
                    <a:pt x="0" y="19974"/>
                  </a:lnTo>
                  <a:cubicBezTo>
                    <a:pt x="0" y="8943"/>
                    <a:pt x="8943" y="0"/>
                    <a:pt x="19974" y="0"/>
                  </a:cubicBezTo>
                  <a:close/>
                </a:path>
              </a:pathLst>
            </a:custGeom>
            <a:solidFill>
              <a:srgbClr val="1E8899"/>
            </a:solidFill>
            <a:ln cap="rnd">
              <a:noFill/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960468" cy="5297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028700" y="2906504"/>
            <a:ext cx="16230600" cy="6651926"/>
            <a:chOff x="0" y="0"/>
            <a:chExt cx="4274726" cy="175194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274726" cy="1751948"/>
            </a:xfrm>
            <a:custGeom>
              <a:avLst/>
              <a:gdLst/>
              <a:ahLst/>
              <a:cxnLst/>
              <a:rect r="r" b="b" t="t" l="l"/>
              <a:pathLst>
                <a:path h="1751948" w="4274726">
                  <a:moveTo>
                    <a:pt x="13833" y="0"/>
                  </a:moveTo>
                  <a:lnTo>
                    <a:pt x="4260893" y="0"/>
                  </a:lnTo>
                  <a:cubicBezTo>
                    <a:pt x="4268533" y="0"/>
                    <a:pt x="4274726" y="6193"/>
                    <a:pt x="4274726" y="13833"/>
                  </a:cubicBezTo>
                  <a:lnTo>
                    <a:pt x="4274726" y="1738115"/>
                  </a:lnTo>
                  <a:cubicBezTo>
                    <a:pt x="4274726" y="1741784"/>
                    <a:pt x="4273269" y="1745302"/>
                    <a:pt x="4270674" y="1747896"/>
                  </a:cubicBezTo>
                  <a:cubicBezTo>
                    <a:pt x="4268080" y="1750490"/>
                    <a:pt x="4264562" y="1751948"/>
                    <a:pt x="4260893" y="1751948"/>
                  </a:cubicBezTo>
                  <a:lnTo>
                    <a:pt x="13833" y="1751948"/>
                  </a:lnTo>
                  <a:cubicBezTo>
                    <a:pt x="6193" y="1751948"/>
                    <a:pt x="0" y="1745754"/>
                    <a:pt x="0" y="1738115"/>
                  </a:cubicBezTo>
                  <a:lnTo>
                    <a:pt x="0" y="13833"/>
                  </a:lnTo>
                  <a:cubicBezTo>
                    <a:pt x="0" y="6193"/>
                    <a:pt x="6193" y="0"/>
                    <a:pt x="13833" y="0"/>
                  </a:cubicBezTo>
                  <a:close/>
                </a:path>
              </a:pathLst>
            </a:custGeom>
            <a:solidFill>
              <a:srgbClr val="0D4C57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4274726" cy="17900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8167329" y="3330981"/>
            <a:ext cx="8876437" cy="5802971"/>
          </a:xfrm>
          <a:custGeom>
            <a:avLst/>
            <a:gdLst/>
            <a:ahLst/>
            <a:cxnLst/>
            <a:rect r="r" b="b" t="t" l="l"/>
            <a:pathLst>
              <a:path h="5802971" w="8876437">
                <a:moveTo>
                  <a:pt x="0" y="0"/>
                </a:moveTo>
                <a:lnTo>
                  <a:pt x="8876437" y="0"/>
                </a:lnTo>
                <a:lnTo>
                  <a:pt x="8876437" y="5802971"/>
                </a:lnTo>
                <a:lnTo>
                  <a:pt x="0" y="58029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462756" y="1194213"/>
            <a:ext cx="10806470" cy="9036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20"/>
              </a:lnSpc>
            </a:pPr>
            <a:r>
              <a:rPr lang="en-US" b="true" sz="5300" spc="318" u="sng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  <a:hlinkClick r:id="rId3" tooltip="https://www.youtube.com/watch?v=ocCM8E8hE0M"/>
              </a:rPr>
              <a:t>ΝΗΣΙΩΤΙΚΟ ΣΥΜΠΛΕΓΜΑ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649746" y="3273831"/>
            <a:ext cx="5216245" cy="52852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91"/>
              </a:lnSpc>
            </a:pPr>
            <a:r>
              <a:rPr lang="en-US" sz="270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Ομάδες νησιών που βρίσκονται στην ίδια θαλάσσια περιοχή συνιστούν ένα νησιωτικό σύμπλεγμα.  : </a:t>
            </a:r>
          </a:p>
          <a:p>
            <a:pPr algn="l" marL="584720" indent="-292360" lvl="1">
              <a:lnSpc>
                <a:spcPts val="3791"/>
              </a:lnSpc>
              <a:buAutoNum type="arabicPeriod" startAt="1"/>
            </a:pPr>
            <a:r>
              <a:rPr lang="en-US" b="true" sz="2708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Δωδεκάνησα</a:t>
            </a:r>
          </a:p>
          <a:p>
            <a:pPr algn="l" marL="584720" indent="-292360" lvl="1">
              <a:lnSpc>
                <a:spcPts val="3791"/>
              </a:lnSpc>
              <a:buAutoNum type="arabicPeriod" startAt="1"/>
            </a:pPr>
            <a:r>
              <a:rPr lang="en-US" b="true" sz="2708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Νησιά του Ανατολικού Αιγαίου</a:t>
            </a:r>
          </a:p>
          <a:p>
            <a:pPr algn="l" marL="584720" indent="-292360" lvl="1">
              <a:lnSpc>
                <a:spcPts val="3791"/>
              </a:lnSpc>
              <a:buAutoNum type="arabicPeriod" startAt="1"/>
            </a:pPr>
            <a:r>
              <a:rPr lang="en-US" b="true" sz="2708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Κυκλάδες</a:t>
            </a:r>
          </a:p>
          <a:p>
            <a:pPr algn="l" marL="584720" indent="-292360" lvl="1">
              <a:lnSpc>
                <a:spcPts val="3791"/>
              </a:lnSpc>
              <a:buAutoNum type="arabicPeriod" startAt="1"/>
            </a:pPr>
            <a:r>
              <a:rPr lang="en-US" b="true" sz="2708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Σποράδες</a:t>
            </a:r>
          </a:p>
          <a:p>
            <a:pPr algn="l" marL="584720" indent="-292360" lvl="1">
              <a:lnSpc>
                <a:spcPts val="3791"/>
              </a:lnSpc>
              <a:buAutoNum type="arabicPeriod" startAt="1"/>
            </a:pPr>
            <a:r>
              <a:rPr lang="en-US" b="true" sz="2708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Επτάνησα</a:t>
            </a:r>
          </a:p>
          <a:p>
            <a:pPr algn="l">
              <a:lnSpc>
                <a:spcPts val="3791"/>
              </a:lnSpc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1462756" y="8559095"/>
            <a:ext cx="6664619" cy="482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69"/>
              </a:lnSpc>
            </a:pPr>
            <a:r>
              <a:rPr lang="en-US" sz="2763" u="sng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  <a:hlinkClick r:id="rId4" tooltip="https://wordwall.net/resource/33767112/%CE%BC%CE%B5%CE%B3%CE%AC%CE%BB%CE%B1-%CE%BD%CE%B7%CF%83%CE%B9%CF%89%CF%84%CE%B9%CE%BA%CE%AC-%CF%83%CF%85%CE%BC%CF%80%CE%BB%CE%AD%CE%B3%CE%BC%CE%B1%CF%84%CE%B1-%CE%BA%CE%B1%CE%B9-%CE%BD%CE%B7%CF%83%CE%B9%CE%AC-%CF%84%CE%B7%CF%82-%CE%B5%CE%BB%CE%BB%CE%AC%CE%B4%CE%B1%CF%82"/>
              </a:rPr>
              <a:t>Μπορείς να βρεις που ανήκει κάθε νησί; 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BF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795792" y="1298988"/>
            <a:ext cx="11904234" cy="11904234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CDBE6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28700" y="821981"/>
            <a:ext cx="11240526" cy="1866772"/>
            <a:chOff x="0" y="0"/>
            <a:chExt cx="2960468" cy="49166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960468" cy="491660"/>
            </a:xfrm>
            <a:custGeom>
              <a:avLst/>
              <a:gdLst/>
              <a:ahLst/>
              <a:cxnLst/>
              <a:rect r="r" b="b" t="t" l="l"/>
              <a:pathLst>
                <a:path h="491660" w="2960468">
                  <a:moveTo>
                    <a:pt x="19974" y="0"/>
                  </a:moveTo>
                  <a:lnTo>
                    <a:pt x="2940494" y="0"/>
                  </a:lnTo>
                  <a:cubicBezTo>
                    <a:pt x="2951525" y="0"/>
                    <a:pt x="2960468" y="8943"/>
                    <a:pt x="2960468" y="19974"/>
                  </a:cubicBezTo>
                  <a:lnTo>
                    <a:pt x="2960468" y="471686"/>
                  </a:lnTo>
                  <a:cubicBezTo>
                    <a:pt x="2960468" y="482718"/>
                    <a:pt x="2951525" y="491660"/>
                    <a:pt x="2940494" y="491660"/>
                  </a:cubicBezTo>
                  <a:lnTo>
                    <a:pt x="19974" y="491660"/>
                  </a:lnTo>
                  <a:cubicBezTo>
                    <a:pt x="8943" y="491660"/>
                    <a:pt x="0" y="482718"/>
                    <a:pt x="0" y="471686"/>
                  </a:cubicBezTo>
                  <a:lnTo>
                    <a:pt x="0" y="19974"/>
                  </a:lnTo>
                  <a:cubicBezTo>
                    <a:pt x="0" y="8943"/>
                    <a:pt x="8943" y="0"/>
                    <a:pt x="19974" y="0"/>
                  </a:cubicBezTo>
                  <a:close/>
                </a:path>
              </a:pathLst>
            </a:custGeom>
            <a:solidFill>
              <a:srgbClr val="1E8899"/>
            </a:solidFill>
            <a:ln cap="rnd">
              <a:noFill/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960468" cy="5297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028700" y="3095924"/>
            <a:ext cx="7365458" cy="6410379"/>
            <a:chOff x="0" y="0"/>
            <a:chExt cx="1939874" cy="168833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939874" cy="1688330"/>
            </a:xfrm>
            <a:custGeom>
              <a:avLst/>
              <a:gdLst/>
              <a:ahLst/>
              <a:cxnLst/>
              <a:rect r="r" b="b" t="t" l="l"/>
              <a:pathLst>
                <a:path h="1688330" w="1939874">
                  <a:moveTo>
                    <a:pt x="30482" y="0"/>
                  </a:moveTo>
                  <a:lnTo>
                    <a:pt x="1909392" y="0"/>
                  </a:lnTo>
                  <a:cubicBezTo>
                    <a:pt x="1926226" y="0"/>
                    <a:pt x="1939874" y="13647"/>
                    <a:pt x="1939874" y="30482"/>
                  </a:cubicBezTo>
                  <a:lnTo>
                    <a:pt x="1939874" y="1657848"/>
                  </a:lnTo>
                  <a:cubicBezTo>
                    <a:pt x="1939874" y="1665933"/>
                    <a:pt x="1936662" y="1673686"/>
                    <a:pt x="1930946" y="1679402"/>
                  </a:cubicBezTo>
                  <a:cubicBezTo>
                    <a:pt x="1925229" y="1685119"/>
                    <a:pt x="1917476" y="1688330"/>
                    <a:pt x="1909392" y="1688330"/>
                  </a:cubicBezTo>
                  <a:lnTo>
                    <a:pt x="30482" y="1688330"/>
                  </a:lnTo>
                  <a:cubicBezTo>
                    <a:pt x="13647" y="1688330"/>
                    <a:pt x="0" y="1674683"/>
                    <a:pt x="0" y="1657848"/>
                  </a:cubicBezTo>
                  <a:lnTo>
                    <a:pt x="0" y="30482"/>
                  </a:lnTo>
                  <a:cubicBezTo>
                    <a:pt x="0" y="13647"/>
                    <a:pt x="13647" y="0"/>
                    <a:pt x="30482" y="0"/>
                  </a:cubicBezTo>
                  <a:close/>
                </a:path>
              </a:pathLst>
            </a:custGeom>
            <a:solidFill>
              <a:srgbClr val="0D4C57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1939874" cy="17264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1561324" y="2138235"/>
            <a:ext cx="5895688" cy="3500565"/>
          </a:xfrm>
          <a:custGeom>
            <a:avLst/>
            <a:gdLst/>
            <a:ahLst/>
            <a:cxnLst/>
            <a:rect r="r" b="b" t="t" l="l"/>
            <a:pathLst>
              <a:path h="3500565" w="5895688">
                <a:moveTo>
                  <a:pt x="0" y="0"/>
                </a:moveTo>
                <a:lnTo>
                  <a:pt x="5895689" y="0"/>
                </a:lnTo>
                <a:lnTo>
                  <a:pt x="5895689" y="3500565"/>
                </a:lnTo>
                <a:lnTo>
                  <a:pt x="0" y="35005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9290263" y="6082551"/>
            <a:ext cx="5348630" cy="3175749"/>
          </a:xfrm>
          <a:custGeom>
            <a:avLst/>
            <a:gdLst/>
            <a:ahLst/>
            <a:cxnLst/>
            <a:rect r="r" b="b" t="t" l="l"/>
            <a:pathLst>
              <a:path h="3175749" w="5348630">
                <a:moveTo>
                  <a:pt x="0" y="0"/>
                </a:moveTo>
                <a:lnTo>
                  <a:pt x="5348630" y="0"/>
                </a:lnTo>
                <a:lnTo>
                  <a:pt x="5348630" y="3175749"/>
                </a:lnTo>
                <a:lnTo>
                  <a:pt x="0" y="31757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704622" y="6301114"/>
            <a:ext cx="4098437" cy="2433447"/>
          </a:xfrm>
          <a:custGeom>
            <a:avLst/>
            <a:gdLst/>
            <a:ahLst/>
            <a:cxnLst/>
            <a:rect r="r" b="b" t="t" l="l"/>
            <a:pathLst>
              <a:path h="2433447" w="4098437">
                <a:moveTo>
                  <a:pt x="0" y="0"/>
                </a:moveTo>
                <a:lnTo>
                  <a:pt x="4098437" y="0"/>
                </a:lnTo>
                <a:lnTo>
                  <a:pt x="4098437" y="2433446"/>
                </a:lnTo>
                <a:lnTo>
                  <a:pt x="0" y="24334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462756" y="1203738"/>
            <a:ext cx="9527471" cy="8870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1"/>
              </a:lnSpc>
            </a:pPr>
            <a:r>
              <a:rPr lang="en-US" b="true" sz="5201" spc="312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ΝΗΣΙΑ ΑΠΟ ΗΦΑΙΣΤΕΙΟ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351444" y="3524250"/>
            <a:ext cx="6719971" cy="2114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Ορισμένα νησιά της χώρας μας, όπως </a:t>
            </a:r>
            <a:r>
              <a:rPr lang="en-US" b="true" sz="300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η Σαντορίνη, η Μήλος, η Νίσυρος,</a:t>
            </a:r>
            <a:r>
              <a:rPr lang="en-US" sz="3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δημιουργήθηκαν από εκρήξεις ηφαιστείων. 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BF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278102" y="3306183"/>
            <a:ext cx="11904234" cy="11904234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CB666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8394144" y="1298988"/>
            <a:ext cx="12305882" cy="11904234"/>
            <a:chOff x="0" y="0"/>
            <a:chExt cx="840224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40224" cy="812800"/>
            </a:xfrm>
            <a:custGeom>
              <a:avLst/>
              <a:gdLst/>
              <a:ahLst/>
              <a:cxnLst/>
              <a:rect r="r" b="b" t="t" l="l"/>
              <a:pathLst>
                <a:path h="812800" w="840224">
                  <a:moveTo>
                    <a:pt x="420112" y="0"/>
                  </a:moveTo>
                  <a:cubicBezTo>
                    <a:pt x="188091" y="0"/>
                    <a:pt x="0" y="181951"/>
                    <a:pt x="0" y="406400"/>
                  </a:cubicBezTo>
                  <a:cubicBezTo>
                    <a:pt x="0" y="630849"/>
                    <a:pt x="188091" y="812800"/>
                    <a:pt x="420112" y="812800"/>
                  </a:cubicBezTo>
                  <a:cubicBezTo>
                    <a:pt x="652133" y="812800"/>
                    <a:pt x="840224" y="630849"/>
                    <a:pt x="840224" y="406400"/>
                  </a:cubicBezTo>
                  <a:cubicBezTo>
                    <a:pt x="840224" y="181951"/>
                    <a:pt x="652133" y="0"/>
                    <a:pt x="420112" y="0"/>
                  </a:cubicBezTo>
                  <a:close/>
                </a:path>
              </a:pathLst>
            </a:custGeom>
            <a:solidFill>
              <a:srgbClr val="ACDBE6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8771" y="38100"/>
              <a:ext cx="682682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028700" y="821981"/>
            <a:ext cx="11240526" cy="1866772"/>
            <a:chOff x="0" y="0"/>
            <a:chExt cx="2960468" cy="49166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960468" cy="491660"/>
            </a:xfrm>
            <a:custGeom>
              <a:avLst/>
              <a:gdLst/>
              <a:ahLst/>
              <a:cxnLst/>
              <a:rect r="r" b="b" t="t" l="l"/>
              <a:pathLst>
                <a:path h="491660" w="2960468">
                  <a:moveTo>
                    <a:pt x="19974" y="0"/>
                  </a:moveTo>
                  <a:lnTo>
                    <a:pt x="2940494" y="0"/>
                  </a:lnTo>
                  <a:cubicBezTo>
                    <a:pt x="2951525" y="0"/>
                    <a:pt x="2960468" y="8943"/>
                    <a:pt x="2960468" y="19974"/>
                  </a:cubicBezTo>
                  <a:lnTo>
                    <a:pt x="2960468" y="471686"/>
                  </a:lnTo>
                  <a:cubicBezTo>
                    <a:pt x="2960468" y="482718"/>
                    <a:pt x="2951525" y="491660"/>
                    <a:pt x="2940494" y="491660"/>
                  </a:cubicBezTo>
                  <a:lnTo>
                    <a:pt x="19974" y="491660"/>
                  </a:lnTo>
                  <a:cubicBezTo>
                    <a:pt x="8943" y="491660"/>
                    <a:pt x="0" y="482718"/>
                    <a:pt x="0" y="471686"/>
                  </a:cubicBezTo>
                  <a:lnTo>
                    <a:pt x="0" y="19974"/>
                  </a:lnTo>
                  <a:cubicBezTo>
                    <a:pt x="0" y="8943"/>
                    <a:pt x="8943" y="0"/>
                    <a:pt x="19974" y="0"/>
                  </a:cubicBezTo>
                  <a:close/>
                </a:path>
              </a:pathLst>
            </a:custGeom>
            <a:solidFill>
              <a:srgbClr val="1E8899"/>
            </a:solidFill>
            <a:ln cap="rnd">
              <a:noFill/>
              <a:prstDash val="solid"/>
              <a:round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2960468" cy="5297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8127042" y="2688753"/>
            <a:ext cx="3875519" cy="2578982"/>
          </a:xfrm>
          <a:custGeom>
            <a:avLst/>
            <a:gdLst/>
            <a:ahLst/>
            <a:cxnLst/>
            <a:rect r="r" b="b" t="t" l="l"/>
            <a:pathLst>
              <a:path h="2578982" w="3875519">
                <a:moveTo>
                  <a:pt x="0" y="0"/>
                </a:moveTo>
                <a:lnTo>
                  <a:pt x="3875519" y="0"/>
                </a:lnTo>
                <a:lnTo>
                  <a:pt x="3875519" y="2578982"/>
                </a:lnTo>
                <a:lnTo>
                  <a:pt x="0" y="25789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2934599" y="1755367"/>
            <a:ext cx="3224973" cy="2639796"/>
          </a:xfrm>
          <a:custGeom>
            <a:avLst/>
            <a:gdLst/>
            <a:ahLst/>
            <a:cxnLst/>
            <a:rect r="r" b="b" t="t" l="l"/>
            <a:pathLst>
              <a:path h="2639796" w="3224973">
                <a:moveTo>
                  <a:pt x="0" y="0"/>
                </a:moveTo>
                <a:lnTo>
                  <a:pt x="3224973" y="0"/>
                </a:lnTo>
                <a:lnTo>
                  <a:pt x="3224973" y="2639796"/>
                </a:lnTo>
                <a:lnTo>
                  <a:pt x="0" y="2639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719189" y="5858285"/>
            <a:ext cx="3565881" cy="2479402"/>
          </a:xfrm>
          <a:custGeom>
            <a:avLst/>
            <a:gdLst/>
            <a:ahLst/>
            <a:cxnLst/>
            <a:rect r="r" b="b" t="t" l="l"/>
            <a:pathLst>
              <a:path h="2479402" w="3565881">
                <a:moveTo>
                  <a:pt x="0" y="0"/>
                </a:moveTo>
                <a:lnTo>
                  <a:pt x="3565882" y="0"/>
                </a:lnTo>
                <a:lnTo>
                  <a:pt x="3565882" y="2479402"/>
                </a:lnTo>
                <a:lnTo>
                  <a:pt x="0" y="24794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2934599" y="4979218"/>
            <a:ext cx="3520257" cy="1980145"/>
          </a:xfrm>
          <a:custGeom>
            <a:avLst/>
            <a:gdLst/>
            <a:ahLst/>
            <a:cxnLst/>
            <a:rect r="r" b="b" t="t" l="l"/>
            <a:pathLst>
              <a:path h="1980145" w="3520257">
                <a:moveTo>
                  <a:pt x="0" y="0"/>
                </a:moveTo>
                <a:lnTo>
                  <a:pt x="3520257" y="0"/>
                </a:lnTo>
                <a:lnTo>
                  <a:pt x="3520257" y="1980145"/>
                </a:lnTo>
                <a:lnTo>
                  <a:pt x="0" y="19801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432211" y="7251105"/>
            <a:ext cx="2466326" cy="2466326"/>
          </a:xfrm>
          <a:custGeom>
            <a:avLst/>
            <a:gdLst/>
            <a:ahLst/>
            <a:cxnLst/>
            <a:rect r="r" b="b" t="t" l="l"/>
            <a:pathLst>
              <a:path h="2466326" w="2466326">
                <a:moveTo>
                  <a:pt x="0" y="0"/>
                </a:moveTo>
                <a:lnTo>
                  <a:pt x="2466326" y="0"/>
                </a:lnTo>
                <a:lnTo>
                  <a:pt x="2466326" y="2466326"/>
                </a:lnTo>
                <a:lnTo>
                  <a:pt x="0" y="24663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462756" y="1194213"/>
            <a:ext cx="10806470" cy="9036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20"/>
              </a:lnSpc>
            </a:pPr>
            <a:r>
              <a:rPr lang="en-US" b="true" sz="5300" spc="318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ΤΑ 5 ΜΕΓΑΛΥΤΕΡΑ ΝΗΣΙΑ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3252755" y="4516058"/>
            <a:ext cx="2842522" cy="3814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942491" indent="-471245" lvl="1">
              <a:lnSpc>
                <a:spcPts val="6111"/>
              </a:lnSpc>
              <a:buAutoNum type="arabicPeriod" startAt="1"/>
            </a:pPr>
            <a:r>
              <a:rPr lang="en-US" sz="4365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Kρήτη</a:t>
            </a:r>
          </a:p>
          <a:p>
            <a:pPr algn="ctr" marL="942491" indent="-471245" lvl="1">
              <a:lnSpc>
                <a:spcPts val="6111"/>
              </a:lnSpc>
              <a:buAutoNum type="arabicPeriod" startAt="1"/>
            </a:pPr>
            <a:r>
              <a:rPr lang="en-US" sz="4365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Eύβοια</a:t>
            </a:r>
          </a:p>
          <a:p>
            <a:pPr algn="ctr" marL="942491" indent="-471245" lvl="1">
              <a:lnSpc>
                <a:spcPts val="6111"/>
              </a:lnSpc>
              <a:buAutoNum type="arabicPeriod" startAt="1"/>
            </a:pPr>
            <a:r>
              <a:rPr lang="en-US" sz="4365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Λέσβος</a:t>
            </a:r>
          </a:p>
          <a:p>
            <a:pPr algn="ctr" marL="942491" indent="-471245" lvl="1">
              <a:lnSpc>
                <a:spcPts val="6111"/>
              </a:lnSpc>
              <a:buAutoNum type="arabicPeriod" startAt="1"/>
            </a:pPr>
            <a:r>
              <a:rPr lang="en-US" sz="4365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Pόδος</a:t>
            </a:r>
          </a:p>
          <a:p>
            <a:pPr algn="ctr" marL="942491" indent="-471245" lvl="1">
              <a:lnSpc>
                <a:spcPts val="6111"/>
              </a:lnSpc>
              <a:buAutoNum type="arabicPeriod" startAt="1"/>
            </a:pPr>
            <a:r>
              <a:rPr lang="en-US" sz="4365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Xίος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CDB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837593" y="1298988"/>
            <a:ext cx="11904234" cy="11904234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CB666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28700" y="821981"/>
            <a:ext cx="11240526" cy="1866772"/>
            <a:chOff x="0" y="0"/>
            <a:chExt cx="2960468" cy="49166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960468" cy="491660"/>
            </a:xfrm>
            <a:custGeom>
              <a:avLst/>
              <a:gdLst/>
              <a:ahLst/>
              <a:cxnLst/>
              <a:rect r="r" b="b" t="t" l="l"/>
              <a:pathLst>
                <a:path h="491660" w="2960468">
                  <a:moveTo>
                    <a:pt x="19974" y="0"/>
                  </a:moveTo>
                  <a:lnTo>
                    <a:pt x="2940494" y="0"/>
                  </a:lnTo>
                  <a:cubicBezTo>
                    <a:pt x="2951525" y="0"/>
                    <a:pt x="2960468" y="8943"/>
                    <a:pt x="2960468" y="19974"/>
                  </a:cubicBezTo>
                  <a:lnTo>
                    <a:pt x="2960468" y="471686"/>
                  </a:lnTo>
                  <a:cubicBezTo>
                    <a:pt x="2960468" y="482718"/>
                    <a:pt x="2951525" y="491660"/>
                    <a:pt x="2940494" y="491660"/>
                  </a:cubicBezTo>
                  <a:lnTo>
                    <a:pt x="19974" y="491660"/>
                  </a:lnTo>
                  <a:cubicBezTo>
                    <a:pt x="8943" y="491660"/>
                    <a:pt x="0" y="482718"/>
                    <a:pt x="0" y="471686"/>
                  </a:cubicBezTo>
                  <a:lnTo>
                    <a:pt x="0" y="19974"/>
                  </a:lnTo>
                  <a:cubicBezTo>
                    <a:pt x="0" y="8943"/>
                    <a:pt x="8943" y="0"/>
                    <a:pt x="19974" y="0"/>
                  </a:cubicBezTo>
                  <a:close/>
                </a:path>
              </a:pathLst>
            </a:custGeom>
            <a:solidFill>
              <a:srgbClr val="1E8899"/>
            </a:solidFill>
            <a:ln cap="rnd">
              <a:noFill/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960468" cy="5297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028700" y="3016192"/>
            <a:ext cx="16230600" cy="6651926"/>
            <a:chOff x="0" y="0"/>
            <a:chExt cx="4274726" cy="175194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274726" cy="1751948"/>
            </a:xfrm>
            <a:custGeom>
              <a:avLst/>
              <a:gdLst/>
              <a:ahLst/>
              <a:cxnLst/>
              <a:rect r="r" b="b" t="t" l="l"/>
              <a:pathLst>
                <a:path h="1751948" w="4274726">
                  <a:moveTo>
                    <a:pt x="13833" y="0"/>
                  </a:moveTo>
                  <a:lnTo>
                    <a:pt x="4260893" y="0"/>
                  </a:lnTo>
                  <a:cubicBezTo>
                    <a:pt x="4268533" y="0"/>
                    <a:pt x="4274726" y="6193"/>
                    <a:pt x="4274726" y="13833"/>
                  </a:cubicBezTo>
                  <a:lnTo>
                    <a:pt x="4274726" y="1738115"/>
                  </a:lnTo>
                  <a:cubicBezTo>
                    <a:pt x="4274726" y="1741784"/>
                    <a:pt x="4273269" y="1745302"/>
                    <a:pt x="4270674" y="1747896"/>
                  </a:cubicBezTo>
                  <a:cubicBezTo>
                    <a:pt x="4268080" y="1750490"/>
                    <a:pt x="4264562" y="1751948"/>
                    <a:pt x="4260893" y="1751948"/>
                  </a:cubicBezTo>
                  <a:lnTo>
                    <a:pt x="13833" y="1751948"/>
                  </a:lnTo>
                  <a:cubicBezTo>
                    <a:pt x="6193" y="1751948"/>
                    <a:pt x="0" y="1745754"/>
                    <a:pt x="0" y="1738115"/>
                  </a:cubicBezTo>
                  <a:lnTo>
                    <a:pt x="0" y="13833"/>
                  </a:lnTo>
                  <a:cubicBezTo>
                    <a:pt x="0" y="6193"/>
                    <a:pt x="6193" y="0"/>
                    <a:pt x="13833" y="0"/>
                  </a:cubicBezTo>
                  <a:close/>
                </a:path>
              </a:pathLst>
            </a:custGeom>
            <a:solidFill>
              <a:srgbClr val="0D4C57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4274726" cy="17900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1245728" y="877957"/>
            <a:ext cx="10501018" cy="1810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92"/>
              </a:lnSpc>
            </a:pPr>
            <a:r>
              <a:rPr lang="en-US" b="true" sz="5208" spc="312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ΚΑΤΑΚΟΡΥΦΟΣ / ΚΑΘΕΤΟΣ ΔΙΑΜΕΛΙΣΜΟΣ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10804954" y="2204372"/>
            <a:ext cx="6454346" cy="1404263"/>
            <a:chOff x="0" y="0"/>
            <a:chExt cx="2920063" cy="635314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920063" cy="635314"/>
            </a:xfrm>
            <a:custGeom>
              <a:avLst/>
              <a:gdLst/>
              <a:ahLst/>
              <a:cxnLst/>
              <a:rect r="r" b="b" t="t" l="l"/>
              <a:pathLst>
                <a:path h="635314" w="2920063">
                  <a:moveTo>
                    <a:pt x="59974" y="0"/>
                  </a:moveTo>
                  <a:lnTo>
                    <a:pt x="2860089" y="0"/>
                  </a:lnTo>
                  <a:cubicBezTo>
                    <a:pt x="2875995" y="0"/>
                    <a:pt x="2891250" y="6319"/>
                    <a:pt x="2902497" y="17566"/>
                  </a:cubicBezTo>
                  <a:cubicBezTo>
                    <a:pt x="2913744" y="28814"/>
                    <a:pt x="2920063" y="44068"/>
                    <a:pt x="2920063" y="59974"/>
                  </a:cubicBezTo>
                  <a:lnTo>
                    <a:pt x="2920063" y="575340"/>
                  </a:lnTo>
                  <a:cubicBezTo>
                    <a:pt x="2920063" y="591246"/>
                    <a:pt x="2913744" y="606501"/>
                    <a:pt x="2902497" y="617748"/>
                  </a:cubicBezTo>
                  <a:cubicBezTo>
                    <a:pt x="2891250" y="628995"/>
                    <a:pt x="2875995" y="635314"/>
                    <a:pt x="2860089" y="635314"/>
                  </a:cubicBezTo>
                  <a:lnTo>
                    <a:pt x="59974" y="635314"/>
                  </a:lnTo>
                  <a:cubicBezTo>
                    <a:pt x="44068" y="635314"/>
                    <a:pt x="28814" y="628995"/>
                    <a:pt x="17566" y="617748"/>
                  </a:cubicBezTo>
                  <a:cubicBezTo>
                    <a:pt x="6319" y="606501"/>
                    <a:pt x="0" y="591246"/>
                    <a:pt x="0" y="575340"/>
                  </a:cubicBezTo>
                  <a:lnTo>
                    <a:pt x="0" y="59974"/>
                  </a:lnTo>
                  <a:cubicBezTo>
                    <a:pt x="0" y="44068"/>
                    <a:pt x="6319" y="28814"/>
                    <a:pt x="17566" y="17566"/>
                  </a:cubicBezTo>
                  <a:cubicBezTo>
                    <a:pt x="28814" y="6319"/>
                    <a:pt x="44068" y="0"/>
                    <a:pt x="59974" y="0"/>
                  </a:cubicBezTo>
                  <a:close/>
                </a:path>
              </a:pathLst>
            </a:custGeom>
            <a:solidFill>
              <a:srgbClr val="FCBF49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2920063" cy="673414"/>
            </a:xfrm>
            <a:prstGeom prst="rect">
              <a:avLst/>
            </a:prstGeom>
          </p:spPr>
          <p:txBody>
            <a:bodyPr anchor="ctr" rtlCol="false" tIns="29573" lIns="29573" bIns="29573" rIns="29573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7333919" y="4476319"/>
            <a:ext cx="9378406" cy="3388682"/>
          </a:xfrm>
          <a:custGeom>
            <a:avLst/>
            <a:gdLst/>
            <a:ahLst/>
            <a:cxnLst/>
            <a:rect r="r" b="b" t="t" l="l"/>
            <a:pathLst>
              <a:path h="3388682" w="9378406">
                <a:moveTo>
                  <a:pt x="0" y="0"/>
                </a:moveTo>
                <a:lnTo>
                  <a:pt x="9378406" y="0"/>
                </a:lnTo>
                <a:lnTo>
                  <a:pt x="9378406" y="3388682"/>
                </a:lnTo>
                <a:lnTo>
                  <a:pt x="0" y="33886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0890789" y="2505017"/>
            <a:ext cx="6368511" cy="927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b="true" sz="5499">
                <a:solidFill>
                  <a:srgbClr val="0D4C5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ΤΙ ΕΙΝΑΙ; 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397905" y="3051490"/>
            <a:ext cx="5251058" cy="7118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39"/>
              </a:lnSpc>
            </a:pPr>
            <a:r>
              <a:rPr lang="en-US" sz="2385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Είναι το σύνολο της μορφολογίας της ηπερωτικής περιοχής μιας χώρας και πιο σημαντικά οι διαφορές στο υψόμετρο: πεδιάδες, όρη, υψίπεδα, κλπ. </a:t>
            </a:r>
          </a:p>
          <a:p>
            <a:pPr algn="l">
              <a:lnSpc>
                <a:spcPts val="3339"/>
              </a:lnSpc>
            </a:pPr>
            <a:r>
              <a:rPr lang="en-US" sz="2385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η μορφολογία μιας περιοχής και συγκεκριμένα οι διαφορές που παρατηρούνται ως προς το υψόμετρο (οροσειρές, οροπέδια, πεδιάδες, κοιλάδες κ.λπ.)</a:t>
            </a:r>
          </a:p>
          <a:p>
            <a:pPr algn="l">
              <a:lnSpc>
                <a:spcPts val="3339"/>
              </a:lnSpc>
            </a:pPr>
            <a:r>
              <a:rPr lang="en-US" sz="2385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Κατακόρυφος διαμελισμός: οι οροσειρές, τα βουνά, οι πεδιάδες, οι κοιλάδες, τα φαράγγια κ.λπ. μιας περιοχής</a:t>
            </a:r>
          </a:p>
          <a:p>
            <a:pPr algn="l">
              <a:lnSpc>
                <a:spcPts val="3339"/>
              </a:lnSpc>
            </a:pPr>
            <a:r>
              <a:rPr lang="en-US" sz="2385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</a:p>
          <a:p>
            <a:pPr algn="l">
              <a:lnSpc>
                <a:spcPts val="3339"/>
              </a:lnSpc>
            </a:pPr>
          </a:p>
          <a:p>
            <a:pPr algn="l">
              <a:lnSpc>
                <a:spcPts val="3339"/>
              </a:lnSpc>
            </a:pP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CDB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795792" y="1298988"/>
            <a:ext cx="11904234" cy="11904234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CB666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28700" y="821981"/>
            <a:ext cx="11240526" cy="1866772"/>
            <a:chOff x="0" y="0"/>
            <a:chExt cx="2960468" cy="49166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960468" cy="491660"/>
            </a:xfrm>
            <a:custGeom>
              <a:avLst/>
              <a:gdLst/>
              <a:ahLst/>
              <a:cxnLst/>
              <a:rect r="r" b="b" t="t" l="l"/>
              <a:pathLst>
                <a:path h="491660" w="2960468">
                  <a:moveTo>
                    <a:pt x="19974" y="0"/>
                  </a:moveTo>
                  <a:lnTo>
                    <a:pt x="2940494" y="0"/>
                  </a:lnTo>
                  <a:cubicBezTo>
                    <a:pt x="2951525" y="0"/>
                    <a:pt x="2960468" y="8943"/>
                    <a:pt x="2960468" y="19974"/>
                  </a:cubicBezTo>
                  <a:lnTo>
                    <a:pt x="2960468" y="471686"/>
                  </a:lnTo>
                  <a:cubicBezTo>
                    <a:pt x="2960468" y="482718"/>
                    <a:pt x="2951525" y="491660"/>
                    <a:pt x="2940494" y="491660"/>
                  </a:cubicBezTo>
                  <a:lnTo>
                    <a:pt x="19974" y="491660"/>
                  </a:lnTo>
                  <a:cubicBezTo>
                    <a:pt x="8943" y="491660"/>
                    <a:pt x="0" y="482718"/>
                    <a:pt x="0" y="471686"/>
                  </a:cubicBezTo>
                  <a:lnTo>
                    <a:pt x="0" y="19974"/>
                  </a:lnTo>
                  <a:cubicBezTo>
                    <a:pt x="0" y="8943"/>
                    <a:pt x="8943" y="0"/>
                    <a:pt x="19974" y="0"/>
                  </a:cubicBezTo>
                  <a:close/>
                </a:path>
              </a:pathLst>
            </a:custGeom>
            <a:solidFill>
              <a:srgbClr val="1E8899"/>
            </a:solidFill>
            <a:ln cap="rnd">
              <a:noFill/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960468" cy="5297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028700" y="3095924"/>
            <a:ext cx="7365458" cy="6410379"/>
            <a:chOff x="0" y="0"/>
            <a:chExt cx="1939874" cy="168833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939874" cy="1688330"/>
            </a:xfrm>
            <a:custGeom>
              <a:avLst/>
              <a:gdLst/>
              <a:ahLst/>
              <a:cxnLst/>
              <a:rect r="r" b="b" t="t" l="l"/>
              <a:pathLst>
                <a:path h="1688330" w="1939874">
                  <a:moveTo>
                    <a:pt x="30482" y="0"/>
                  </a:moveTo>
                  <a:lnTo>
                    <a:pt x="1909392" y="0"/>
                  </a:lnTo>
                  <a:cubicBezTo>
                    <a:pt x="1926226" y="0"/>
                    <a:pt x="1939874" y="13647"/>
                    <a:pt x="1939874" y="30482"/>
                  </a:cubicBezTo>
                  <a:lnTo>
                    <a:pt x="1939874" y="1657848"/>
                  </a:lnTo>
                  <a:cubicBezTo>
                    <a:pt x="1939874" y="1665933"/>
                    <a:pt x="1936662" y="1673686"/>
                    <a:pt x="1930946" y="1679402"/>
                  </a:cubicBezTo>
                  <a:cubicBezTo>
                    <a:pt x="1925229" y="1685119"/>
                    <a:pt x="1917476" y="1688330"/>
                    <a:pt x="1909392" y="1688330"/>
                  </a:cubicBezTo>
                  <a:lnTo>
                    <a:pt x="30482" y="1688330"/>
                  </a:lnTo>
                  <a:cubicBezTo>
                    <a:pt x="13647" y="1688330"/>
                    <a:pt x="0" y="1674683"/>
                    <a:pt x="0" y="1657848"/>
                  </a:cubicBezTo>
                  <a:lnTo>
                    <a:pt x="0" y="30482"/>
                  </a:lnTo>
                  <a:cubicBezTo>
                    <a:pt x="0" y="13647"/>
                    <a:pt x="13647" y="0"/>
                    <a:pt x="30482" y="0"/>
                  </a:cubicBezTo>
                  <a:close/>
                </a:path>
              </a:pathLst>
            </a:custGeom>
            <a:solidFill>
              <a:srgbClr val="0D4C57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1939874" cy="17264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1462756" y="1194213"/>
            <a:ext cx="10806470" cy="9036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20"/>
              </a:lnSpc>
            </a:pPr>
            <a:r>
              <a:rPr lang="en-US" b="true" sz="5300" spc="318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ΚΑΘΕΤΟΣ ΔΙΑΜΕΛΙΣΜΟΣ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351444" y="3507627"/>
            <a:ext cx="6731391" cy="6157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488453" indent="-244227" lvl="1">
              <a:lnSpc>
                <a:spcPts val="3167"/>
              </a:lnSpc>
              <a:buAutoNum type="arabicPeriod" startAt="1"/>
            </a:pPr>
            <a:r>
              <a:rPr lang="en-US" b="true" sz="2262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Χερσόνησος: ένα μεγάλο κομμάτι ξηράς που εισχωρεί στη θάλασσα και βρέχεται από τις τρεις πλευρές του</a:t>
            </a:r>
          </a:p>
          <a:p>
            <a:pPr algn="ctr" marL="488453" indent="-244227" lvl="1">
              <a:lnSpc>
                <a:spcPts val="3167"/>
              </a:lnSpc>
              <a:buAutoNum type="arabicPeriod" startAt="1"/>
            </a:pPr>
            <a:r>
              <a:rPr lang="en-US" b="true" sz="2262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Οροσειρά: σύνολο διαδοχικών βουνών</a:t>
            </a:r>
          </a:p>
          <a:p>
            <a:pPr algn="ctr" marL="488453" indent="-244227" lvl="1">
              <a:lnSpc>
                <a:spcPts val="3167"/>
              </a:lnSpc>
              <a:buAutoNum type="arabicPeriod" startAt="1"/>
            </a:pPr>
            <a:r>
              <a:rPr lang="en-US" b="true" sz="2262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Φαράγγι: βαθιά και απόκρημνη χαράδρα</a:t>
            </a:r>
          </a:p>
          <a:p>
            <a:pPr algn="ctr" marL="488453" indent="-244227" lvl="1">
              <a:lnSpc>
                <a:spcPts val="3167"/>
              </a:lnSpc>
              <a:buAutoNum type="arabicPeriod" startAt="1"/>
            </a:pPr>
            <a:r>
              <a:rPr lang="en-US" b="true" sz="2262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Ηπειρωτική πεδιάδα: η πεδιάδα που περιβάλλεται από βουνά</a:t>
            </a:r>
          </a:p>
          <a:p>
            <a:pPr algn="ctr" marL="488453" indent="-244227" lvl="1">
              <a:lnSpc>
                <a:spcPts val="3167"/>
              </a:lnSpc>
              <a:buAutoNum type="arabicPeriod" startAt="1"/>
            </a:pPr>
            <a:r>
              <a:rPr lang="en-US" b="true" sz="2262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Κοιλάδα: στενό κομμάτι πεδινού εδάφους ανάμεσα σε δυο βουνά, που συνήθως το διασχίζει ένα ποτάμι</a:t>
            </a:r>
          </a:p>
          <a:p>
            <a:pPr algn="ctr" marL="488453" indent="-244227" lvl="1">
              <a:lnSpc>
                <a:spcPts val="3167"/>
              </a:lnSpc>
              <a:buAutoNum type="arabicPeriod" startAt="1"/>
            </a:pPr>
            <a:r>
              <a:rPr lang="en-US" b="true" sz="2262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Οροπέδιο: πεδινή έκταση πάνω σε βουνό</a:t>
            </a:r>
          </a:p>
          <a:p>
            <a:pPr algn="ctr" marL="488453" indent="-244227" lvl="1">
              <a:lnSpc>
                <a:spcPts val="3167"/>
              </a:lnSpc>
              <a:buAutoNum type="arabicPeriod" startAt="1"/>
            </a:pPr>
            <a:r>
              <a:rPr lang="en-US" b="true" sz="2262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Παράλια πεδιάδα: η πεδιάδα που είναι ανοιχτή στη θάλασσα</a:t>
            </a:r>
          </a:p>
          <a:p>
            <a:pPr algn="ctr">
              <a:lnSpc>
                <a:spcPts val="2607"/>
              </a:lnSpc>
            </a:pPr>
          </a:p>
          <a:p>
            <a:pPr algn="ctr">
              <a:lnSpc>
                <a:spcPts val="2607"/>
              </a:lnSpc>
            </a:pPr>
          </a:p>
          <a:p>
            <a:pPr algn="ctr">
              <a:lnSpc>
                <a:spcPts val="2607"/>
              </a:lnSpc>
            </a:pP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9144000" y="3095924"/>
            <a:ext cx="8866376" cy="6694114"/>
          </a:xfrm>
          <a:custGeom>
            <a:avLst/>
            <a:gdLst/>
            <a:ahLst/>
            <a:cxnLst/>
            <a:rect r="r" b="b" t="t" l="l"/>
            <a:pathLst>
              <a:path h="6694114" w="8866376">
                <a:moveTo>
                  <a:pt x="0" y="0"/>
                </a:moveTo>
                <a:lnTo>
                  <a:pt x="8866376" y="0"/>
                </a:lnTo>
                <a:lnTo>
                  <a:pt x="8866376" y="6694114"/>
                </a:lnTo>
                <a:lnTo>
                  <a:pt x="0" y="66941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CB6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837593" y="1298988"/>
            <a:ext cx="11904234" cy="11904234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4C5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28700" y="821981"/>
            <a:ext cx="11240526" cy="1866772"/>
            <a:chOff x="0" y="0"/>
            <a:chExt cx="2960468" cy="49166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960468" cy="491660"/>
            </a:xfrm>
            <a:custGeom>
              <a:avLst/>
              <a:gdLst/>
              <a:ahLst/>
              <a:cxnLst/>
              <a:rect r="r" b="b" t="t" l="l"/>
              <a:pathLst>
                <a:path h="491660" w="2960468">
                  <a:moveTo>
                    <a:pt x="19974" y="0"/>
                  </a:moveTo>
                  <a:lnTo>
                    <a:pt x="2940494" y="0"/>
                  </a:lnTo>
                  <a:cubicBezTo>
                    <a:pt x="2951525" y="0"/>
                    <a:pt x="2960468" y="8943"/>
                    <a:pt x="2960468" y="19974"/>
                  </a:cubicBezTo>
                  <a:lnTo>
                    <a:pt x="2960468" y="471686"/>
                  </a:lnTo>
                  <a:cubicBezTo>
                    <a:pt x="2960468" y="482718"/>
                    <a:pt x="2951525" y="491660"/>
                    <a:pt x="2940494" y="491660"/>
                  </a:cubicBezTo>
                  <a:lnTo>
                    <a:pt x="19974" y="491660"/>
                  </a:lnTo>
                  <a:cubicBezTo>
                    <a:pt x="8943" y="491660"/>
                    <a:pt x="0" y="482718"/>
                    <a:pt x="0" y="471686"/>
                  </a:cubicBezTo>
                  <a:lnTo>
                    <a:pt x="0" y="19974"/>
                  </a:lnTo>
                  <a:cubicBezTo>
                    <a:pt x="0" y="8943"/>
                    <a:pt x="8943" y="0"/>
                    <a:pt x="19974" y="0"/>
                  </a:cubicBezTo>
                  <a:close/>
                </a:path>
              </a:pathLst>
            </a:custGeom>
            <a:solidFill>
              <a:srgbClr val="1E8899"/>
            </a:solidFill>
            <a:ln cap="rnd">
              <a:noFill/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960468" cy="5297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028700" y="2906504"/>
            <a:ext cx="16230600" cy="6651926"/>
            <a:chOff x="0" y="0"/>
            <a:chExt cx="4274726" cy="175194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274726" cy="1751948"/>
            </a:xfrm>
            <a:custGeom>
              <a:avLst/>
              <a:gdLst/>
              <a:ahLst/>
              <a:cxnLst/>
              <a:rect r="r" b="b" t="t" l="l"/>
              <a:pathLst>
                <a:path h="1751948" w="4274726">
                  <a:moveTo>
                    <a:pt x="13833" y="0"/>
                  </a:moveTo>
                  <a:lnTo>
                    <a:pt x="4260893" y="0"/>
                  </a:lnTo>
                  <a:cubicBezTo>
                    <a:pt x="4268533" y="0"/>
                    <a:pt x="4274726" y="6193"/>
                    <a:pt x="4274726" y="13833"/>
                  </a:cubicBezTo>
                  <a:lnTo>
                    <a:pt x="4274726" y="1738115"/>
                  </a:lnTo>
                  <a:cubicBezTo>
                    <a:pt x="4274726" y="1741784"/>
                    <a:pt x="4273269" y="1745302"/>
                    <a:pt x="4270674" y="1747896"/>
                  </a:cubicBezTo>
                  <a:cubicBezTo>
                    <a:pt x="4268080" y="1750490"/>
                    <a:pt x="4264562" y="1751948"/>
                    <a:pt x="4260893" y="1751948"/>
                  </a:cubicBezTo>
                  <a:lnTo>
                    <a:pt x="13833" y="1751948"/>
                  </a:lnTo>
                  <a:cubicBezTo>
                    <a:pt x="6193" y="1751948"/>
                    <a:pt x="0" y="1745754"/>
                    <a:pt x="0" y="1738115"/>
                  </a:cubicBezTo>
                  <a:lnTo>
                    <a:pt x="0" y="13833"/>
                  </a:lnTo>
                  <a:cubicBezTo>
                    <a:pt x="0" y="6193"/>
                    <a:pt x="6193" y="0"/>
                    <a:pt x="13833" y="0"/>
                  </a:cubicBezTo>
                  <a:close/>
                </a:path>
              </a:pathLst>
            </a:custGeom>
            <a:solidFill>
              <a:srgbClr val="FCBF49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4274726" cy="17900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4626051" y="5557697"/>
            <a:ext cx="2910982" cy="3386815"/>
          </a:xfrm>
          <a:custGeom>
            <a:avLst/>
            <a:gdLst/>
            <a:ahLst/>
            <a:cxnLst/>
            <a:rect r="r" b="b" t="t" l="l"/>
            <a:pathLst>
              <a:path h="3386815" w="2910982">
                <a:moveTo>
                  <a:pt x="0" y="0"/>
                </a:moveTo>
                <a:lnTo>
                  <a:pt x="2910982" y="0"/>
                </a:lnTo>
                <a:lnTo>
                  <a:pt x="2910982" y="3386815"/>
                </a:lnTo>
                <a:lnTo>
                  <a:pt x="0" y="33868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626760" y="5678353"/>
            <a:ext cx="4354879" cy="3266160"/>
          </a:xfrm>
          <a:custGeom>
            <a:avLst/>
            <a:gdLst/>
            <a:ahLst/>
            <a:cxnLst/>
            <a:rect r="r" b="b" t="t" l="l"/>
            <a:pathLst>
              <a:path h="3266160" w="4354879">
                <a:moveTo>
                  <a:pt x="0" y="0"/>
                </a:moveTo>
                <a:lnTo>
                  <a:pt x="4354879" y="0"/>
                </a:lnTo>
                <a:lnTo>
                  <a:pt x="4354879" y="3266159"/>
                </a:lnTo>
                <a:lnTo>
                  <a:pt x="0" y="32661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245728" y="923925"/>
            <a:ext cx="10806470" cy="1739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20"/>
              </a:lnSpc>
            </a:pPr>
            <a:r>
              <a:rPr lang="en-US" b="true" sz="5300" spc="318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ΔΙΑΦΟΡΕΣ </a:t>
            </a:r>
          </a:p>
          <a:p>
            <a:pPr algn="l">
              <a:lnSpc>
                <a:spcPts val="6580"/>
              </a:lnSpc>
            </a:pPr>
            <a:r>
              <a:rPr lang="en-US" b="true" sz="4700" spc="282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ΠΟΡΘΜΟΥ- ΙΣΘΜΟΥ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299228" y="3381166"/>
            <a:ext cx="10335869" cy="19211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33"/>
              </a:lnSpc>
            </a:pPr>
            <a:r>
              <a:rPr lang="en-US" sz="2738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Η διαφορά τους είναι ότι ο πορθμός είναι ένα κομμάτι θάλασσας που χωρίζει 2 στεριές και ενώνει 2 θάλασσες. Ο ισθμός είναι το αντίθετο: ένα κομμάτι στεριάς που ενώνει 2 στεριές και χωρίζει 2 θάλασσες.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45728" y="4079817"/>
            <a:ext cx="4053500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Πορθμός vs Ισθμός : 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CB6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795792" y="1298988"/>
            <a:ext cx="11904234" cy="11904234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CDBE6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28700" y="821981"/>
            <a:ext cx="10094803" cy="1818018"/>
            <a:chOff x="0" y="0"/>
            <a:chExt cx="2658714" cy="47882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658713" cy="478820"/>
            </a:xfrm>
            <a:custGeom>
              <a:avLst/>
              <a:gdLst/>
              <a:ahLst/>
              <a:cxnLst/>
              <a:rect r="r" b="b" t="t" l="l"/>
              <a:pathLst>
                <a:path h="478820" w="2658713">
                  <a:moveTo>
                    <a:pt x="22241" y="0"/>
                  </a:moveTo>
                  <a:lnTo>
                    <a:pt x="2636473" y="0"/>
                  </a:lnTo>
                  <a:cubicBezTo>
                    <a:pt x="2642371" y="0"/>
                    <a:pt x="2648028" y="2343"/>
                    <a:pt x="2652199" y="6514"/>
                  </a:cubicBezTo>
                  <a:cubicBezTo>
                    <a:pt x="2656370" y="10685"/>
                    <a:pt x="2658713" y="16342"/>
                    <a:pt x="2658713" y="22241"/>
                  </a:cubicBezTo>
                  <a:lnTo>
                    <a:pt x="2658713" y="456579"/>
                  </a:lnTo>
                  <a:cubicBezTo>
                    <a:pt x="2658713" y="462477"/>
                    <a:pt x="2656370" y="468135"/>
                    <a:pt x="2652199" y="472305"/>
                  </a:cubicBezTo>
                  <a:cubicBezTo>
                    <a:pt x="2648028" y="476476"/>
                    <a:pt x="2642371" y="478820"/>
                    <a:pt x="2636473" y="478820"/>
                  </a:cubicBezTo>
                  <a:lnTo>
                    <a:pt x="22241" y="478820"/>
                  </a:lnTo>
                  <a:cubicBezTo>
                    <a:pt x="16342" y="478820"/>
                    <a:pt x="10685" y="476476"/>
                    <a:pt x="6514" y="472305"/>
                  </a:cubicBezTo>
                  <a:cubicBezTo>
                    <a:pt x="2343" y="468135"/>
                    <a:pt x="0" y="462477"/>
                    <a:pt x="0" y="456579"/>
                  </a:cubicBezTo>
                  <a:lnTo>
                    <a:pt x="0" y="22241"/>
                  </a:lnTo>
                  <a:cubicBezTo>
                    <a:pt x="0" y="16342"/>
                    <a:pt x="2343" y="10685"/>
                    <a:pt x="6514" y="6514"/>
                  </a:cubicBezTo>
                  <a:cubicBezTo>
                    <a:pt x="10685" y="2343"/>
                    <a:pt x="16342" y="0"/>
                    <a:pt x="22241" y="0"/>
                  </a:cubicBezTo>
                  <a:close/>
                </a:path>
              </a:pathLst>
            </a:custGeom>
            <a:solidFill>
              <a:srgbClr val="1E8899"/>
            </a:solidFill>
            <a:ln cap="rnd">
              <a:noFill/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658714" cy="5169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028700" y="3095924"/>
            <a:ext cx="7365458" cy="6410379"/>
            <a:chOff x="0" y="0"/>
            <a:chExt cx="1939874" cy="168833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939874" cy="1688330"/>
            </a:xfrm>
            <a:custGeom>
              <a:avLst/>
              <a:gdLst/>
              <a:ahLst/>
              <a:cxnLst/>
              <a:rect r="r" b="b" t="t" l="l"/>
              <a:pathLst>
                <a:path h="1688330" w="1939874">
                  <a:moveTo>
                    <a:pt x="30482" y="0"/>
                  </a:moveTo>
                  <a:lnTo>
                    <a:pt x="1909392" y="0"/>
                  </a:lnTo>
                  <a:cubicBezTo>
                    <a:pt x="1926226" y="0"/>
                    <a:pt x="1939874" y="13647"/>
                    <a:pt x="1939874" y="30482"/>
                  </a:cubicBezTo>
                  <a:lnTo>
                    <a:pt x="1939874" y="1657848"/>
                  </a:lnTo>
                  <a:cubicBezTo>
                    <a:pt x="1939874" y="1665933"/>
                    <a:pt x="1936662" y="1673686"/>
                    <a:pt x="1930946" y="1679402"/>
                  </a:cubicBezTo>
                  <a:cubicBezTo>
                    <a:pt x="1925229" y="1685119"/>
                    <a:pt x="1917476" y="1688330"/>
                    <a:pt x="1909392" y="1688330"/>
                  </a:cubicBezTo>
                  <a:lnTo>
                    <a:pt x="30482" y="1688330"/>
                  </a:lnTo>
                  <a:cubicBezTo>
                    <a:pt x="13647" y="1688330"/>
                    <a:pt x="0" y="1674683"/>
                    <a:pt x="0" y="1657848"/>
                  </a:cubicBezTo>
                  <a:lnTo>
                    <a:pt x="0" y="30482"/>
                  </a:lnTo>
                  <a:cubicBezTo>
                    <a:pt x="0" y="13647"/>
                    <a:pt x="13647" y="0"/>
                    <a:pt x="30482" y="0"/>
                  </a:cubicBezTo>
                  <a:close/>
                </a:path>
              </a:pathLst>
            </a:custGeom>
            <a:solidFill>
              <a:srgbClr val="0D4C57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1939874" cy="17264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9847362" y="3982452"/>
            <a:ext cx="7903893" cy="5275848"/>
          </a:xfrm>
          <a:custGeom>
            <a:avLst/>
            <a:gdLst/>
            <a:ahLst/>
            <a:cxnLst/>
            <a:rect r="r" b="b" t="t" l="l"/>
            <a:pathLst>
              <a:path h="5275848" w="7903893">
                <a:moveTo>
                  <a:pt x="0" y="0"/>
                </a:moveTo>
                <a:lnTo>
                  <a:pt x="7903893" y="0"/>
                </a:lnTo>
                <a:lnTo>
                  <a:pt x="7903893" y="5275848"/>
                </a:lnTo>
                <a:lnTo>
                  <a:pt x="0" y="5275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351444" y="717206"/>
            <a:ext cx="10174806" cy="20086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122"/>
              </a:lnSpc>
            </a:pPr>
            <a:r>
              <a:rPr lang="en-US" b="true" sz="5801" spc="348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ΔΙΑΦΟΡΕΣ ΠΟΡΘΜΟΎ - ΔΙΩΡΥΓΑΣ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90072" y="5156333"/>
            <a:ext cx="7042715" cy="33015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01"/>
              </a:lnSpc>
            </a:pPr>
            <a:r>
              <a:rPr lang="en-US" sz="3144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Η διώρυγα είναι ένα μεγάλο τεχνητό κανάλι που ενώνει δύο θάλασσες. </a:t>
            </a:r>
          </a:p>
          <a:p>
            <a:pPr algn="ctr">
              <a:lnSpc>
                <a:spcPts val="4401"/>
              </a:lnSpc>
            </a:pPr>
            <a:r>
              <a:rPr lang="en-US" b="true" sz="3144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Ο πορθμός είναι ένα φυσικό κανάλι, δηλαδή δεν τον έχει φτιάξει κάποιος.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123503" y="2028868"/>
            <a:ext cx="6379089" cy="1525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22"/>
              </a:lnSpc>
            </a:pPr>
            <a:r>
              <a:rPr lang="en-US" sz="2944" u="sng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hlinkClick r:id="rId3" tooltip="https://www.youtube.com/watch?v=bB1r3v-PTq4"/>
              </a:rPr>
              <a:t>Η διώρυγα του Παναμά, ένα τεχνητό κανάλι που ενώνει τον Ειρηνικό με τον Ατλαντικό Ωκεανό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28700" y="3650880"/>
            <a:ext cx="7042715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Πορθμός vs Διώρυγα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CAEC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9359821" cy="10287000"/>
          </a:xfrm>
          <a:custGeom>
            <a:avLst/>
            <a:gdLst/>
            <a:ahLst/>
            <a:cxnLst/>
            <a:rect r="r" b="b" t="t" l="l"/>
            <a:pathLst>
              <a:path h="10287000" w="19359821">
                <a:moveTo>
                  <a:pt x="0" y="0"/>
                </a:moveTo>
                <a:lnTo>
                  <a:pt x="19359821" y="0"/>
                </a:lnTo>
                <a:lnTo>
                  <a:pt x="1935982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883327"/>
            <a:ext cx="7195057" cy="2676500"/>
            <a:chOff x="0" y="0"/>
            <a:chExt cx="1894995" cy="70492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894995" cy="704922"/>
            </a:xfrm>
            <a:custGeom>
              <a:avLst/>
              <a:gdLst/>
              <a:ahLst/>
              <a:cxnLst/>
              <a:rect r="r" b="b" t="t" l="l"/>
              <a:pathLst>
                <a:path h="704922" w="1894995">
                  <a:moveTo>
                    <a:pt x="31204" y="0"/>
                  </a:moveTo>
                  <a:lnTo>
                    <a:pt x="1863790" y="0"/>
                  </a:lnTo>
                  <a:cubicBezTo>
                    <a:pt x="1881024" y="0"/>
                    <a:pt x="1894995" y="13971"/>
                    <a:pt x="1894995" y="31204"/>
                  </a:cubicBezTo>
                  <a:lnTo>
                    <a:pt x="1894995" y="673718"/>
                  </a:lnTo>
                  <a:cubicBezTo>
                    <a:pt x="1894995" y="681994"/>
                    <a:pt x="1891707" y="689930"/>
                    <a:pt x="1885855" y="695782"/>
                  </a:cubicBezTo>
                  <a:cubicBezTo>
                    <a:pt x="1880003" y="701634"/>
                    <a:pt x="1872066" y="704922"/>
                    <a:pt x="1863790" y="704922"/>
                  </a:cubicBezTo>
                  <a:lnTo>
                    <a:pt x="31204" y="704922"/>
                  </a:lnTo>
                  <a:cubicBezTo>
                    <a:pt x="13971" y="704922"/>
                    <a:pt x="0" y="690951"/>
                    <a:pt x="0" y="673718"/>
                  </a:cubicBezTo>
                  <a:lnTo>
                    <a:pt x="0" y="31204"/>
                  </a:lnTo>
                  <a:cubicBezTo>
                    <a:pt x="0" y="13971"/>
                    <a:pt x="13971" y="0"/>
                    <a:pt x="31204" y="0"/>
                  </a:cubicBezTo>
                  <a:close/>
                </a:path>
              </a:pathLst>
            </a:custGeom>
            <a:solidFill>
              <a:srgbClr val="1E8899"/>
            </a:solidFill>
            <a:ln cap="rnd">
              <a:noFill/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1894995" cy="7430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523675" y="1133521"/>
            <a:ext cx="4119943" cy="13179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32"/>
              </a:lnSpc>
            </a:pPr>
            <a:r>
              <a:rPr lang="en-US" b="true" sz="2523" spc="494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ΤΙ ΕΙΝΑΙ ΗΠΕΙΡΩΤΙΚΗ ΕΛΛΑΔΑ;</a:t>
            </a:r>
          </a:p>
        </p:txBody>
      </p:sp>
      <p:sp>
        <p:nvSpPr>
          <p:cNvPr name="AutoShape 7" id="7"/>
          <p:cNvSpPr/>
          <p:nvPr/>
        </p:nvSpPr>
        <p:spPr>
          <a:xfrm rot="0">
            <a:off x="1523675" y="2410367"/>
            <a:ext cx="4059795" cy="0"/>
          </a:xfrm>
          <a:prstGeom prst="line">
            <a:avLst/>
          </a:prstGeom>
          <a:ln cap="rnd" w="8572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8" id="8"/>
          <p:cNvGrpSpPr/>
          <p:nvPr/>
        </p:nvGrpSpPr>
        <p:grpSpPr>
          <a:xfrm rot="0">
            <a:off x="1028700" y="3792146"/>
            <a:ext cx="7195057" cy="5867077"/>
            <a:chOff x="0" y="0"/>
            <a:chExt cx="1894995" cy="154523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894995" cy="1545238"/>
            </a:xfrm>
            <a:custGeom>
              <a:avLst/>
              <a:gdLst/>
              <a:ahLst/>
              <a:cxnLst/>
              <a:rect r="r" b="b" t="t" l="l"/>
              <a:pathLst>
                <a:path h="1545238" w="1894995">
                  <a:moveTo>
                    <a:pt x="31204" y="0"/>
                  </a:moveTo>
                  <a:lnTo>
                    <a:pt x="1863790" y="0"/>
                  </a:lnTo>
                  <a:cubicBezTo>
                    <a:pt x="1881024" y="0"/>
                    <a:pt x="1894995" y="13971"/>
                    <a:pt x="1894995" y="31204"/>
                  </a:cubicBezTo>
                  <a:lnTo>
                    <a:pt x="1894995" y="1514034"/>
                  </a:lnTo>
                  <a:cubicBezTo>
                    <a:pt x="1894995" y="1522310"/>
                    <a:pt x="1891707" y="1530247"/>
                    <a:pt x="1885855" y="1536099"/>
                  </a:cubicBezTo>
                  <a:cubicBezTo>
                    <a:pt x="1880003" y="1541951"/>
                    <a:pt x="1872066" y="1545238"/>
                    <a:pt x="1863790" y="1545238"/>
                  </a:cubicBezTo>
                  <a:lnTo>
                    <a:pt x="31204" y="1545238"/>
                  </a:lnTo>
                  <a:cubicBezTo>
                    <a:pt x="13971" y="1545238"/>
                    <a:pt x="0" y="1531268"/>
                    <a:pt x="0" y="1514034"/>
                  </a:cubicBezTo>
                  <a:lnTo>
                    <a:pt x="0" y="31204"/>
                  </a:lnTo>
                  <a:cubicBezTo>
                    <a:pt x="0" y="13971"/>
                    <a:pt x="13971" y="0"/>
                    <a:pt x="31204" y="0"/>
                  </a:cubicBezTo>
                  <a:close/>
                </a:path>
              </a:pathLst>
            </a:custGeom>
            <a:solidFill>
              <a:srgbClr val="0D4C57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1894995" cy="158333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5976848" y="1190671"/>
            <a:ext cx="1866235" cy="2061813"/>
            <a:chOff x="0" y="0"/>
            <a:chExt cx="569934" cy="629663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569934" cy="629663"/>
            </a:xfrm>
            <a:custGeom>
              <a:avLst/>
              <a:gdLst/>
              <a:ahLst/>
              <a:cxnLst/>
              <a:rect r="r" b="b" t="t" l="l"/>
              <a:pathLst>
                <a:path h="629663" w="569934">
                  <a:moveTo>
                    <a:pt x="120304" y="0"/>
                  </a:moveTo>
                  <a:lnTo>
                    <a:pt x="449630" y="0"/>
                  </a:lnTo>
                  <a:cubicBezTo>
                    <a:pt x="516072" y="0"/>
                    <a:pt x="569934" y="53862"/>
                    <a:pt x="569934" y="120304"/>
                  </a:cubicBezTo>
                  <a:lnTo>
                    <a:pt x="569934" y="509358"/>
                  </a:lnTo>
                  <a:cubicBezTo>
                    <a:pt x="569934" y="541265"/>
                    <a:pt x="557260" y="571865"/>
                    <a:pt x="534698" y="594426"/>
                  </a:cubicBezTo>
                  <a:cubicBezTo>
                    <a:pt x="512137" y="616988"/>
                    <a:pt x="481537" y="629663"/>
                    <a:pt x="449630" y="629663"/>
                  </a:cubicBezTo>
                  <a:lnTo>
                    <a:pt x="120304" y="629663"/>
                  </a:lnTo>
                  <a:cubicBezTo>
                    <a:pt x="53862" y="629663"/>
                    <a:pt x="0" y="575801"/>
                    <a:pt x="0" y="509358"/>
                  </a:cubicBezTo>
                  <a:lnTo>
                    <a:pt x="0" y="120304"/>
                  </a:lnTo>
                  <a:cubicBezTo>
                    <a:pt x="0" y="53862"/>
                    <a:pt x="53862" y="0"/>
                    <a:pt x="12030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569934" cy="6677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6361060" y="1397705"/>
            <a:ext cx="1097810" cy="1647744"/>
          </a:xfrm>
          <a:custGeom>
            <a:avLst/>
            <a:gdLst/>
            <a:ahLst/>
            <a:cxnLst/>
            <a:rect r="r" b="b" t="t" l="l"/>
            <a:pathLst>
              <a:path h="1647744" w="1097810">
                <a:moveTo>
                  <a:pt x="0" y="0"/>
                </a:moveTo>
                <a:lnTo>
                  <a:pt x="1097810" y="0"/>
                </a:lnTo>
                <a:lnTo>
                  <a:pt x="1097810" y="1647745"/>
                </a:lnTo>
                <a:lnTo>
                  <a:pt x="0" y="16477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294343" y="4030296"/>
            <a:ext cx="6663771" cy="3714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Ο μακρόστενος κορμος της χερσονήσου.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Χερσόνησος: ένα μεγάλο κομμάτι ξηράς που εισχωρεί στη θάλασσα και βρέχεται από τις τρεις πλευρές του</a:t>
            </a:r>
          </a:p>
          <a:p>
            <a:pPr algn="ctr">
              <a:lnSpc>
                <a:spcPts val="4200"/>
              </a:lnSpc>
            </a:pPr>
          </a:p>
          <a:p>
            <a:pPr algn="ctr">
              <a:lnSpc>
                <a:spcPts val="4200"/>
              </a:lnSpc>
            </a:pP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CAEC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912856"/>
            <a:ext cx="10794348" cy="2676500"/>
            <a:chOff x="0" y="0"/>
            <a:chExt cx="2842956" cy="70492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42956" cy="704922"/>
            </a:xfrm>
            <a:custGeom>
              <a:avLst/>
              <a:gdLst/>
              <a:ahLst/>
              <a:cxnLst/>
              <a:rect r="r" b="b" t="t" l="l"/>
              <a:pathLst>
                <a:path h="704922" w="2842956">
                  <a:moveTo>
                    <a:pt x="20799" y="0"/>
                  </a:moveTo>
                  <a:lnTo>
                    <a:pt x="2822157" y="0"/>
                  </a:lnTo>
                  <a:cubicBezTo>
                    <a:pt x="2833644" y="0"/>
                    <a:pt x="2842956" y="9312"/>
                    <a:pt x="2842956" y="20799"/>
                  </a:cubicBezTo>
                  <a:lnTo>
                    <a:pt x="2842956" y="684122"/>
                  </a:lnTo>
                  <a:cubicBezTo>
                    <a:pt x="2842956" y="695610"/>
                    <a:pt x="2833644" y="704922"/>
                    <a:pt x="2822157" y="704922"/>
                  </a:cubicBezTo>
                  <a:lnTo>
                    <a:pt x="20799" y="704922"/>
                  </a:lnTo>
                  <a:cubicBezTo>
                    <a:pt x="9312" y="704922"/>
                    <a:pt x="0" y="695610"/>
                    <a:pt x="0" y="684122"/>
                  </a:cubicBezTo>
                  <a:lnTo>
                    <a:pt x="0" y="20799"/>
                  </a:lnTo>
                  <a:cubicBezTo>
                    <a:pt x="0" y="9312"/>
                    <a:pt x="9312" y="0"/>
                    <a:pt x="20799" y="0"/>
                  </a:cubicBezTo>
                  <a:close/>
                </a:path>
              </a:pathLst>
            </a:custGeom>
            <a:solidFill>
              <a:srgbClr val="1E8899"/>
            </a:solidFill>
            <a:ln cap="rnd">
              <a:noFill/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842956" cy="7430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AutoShape 5" id="5"/>
          <p:cNvSpPr/>
          <p:nvPr/>
        </p:nvSpPr>
        <p:spPr>
          <a:xfrm rot="19336">
            <a:off x="1523615" y="2494564"/>
            <a:ext cx="7620446" cy="0"/>
          </a:xfrm>
          <a:prstGeom prst="line">
            <a:avLst/>
          </a:prstGeom>
          <a:ln cap="rnd" w="8572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6" id="6"/>
          <p:cNvGrpSpPr/>
          <p:nvPr/>
        </p:nvGrpSpPr>
        <p:grpSpPr>
          <a:xfrm rot="0">
            <a:off x="2485345" y="3755656"/>
            <a:ext cx="6153225" cy="5502644"/>
            <a:chOff x="0" y="0"/>
            <a:chExt cx="1620602" cy="144925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620602" cy="1449256"/>
            </a:xfrm>
            <a:custGeom>
              <a:avLst/>
              <a:gdLst/>
              <a:ahLst/>
              <a:cxnLst/>
              <a:rect r="r" b="b" t="t" l="l"/>
              <a:pathLst>
                <a:path h="1449256" w="1620602">
                  <a:moveTo>
                    <a:pt x="36487" y="0"/>
                  </a:moveTo>
                  <a:lnTo>
                    <a:pt x="1584115" y="0"/>
                  </a:lnTo>
                  <a:cubicBezTo>
                    <a:pt x="1593792" y="0"/>
                    <a:pt x="1603073" y="3844"/>
                    <a:pt x="1609915" y="10687"/>
                  </a:cubicBezTo>
                  <a:cubicBezTo>
                    <a:pt x="1616758" y="17530"/>
                    <a:pt x="1620602" y="26810"/>
                    <a:pt x="1620602" y="36487"/>
                  </a:cubicBezTo>
                  <a:lnTo>
                    <a:pt x="1620602" y="1412769"/>
                  </a:lnTo>
                  <a:cubicBezTo>
                    <a:pt x="1620602" y="1422446"/>
                    <a:pt x="1616758" y="1431726"/>
                    <a:pt x="1609915" y="1438569"/>
                  </a:cubicBezTo>
                  <a:cubicBezTo>
                    <a:pt x="1603073" y="1445412"/>
                    <a:pt x="1593792" y="1449256"/>
                    <a:pt x="1584115" y="1449256"/>
                  </a:cubicBezTo>
                  <a:lnTo>
                    <a:pt x="36487" y="1449256"/>
                  </a:lnTo>
                  <a:cubicBezTo>
                    <a:pt x="26810" y="1449256"/>
                    <a:pt x="17530" y="1445412"/>
                    <a:pt x="10687" y="1438569"/>
                  </a:cubicBezTo>
                  <a:cubicBezTo>
                    <a:pt x="3844" y="1431726"/>
                    <a:pt x="0" y="1422446"/>
                    <a:pt x="0" y="1412769"/>
                  </a:cubicBezTo>
                  <a:lnTo>
                    <a:pt x="0" y="36487"/>
                  </a:lnTo>
                  <a:cubicBezTo>
                    <a:pt x="0" y="26810"/>
                    <a:pt x="3844" y="17530"/>
                    <a:pt x="10687" y="10687"/>
                  </a:cubicBezTo>
                  <a:cubicBezTo>
                    <a:pt x="17530" y="3844"/>
                    <a:pt x="26810" y="0"/>
                    <a:pt x="36487" y="0"/>
                  </a:cubicBezTo>
                  <a:close/>
                </a:path>
              </a:pathLst>
            </a:custGeom>
            <a:solidFill>
              <a:srgbClr val="0D4C57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1620602" cy="148735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9368697" y="1220199"/>
            <a:ext cx="1866235" cy="2061813"/>
            <a:chOff x="0" y="0"/>
            <a:chExt cx="569934" cy="62966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69934" cy="629663"/>
            </a:xfrm>
            <a:custGeom>
              <a:avLst/>
              <a:gdLst/>
              <a:ahLst/>
              <a:cxnLst/>
              <a:rect r="r" b="b" t="t" l="l"/>
              <a:pathLst>
                <a:path h="629663" w="569934">
                  <a:moveTo>
                    <a:pt x="120304" y="0"/>
                  </a:moveTo>
                  <a:lnTo>
                    <a:pt x="449630" y="0"/>
                  </a:lnTo>
                  <a:cubicBezTo>
                    <a:pt x="516072" y="0"/>
                    <a:pt x="569934" y="53862"/>
                    <a:pt x="569934" y="120304"/>
                  </a:cubicBezTo>
                  <a:lnTo>
                    <a:pt x="569934" y="509358"/>
                  </a:lnTo>
                  <a:cubicBezTo>
                    <a:pt x="569934" y="541265"/>
                    <a:pt x="557260" y="571865"/>
                    <a:pt x="534698" y="594426"/>
                  </a:cubicBezTo>
                  <a:cubicBezTo>
                    <a:pt x="512137" y="616988"/>
                    <a:pt x="481537" y="629663"/>
                    <a:pt x="449630" y="629663"/>
                  </a:cubicBezTo>
                  <a:lnTo>
                    <a:pt x="120304" y="629663"/>
                  </a:lnTo>
                  <a:cubicBezTo>
                    <a:pt x="53862" y="629663"/>
                    <a:pt x="0" y="575801"/>
                    <a:pt x="0" y="509358"/>
                  </a:cubicBezTo>
                  <a:lnTo>
                    <a:pt x="0" y="120304"/>
                  </a:lnTo>
                  <a:cubicBezTo>
                    <a:pt x="0" y="53862"/>
                    <a:pt x="53862" y="0"/>
                    <a:pt x="12030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569934" cy="6677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9752910" y="1427233"/>
            <a:ext cx="1097810" cy="1647744"/>
          </a:xfrm>
          <a:custGeom>
            <a:avLst/>
            <a:gdLst/>
            <a:ahLst/>
            <a:cxnLst/>
            <a:rect r="r" b="b" t="t" l="l"/>
            <a:pathLst>
              <a:path h="1647744" w="1097810">
                <a:moveTo>
                  <a:pt x="0" y="0"/>
                </a:moveTo>
                <a:lnTo>
                  <a:pt x="1097809" y="0"/>
                </a:lnTo>
                <a:lnTo>
                  <a:pt x="1097809" y="1647745"/>
                </a:lnTo>
                <a:lnTo>
                  <a:pt x="0" y="1647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9752910" y="4119378"/>
            <a:ext cx="6913334" cy="6010328"/>
          </a:xfrm>
          <a:custGeom>
            <a:avLst/>
            <a:gdLst/>
            <a:ahLst/>
            <a:cxnLst/>
            <a:rect r="r" b="b" t="t" l="l"/>
            <a:pathLst>
              <a:path h="6010328" w="6913334">
                <a:moveTo>
                  <a:pt x="0" y="0"/>
                </a:moveTo>
                <a:lnTo>
                  <a:pt x="6913334" y="0"/>
                </a:lnTo>
                <a:lnTo>
                  <a:pt x="6913334" y="6010328"/>
                </a:lnTo>
                <a:lnTo>
                  <a:pt x="0" y="60103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523675" y="1091102"/>
            <a:ext cx="7620325" cy="13664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33"/>
              </a:lnSpc>
            </a:pPr>
            <a:r>
              <a:rPr lang="en-US" b="true" sz="3952" spc="774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ΤΙ ΕΙΝΑΙ ΝΗΣΙΩΤΙΚΗ ΕΛΛΑΔΑ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065742" y="4052703"/>
            <a:ext cx="4992432" cy="245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Νησιωτική Ελλάδα είναι το σύνολο των νησιών της χώρας. Μικρά ή και μεγάλα.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>
  <p:cSld>
    <p:bg>
      <p:bgPr>
        <a:solidFill>
          <a:srgbClr val="ACDB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837593" y="1298988"/>
            <a:ext cx="11904234" cy="11904234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CB666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28700" y="821981"/>
            <a:ext cx="11240526" cy="1866772"/>
            <a:chOff x="0" y="0"/>
            <a:chExt cx="2960468" cy="49166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960468" cy="491660"/>
            </a:xfrm>
            <a:custGeom>
              <a:avLst/>
              <a:gdLst/>
              <a:ahLst/>
              <a:cxnLst/>
              <a:rect r="r" b="b" t="t" l="l"/>
              <a:pathLst>
                <a:path h="491660" w="2960468">
                  <a:moveTo>
                    <a:pt x="19974" y="0"/>
                  </a:moveTo>
                  <a:lnTo>
                    <a:pt x="2940494" y="0"/>
                  </a:lnTo>
                  <a:cubicBezTo>
                    <a:pt x="2951525" y="0"/>
                    <a:pt x="2960468" y="8943"/>
                    <a:pt x="2960468" y="19974"/>
                  </a:cubicBezTo>
                  <a:lnTo>
                    <a:pt x="2960468" y="471686"/>
                  </a:lnTo>
                  <a:cubicBezTo>
                    <a:pt x="2960468" y="482718"/>
                    <a:pt x="2951525" y="491660"/>
                    <a:pt x="2940494" y="491660"/>
                  </a:cubicBezTo>
                  <a:lnTo>
                    <a:pt x="19974" y="491660"/>
                  </a:lnTo>
                  <a:cubicBezTo>
                    <a:pt x="8943" y="491660"/>
                    <a:pt x="0" y="482718"/>
                    <a:pt x="0" y="471686"/>
                  </a:cubicBezTo>
                  <a:lnTo>
                    <a:pt x="0" y="19974"/>
                  </a:lnTo>
                  <a:cubicBezTo>
                    <a:pt x="0" y="8943"/>
                    <a:pt x="8943" y="0"/>
                    <a:pt x="19974" y="0"/>
                  </a:cubicBezTo>
                  <a:close/>
                </a:path>
              </a:pathLst>
            </a:custGeom>
            <a:solidFill>
              <a:srgbClr val="1E8899"/>
            </a:solidFill>
            <a:ln cap="rnd">
              <a:noFill/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960468" cy="5297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422133" y="3016192"/>
            <a:ext cx="16230600" cy="6651926"/>
            <a:chOff x="0" y="0"/>
            <a:chExt cx="4274726" cy="175194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274726" cy="1751948"/>
            </a:xfrm>
            <a:custGeom>
              <a:avLst/>
              <a:gdLst/>
              <a:ahLst/>
              <a:cxnLst/>
              <a:rect r="r" b="b" t="t" l="l"/>
              <a:pathLst>
                <a:path h="1751948" w="4274726">
                  <a:moveTo>
                    <a:pt x="13833" y="0"/>
                  </a:moveTo>
                  <a:lnTo>
                    <a:pt x="4260893" y="0"/>
                  </a:lnTo>
                  <a:cubicBezTo>
                    <a:pt x="4268533" y="0"/>
                    <a:pt x="4274726" y="6193"/>
                    <a:pt x="4274726" y="13833"/>
                  </a:cubicBezTo>
                  <a:lnTo>
                    <a:pt x="4274726" y="1738115"/>
                  </a:lnTo>
                  <a:cubicBezTo>
                    <a:pt x="4274726" y="1741784"/>
                    <a:pt x="4273269" y="1745302"/>
                    <a:pt x="4270674" y="1747896"/>
                  </a:cubicBezTo>
                  <a:cubicBezTo>
                    <a:pt x="4268080" y="1750490"/>
                    <a:pt x="4264562" y="1751948"/>
                    <a:pt x="4260893" y="1751948"/>
                  </a:cubicBezTo>
                  <a:lnTo>
                    <a:pt x="13833" y="1751948"/>
                  </a:lnTo>
                  <a:cubicBezTo>
                    <a:pt x="6193" y="1751948"/>
                    <a:pt x="0" y="1745754"/>
                    <a:pt x="0" y="1738115"/>
                  </a:cubicBezTo>
                  <a:lnTo>
                    <a:pt x="0" y="13833"/>
                  </a:lnTo>
                  <a:cubicBezTo>
                    <a:pt x="0" y="6193"/>
                    <a:pt x="6193" y="0"/>
                    <a:pt x="13833" y="0"/>
                  </a:cubicBezTo>
                  <a:close/>
                </a:path>
              </a:pathLst>
            </a:custGeom>
            <a:solidFill>
              <a:srgbClr val="0D4C57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4274726" cy="17900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1462756" y="1099764"/>
            <a:ext cx="10806470" cy="15005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20"/>
              </a:lnSpc>
            </a:pPr>
            <a:r>
              <a:rPr lang="en-US" b="true" sz="4300" spc="258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ΟΙ 4 ΔΙΑΦΟΡΕΤΙΚΕΣ ΟΝΟΜΑΣΙΕΣ ΤΗΣ ΕΛΛΑΔΑΣ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3732211" y="4690854"/>
            <a:ext cx="9610443" cy="3302601"/>
            <a:chOff x="0" y="0"/>
            <a:chExt cx="12813924" cy="440346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2813924" cy="4301868"/>
            </a:xfrm>
            <a:custGeom>
              <a:avLst/>
              <a:gdLst/>
              <a:ahLst/>
              <a:cxnLst/>
              <a:rect r="r" b="b" t="t" l="l"/>
              <a:pathLst>
                <a:path h="4301868" w="12813924">
                  <a:moveTo>
                    <a:pt x="0" y="0"/>
                  </a:moveTo>
                  <a:lnTo>
                    <a:pt x="12813924" y="0"/>
                  </a:lnTo>
                  <a:lnTo>
                    <a:pt x="12813924" y="4301868"/>
                  </a:lnTo>
                  <a:lnTo>
                    <a:pt x="0" y="4301868"/>
                  </a:lnTo>
                  <a:close/>
                </a:path>
              </a:pathLst>
            </a:custGeom>
            <a:solidFill>
              <a:srgbClr val="FDF9B4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2813924" cy="4403468"/>
            </a:xfrm>
            <a:custGeom>
              <a:avLst/>
              <a:gdLst/>
              <a:ahLst/>
              <a:cxnLst/>
              <a:rect r="r" b="b" t="t" l="l"/>
              <a:pathLst>
                <a:path h="4403468" w="12813924">
                  <a:moveTo>
                    <a:pt x="0" y="4301868"/>
                  </a:moveTo>
                  <a:lnTo>
                    <a:pt x="12813924" y="4301868"/>
                  </a:lnTo>
                  <a:lnTo>
                    <a:pt x="12686924" y="4403468"/>
                  </a:lnTo>
                  <a:cubicBezTo>
                    <a:pt x="12686924" y="4403468"/>
                    <a:pt x="11696324" y="4327268"/>
                    <a:pt x="11594724" y="4327268"/>
                  </a:cubicBezTo>
                  <a:lnTo>
                    <a:pt x="1219200" y="4327268"/>
                  </a:lnTo>
                  <a:cubicBezTo>
                    <a:pt x="1117600" y="4327268"/>
                    <a:pt x="127000" y="4403468"/>
                    <a:pt x="127000" y="4403468"/>
                  </a:cubicBezTo>
                  <a:lnTo>
                    <a:pt x="0" y="4301868"/>
                  </a:lnTo>
                  <a:lnTo>
                    <a:pt x="0" y="0"/>
                  </a:lnTo>
                  <a:lnTo>
                    <a:pt x="12813924" y="0"/>
                  </a:lnTo>
                  <a:lnTo>
                    <a:pt x="12813924" y="4301868"/>
                  </a:lnTo>
                  <a:lnTo>
                    <a:pt x="12700" y="4301868"/>
                  </a:lnTo>
                  <a:lnTo>
                    <a:pt x="12700" y="4289168"/>
                  </a:lnTo>
                  <a:lnTo>
                    <a:pt x="12801224" y="4289168"/>
                  </a:lnTo>
                  <a:lnTo>
                    <a:pt x="12801224" y="12700"/>
                  </a:lnTo>
                  <a:lnTo>
                    <a:pt x="12700" y="12700"/>
                  </a:lnTo>
                  <a:lnTo>
                    <a:pt x="12700" y="4301868"/>
                  </a:lnTo>
                </a:path>
              </a:pathLst>
            </a:custGeom>
            <a:solidFill>
              <a:srgbClr val="394C60">
                <a:alpha val="9804"/>
              </a:srgbClr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57150"/>
              <a:ext cx="12813924" cy="3901819"/>
            </a:xfrm>
            <a:prstGeom prst="rect">
              <a:avLst/>
            </a:prstGeom>
          </p:spPr>
          <p:txBody>
            <a:bodyPr anchor="t" rtlCol="false" tIns="203200" lIns="203200" bIns="203200" rIns="203200"/>
            <a:lstStyle/>
            <a:p>
              <a:pPr algn="l">
                <a:lnSpc>
                  <a:spcPts val="3919"/>
                </a:lnSpc>
              </a:pPr>
              <a:r>
                <a:rPr lang="en-US" sz="2799" b="tru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Βαλκανική χώρα</a:t>
              </a:r>
            </a:p>
            <a:p>
              <a:pPr algn="l">
                <a:lnSpc>
                  <a:spcPts val="3919"/>
                </a:lnSpc>
              </a:pPr>
              <a:r>
                <a:rPr lang="en-US" sz="2799" b="tru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Μεσογειακή χώρα</a:t>
              </a:r>
            </a:p>
            <a:p>
              <a:pPr algn="l">
                <a:lnSpc>
                  <a:spcPts val="3919"/>
                </a:lnSpc>
              </a:pPr>
              <a:r>
                <a:rPr lang="en-US" sz="2799" b="tru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Ευρωπαϊκή χώρα </a:t>
              </a:r>
            </a:p>
            <a:p>
              <a:pPr algn="l">
                <a:lnSpc>
                  <a:spcPts val="3919"/>
                </a:lnSpc>
              </a:pPr>
              <a:r>
                <a:rPr lang="en-US" sz="2799" b="tru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ΝΟΤΙΟΑΝΑΤΟΛΙΚΟ ΑΚΡΟ ΤΗΣ ΕΥΡΩΠΗΣ</a:t>
              </a:r>
            </a:p>
            <a:p>
              <a:pPr algn="l">
                <a:lnSpc>
                  <a:spcPts val="3919"/>
                </a:lnSpc>
              </a:pPr>
            </a:p>
          </p:txBody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CDB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835986" y="106223"/>
            <a:ext cx="11904234" cy="11904234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F4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28700" y="821981"/>
            <a:ext cx="11240526" cy="1866772"/>
            <a:chOff x="0" y="0"/>
            <a:chExt cx="2960468" cy="49166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960468" cy="491660"/>
            </a:xfrm>
            <a:custGeom>
              <a:avLst/>
              <a:gdLst/>
              <a:ahLst/>
              <a:cxnLst/>
              <a:rect r="r" b="b" t="t" l="l"/>
              <a:pathLst>
                <a:path h="491660" w="2960468">
                  <a:moveTo>
                    <a:pt x="19974" y="0"/>
                  </a:moveTo>
                  <a:lnTo>
                    <a:pt x="2940494" y="0"/>
                  </a:lnTo>
                  <a:cubicBezTo>
                    <a:pt x="2951525" y="0"/>
                    <a:pt x="2960468" y="8943"/>
                    <a:pt x="2960468" y="19974"/>
                  </a:cubicBezTo>
                  <a:lnTo>
                    <a:pt x="2960468" y="471686"/>
                  </a:lnTo>
                  <a:cubicBezTo>
                    <a:pt x="2960468" y="482718"/>
                    <a:pt x="2951525" y="491660"/>
                    <a:pt x="2940494" y="491660"/>
                  </a:cubicBezTo>
                  <a:lnTo>
                    <a:pt x="19974" y="491660"/>
                  </a:lnTo>
                  <a:cubicBezTo>
                    <a:pt x="8943" y="491660"/>
                    <a:pt x="0" y="482718"/>
                    <a:pt x="0" y="471686"/>
                  </a:cubicBezTo>
                  <a:lnTo>
                    <a:pt x="0" y="19974"/>
                  </a:lnTo>
                  <a:cubicBezTo>
                    <a:pt x="0" y="8943"/>
                    <a:pt x="8943" y="0"/>
                    <a:pt x="19974" y="0"/>
                  </a:cubicBezTo>
                  <a:close/>
                </a:path>
              </a:pathLst>
            </a:custGeom>
            <a:solidFill>
              <a:srgbClr val="1E8899"/>
            </a:solidFill>
            <a:ln cap="rnd">
              <a:noFill/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960468" cy="5297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028700" y="3095924"/>
            <a:ext cx="7365458" cy="6410379"/>
            <a:chOff x="0" y="0"/>
            <a:chExt cx="1939874" cy="168833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939874" cy="1688330"/>
            </a:xfrm>
            <a:custGeom>
              <a:avLst/>
              <a:gdLst/>
              <a:ahLst/>
              <a:cxnLst/>
              <a:rect r="r" b="b" t="t" l="l"/>
              <a:pathLst>
                <a:path h="1688330" w="1939874">
                  <a:moveTo>
                    <a:pt x="30482" y="0"/>
                  </a:moveTo>
                  <a:lnTo>
                    <a:pt x="1909392" y="0"/>
                  </a:lnTo>
                  <a:cubicBezTo>
                    <a:pt x="1926226" y="0"/>
                    <a:pt x="1939874" y="13647"/>
                    <a:pt x="1939874" y="30482"/>
                  </a:cubicBezTo>
                  <a:lnTo>
                    <a:pt x="1939874" y="1657848"/>
                  </a:lnTo>
                  <a:cubicBezTo>
                    <a:pt x="1939874" y="1665933"/>
                    <a:pt x="1936662" y="1673686"/>
                    <a:pt x="1930946" y="1679402"/>
                  </a:cubicBezTo>
                  <a:cubicBezTo>
                    <a:pt x="1925229" y="1685119"/>
                    <a:pt x="1917476" y="1688330"/>
                    <a:pt x="1909392" y="1688330"/>
                  </a:cubicBezTo>
                  <a:lnTo>
                    <a:pt x="30482" y="1688330"/>
                  </a:lnTo>
                  <a:cubicBezTo>
                    <a:pt x="13647" y="1688330"/>
                    <a:pt x="0" y="1674683"/>
                    <a:pt x="0" y="1657848"/>
                  </a:cubicBezTo>
                  <a:lnTo>
                    <a:pt x="0" y="30482"/>
                  </a:lnTo>
                  <a:cubicBezTo>
                    <a:pt x="0" y="13647"/>
                    <a:pt x="13647" y="0"/>
                    <a:pt x="30482" y="0"/>
                  </a:cubicBezTo>
                  <a:close/>
                </a:path>
              </a:pathLst>
            </a:custGeom>
            <a:solidFill>
              <a:srgbClr val="0D4C57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1939874" cy="17264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8753568" y="3459986"/>
            <a:ext cx="9534432" cy="4052134"/>
          </a:xfrm>
          <a:custGeom>
            <a:avLst/>
            <a:gdLst/>
            <a:ahLst/>
            <a:cxnLst/>
            <a:rect r="r" b="b" t="t" l="l"/>
            <a:pathLst>
              <a:path h="4052134" w="9534432">
                <a:moveTo>
                  <a:pt x="0" y="0"/>
                </a:moveTo>
                <a:lnTo>
                  <a:pt x="9534432" y="0"/>
                </a:lnTo>
                <a:lnTo>
                  <a:pt x="9534432" y="4052134"/>
                </a:lnTo>
                <a:lnTo>
                  <a:pt x="0" y="40521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351444" y="1016257"/>
            <a:ext cx="10806470" cy="1402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73"/>
              </a:lnSpc>
            </a:pPr>
            <a:r>
              <a:rPr lang="en-US" b="true" sz="4052" spc="243" u="sng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  <a:hlinkClick r:id="rId3" tooltip="https://photodentro.edu.gr/v/item/ds/8521/3223"/>
              </a:rPr>
              <a:t>ΜΕ ΠΟΙΕΣ ΧΩΡΕΣ ΣΥΝΟΡΕΥΕΙ Η ΕΛΛΑΔΑ;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351444" y="3638990"/>
            <a:ext cx="6719971" cy="4781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Η Ελλάδα συνορεύει: 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ΒΔ με Αλβανία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Β με Β. Μακεδονία και Βουλγαρία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Ανατολικά με την Τουρκία.</a:t>
            </a:r>
          </a:p>
          <a:p>
            <a:pPr algn="ctr">
              <a:lnSpc>
                <a:spcPts val="4200"/>
              </a:lnSpc>
            </a:pP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Ανατολικά, δυτικά και νότια βρέχεται από τη Μεσόγειο Θάλασσα, η οποία χωρίζει την Ευρώπη από την Αφρική.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CDB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278102" y="3306183"/>
            <a:ext cx="11904234" cy="11904234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CB666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9719070" y="1755367"/>
            <a:ext cx="11904234" cy="11904234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F49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028700" y="821981"/>
            <a:ext cx="11240526" cy="1866772"/>
            <a:chOff x="0" y="0"/>
            <a:chExt cx="2960468" cy="49166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960468" cy="491660"/>
            </a:xfrm>
            <a:custGeom>
              <a:avLst/>
              <a:gdLst/>
              <a:ahLst/>
              <a:cxnLst/>
              <a:rect r="r" b="b" t="t" l="l"/>
              <a:pathLst>
                <a:path h="491660" w="2960468">
                  <a:moveTo>
                    <a:pt x="19974" y="0"/>
                  </a:moveTo>
                  <a:lnTo>
                    <a:pt x="2940494" y="0"/>
                  </a:lnTo>
                  <a:cubicBezTo>
                    <a:pt x="2951525" y="0"/>
                    <a:pt x="2960468" y="8943"/>
                    <a:pt x="2960468" y="19974"/>
                  </a:cubicBezTo>
                  <a:lnTo>
                    <a:pt x="2960468" y="471686"/>
                  </a:lnTo>
                  <a:cubicBezTo>
                    <a:pt x="2960468" y="482718"/>
                    <a:pt x="2951525" y="491660"/>
                    <a:pt x="2940494" y="491660"/>
                  </a:cubicBezTo>
                  <a:lnTo>
                    <a:pt x="19974" y="491660"/>
                  </a:lnTo>
                  <a:cubicBezTo>
                    <a:pt x="8943" y="491660"/>
                    <a:pt x="0" y="482718"/>
                    <a:pt x="0" y="471686"/>
                  </a:cubicBezTo>
                  <a:lnTo>
                    <a:pt x="0" y="19974"/>
                  </a:lnTo>
                  <a:cubicBezTo>
                    <a:pt x="0" y="8943"/>
                    <a:pt x="8943" y="0"/>
                    <a:pt x="19974" y="0"/>
                  </a:cubicBezTo>
                  <a:close/>
                </a:path>
              </a:pathLst>
            </a:custGeom>
            <a:solidFill>
              <a:srgbClr val="1E8899"/>
            </a:solidFill>
            <a:ln cap="rnd">
              <a:noFill/>
              <a:prstDash val="solid"/>
              <a:round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2960468" cy="5297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1679751" y="3120234"/>
            <a:ext cx="5800161" cy="6760046"/>
          </a:xfrm>
          <a:custGeom>
            <a:avLst/>
            <a:gdLst/>
            <a:ahLst/>
            <a:cxnLst/>
            <a:rect r="r" b="b" t="t" l="l"/>
            <a:pathLst>
              <a:path h="6760046" w="5800161">
                <a:moveTo>
                  <a:pt x="0" y="0"/>
                </a:moveTo>
                <a:lnTo>
                  <a:pt x="5800160" y="0"/>
                </a:lnTo>
                <a:lnTo>
                  <a:pt x="5800160" y="6760046"/>
                </a:lnTo>
                <a:lnTo>
                  <a:pt x="0" y="6760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462756" y="980032"/>
            <a:ext cx="10806470" cy="1464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b="true" sz="4200" spc="252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ΣΕ ΠΟΙΟ ΣΗΜΕΙΟ ΤΗΣ ΕΥΡΩΠΗΣ ΒΡΙΣΚΕΤΑΙ Η ΕΛΛΑΔΑ;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43082" y="5514135"/>
            <a:ext cx="7661868" cy="1236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11"/>
              </a:lnSpc>
            </a:pPr>
            <a:r>
              <a:rPr lang="en-US" sz="3579">
                <a:solidFill>
                  <a:srgbClr val="FFFFFF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Βρίσκεται στο Νοτιοανατολικό (ΝΑ) άκρο της Ευρώπης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CB6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837593" y="1298988"/>
            <a:ext cx="11904234" cy="11904234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4C5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28700" y="733494"/>
            <a:ext cx="11240526" cy="1866772"/>
            <a:chOff x="0" y="0"/>
            <a:chExt cx="2960468" cy="49166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960468" cy="491660"/>
            </a:xfrm>
            <a:custGeom>
              <a:avLst/>
              <a:gdLst/>
              <a:ahLst/>
              <a:cxnLst/>
              <a:rect r="r" b="b" t="t" l="l"/>
              <a:pathLst>
                <a:path h="491660" w="2960468">
                  <a:moveTo>
                    <a:pt x="19974" y="0"/>
                  </a:moveTo>
                  <a:lnTo>
                    <a:pt x="2940494" y="0"/>
                  </a:lnTo>
                  <a:cubicBezTo>
                    <a:pt x="2951525" y="0"/>
                    <a:pt x="2960468" y="8943"/>
                    <a:pt x="2960468" y="19974"/>
                  </a:cubicBezTo>
                  <a:lnTo>
                    <a:pt x="2960468" y="471686"/>
                  </a:lnTo>
                  <a:cubicBezTo>
                    <a:pt x="2960468" y="482718"/>
                    <a:pt x="2951525" y="491660"/>
                    <a:pt x="2940494" y="491660"/>
                  </a:cubicBezTo>
                  <a:lnTo>
                    <a:pt x="19974" y="491660"/>
                  </a:lnTo>
                  <a:cubicBezTo>
                    <a:pt x="8943" y="491660"/>
                    <a:pt x="0" y="482718"/>
                    <a:pt x="0" y="471686"/>
                  </a:cubicBezTo>
                  <a:lnTo>
                    <a:pt x="0" y="19974"/>
                  </a:lnTo>
                  <a:cubicBezTo>
                    <a:pt x="0" y="8943"/>
                    <a:pt x="8943" y="0"/>
                    <a:pt x="19974" y="0"/>
                  </a:cubicBezTo>
                  <a:close/>
                </a:path>
              </a:pathLst>
            </a:custGeom>
            <a:solidFill>
              <a:srgbClr val="1E8899"/>
            </a:solidFill>
            <a:ln cap="rnd">
              <a:noFill/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960468" cy="5297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028700" y="3016192"/>
            <a:ext cx="16564212" cy="6955210"/>
            <a:chOff x="0" y="0"/>
            <a:chExt cx="4362591" cy="183182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362591" cy="1831825"/>
            </a:xfrm>
            <a:custGeom>
              <a:avLst/>
              <a:gdLst/>
              <a:ahLst/>
              <a:cxnLst/>
              <a:rect r="r" b="b" t="t" l="l"/>
              <a:pathLst>
                <a:path h="1831825" w="4362591">
                  <a:moveTo>
                    <a:pt x="13554" y="0"/>
                  </a:moveTo>
                  <a:lnTo>
                    <a:pt x="4349036" y="0"/>
                  </a:lnTo>
                  <a:cubicBezTo>
                    <a:pt x="4356522" y="0"/>
                    <a:pt x="4362591" y="6068"/>
                    <a:pt x="4362591" y="13554"/>
                  </a:cubicBezTo>
                  <a:lnTo>
                    <a:pt x="4362591" y="1818271"/>
                  </a:lnTo>
                  <a:cubicBezTo>
                    <a:pt x="4362591" y="1821865"/>
                    <a:pt x="4361162" y="1825313"/>
                    <a:pt x="4358621" y="1827855"/>
                  </a:cubicBezTo>
                  <a:cubicBezTo>
                    <a:pt x="4356079" y="1830397"/>
                    <a:pt x="4352631" y="1831825"/>
                    <a:pt x="4349036" y="1831825"/>
                  </a:cubicBezTo>
                  <a:lnTo>
                    <a:pt x="13554" y="1831825"/>
                  </a:lnTo>
                  <a:cubicBezTo>
                    <a:pt x="6068" y="1831825"/>
                    <a:pt x="0" y="1825756"/>
                    <a:pt x="0" y="1818271"/>
                  </a:cubicBezTo>
                  <a:lnTo>
                    <a:pt x="0" y="13554"/>
                  </a:lnTo>
                  <a:cubicBezTo>
                    <a:pt x="0" y="6068"/>
                    <a:pt x="6068" y="0"/>
                    <a:pt x="13554" y="0"/>
                  </a:cubicBezTo>
                  <a:close/>
                </a:path>
              </a:pathLst>
            </a:custGeom>
            <a:solidFill>
              <a:srgbClr val="FCBF49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4362591" cy="18699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1245728" y="855987"/>
            <a:ext cx="10806470" cy="15360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b="true" sz="4400" spc="264" u="sng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  <a:hlinkClick r:id="rId2" tooltip="https://photodentro.edu.gr/v/item/ds/8521/3254"/>
              </a:rPr>
              <a:t>ΤΑ ΚΡΑΤΗ ΤΗΣ ΒΑΛΚΑΝΙΚΗΣ ΧΕΡΣΟΝΗΣΟΥ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10804954" y="2106481"/>
            <a:ext cx="6454346" cy="1404263"/>
            <a:chOff x="0" y="0"/>
            <a:chExt cx="2920063" cy="635314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920063" cy="635314"/>
            </a:xfrm>
            <a:custGeom>
              <a:avLst/>
              <a:gdLst/>
              <a:ahLst/>
              <a:cxnLst/>
              <a:rect r="r" b="b" t="t" l="l"/>
              <a:pathLst>
                <a:path h="635314" w="2920063">
                  <a:moveTo>
                    <a:pt x="59974" y="0"/>
                  </a:moveTo>
                  <a:lnTo>
                    <a:pt x="2860089" y="0"/>
                  </a:lnTo>
                  <a:cubicBezTo>
                    <a:pt x="2875995" y="0"/>
                    <a:pt x="2891250" y="6319"/>
                    <a:pt x="2902497" y="17566"/>
                  </a:cubicBezTo>
                  <a:cubicBezTo>
                    <a:pt x="2913744" y="28814"/>
                    <a:pt x="2920063" y="44068"/>
                    <a:pt x="2920063" y="59974"/>
                  </a:cubicBezTo>
                  <a:lnTo>
                    <a:pt x="2920063" y="575340"/>
                  </a:lnTo>
                  <a:cubicBezTo>
                    <a:pt x="2920063" y="591246"/>
                    <a:pt x="2913744" y="606501"/>
                    <a:pt x="2902497" y="617748"/>
                  </a:cubicBezTo>
                  <a:cubicBezTo>
                    <a:pt x="2891250" y="628995"/>
                    <a:pt x="2875995" y="635314"/>
                    <a:pt x="2860089" y="635314"/>
                  </a:cubicBezTo>
                  <a:lnTo>
                    <a:pt x="59974" y="635314"/>
                  </a:lnTo>
                  <a:cubicBezTo>
                    <a:pt x="44068" y="635314"/>
                    <a:pt x="28814" y="628995"/>
                    <a:pt x="17566" y="617748"/>
                  </a:cubicBezTo>
                  <a:cubicBezTo>
                    <a:pt x="6319" y="606501"/>
                    <a:pt x="0" y="591246"/>
                    <a:pt x="0" y="575340"/>
                  </a:cubicBezTo>
                  <a:lnTo>
                    <a:pt x="0" y="59974"/>
                  </a:lnTo>
                  <a:cubicBezTo>
                    <a:pt x="0" y="44068"/>
                    <a:pt x="6319" y="28814"/>
                    <a:pt x="17566" y="17566"/>
                  </a:cubicBezTo>
                  <a:cubicBezTo>
                    <a:pt x="28814" y="6319"/>
                    <a:pt x="44068" y="0"/>
                    <a:pt x="59974" y="0"/>
                  </a:cubicBezTo>
                  <a:close/>
                </a:path>
              </a:pathLst>
            </a:custGeom>
            <a:solidFill>
              <a:srgbClr val="ACDBE6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2920063" cy="673414"/>
            </a:xfrm>
            <a:prstGeom prst="rect">
              <a:avLst/>
            </a:prstGeom>
          </p:spPr>
          <p:txBody>
            <a:bodyPr anchor="ctr" rtlCol="false" tIns="29573" lIns="29573" bIns="29573" rIns="29573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1245728" y="3510745"/>
            <a:ext cx="9096665" cy="5443444"/>
          </a:xfrm>
          <a:custGeom>
            <a:avLst/>
            <a:gdLst/>
            <a:ahLst/>
            <a:cxnLst/>
            <a:rect r="r" b="b" t="t" l="l"/>
            <a:pathLst>
              <a:path h="5443444" w="9096665">
                <a:moveTo>
                  <a:pt x="0" y="0"/>
                </a:moveTo>
                <a:lnTo>
                  <a:pt x="9096665" y="0"/>
                </a:lnTo>
                <a:lnTo>
                  <a:pt x="9096665" y="5443444"/>
                </a:lnTo>
                <a:lnTo>
                  <a:pt x="0" y="54434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0890789" y="2505017"/>
            <a:ext cx="6368511" cy="927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b="true" sz="5499">
                <a:solidFill>
                  <a:srgbClr val="0D4C5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ΠΟΙΑ ΕΙΝΑΙ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052198" y="3541960"/>
            <a:ext cx="5062993" cy="6581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734059" indent="-367030" lvl="1">
              <a:lnSpc>
                <a:spcPts val="4759"/>
              </a:lnSpc>
              <a:buAutoNum type="arabicPeriod" startAt="1"/>
            </a:pPr>
            <a:r>
              <a:rPr lang="en-US" b="true" sz="3399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Σλοβενία,</a:t>
            </a:r>
          </a:p>
          <a:p>
            <a:pPr algn="ctr" marL="734059" indent="-367030" lvl="1">
              <a:lnSpc>
                <a:spcPts val="4759"/>
              </a:lnSpc>
              <a:buAutoNum type="arabicPeriod" startAt="1"/>
            </a:pPr>
            <a:r>
              <a:rPr lang="en-US" b="true" sz="3399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Κροατία, </a:t>
            </a:r>
          </a:p>
          <a:p>
            <a:pPr algn="ctr" marL="734059" indent="-367030" lvl="1">
              <a:lnSpc>
                <a:spcPts val="4759"/>
              </a:lnSpc>
              <a:buAutoNum type="arabicPeriod" startAt="1"/>
            </a:pPr>
            <a:r>
              <a:rPr lang="en-US" b="true" sz="3399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Βοσνία Ερζεγοβίνη, </a:t>
            </a:r>
          </a:p>
          <a:p>
            <a:pPr algn="ctr" marL="734059" indent="-367030" lvl="1">
              <a:lnSpc>
                <a:spcPts val="4759"/>
              </a:lnSpc>
              <a:buAutoNum type="arabicPeriod" startAt="1"/>
            </a:pPr>
            <a:r>
              <a:rPr lang="en-US" b="true" sz="3399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Σερβία, </a:t>
            </a:r>
          </a:p>
          <a:p>
            <a:pPr algn="ctr" marL="734059" indent="-367030" lvl="1">
              <a:lnSpc>
                <a:spcPts val="4759"/>
              </a:lnSpc>
              <a:buAutoNum type="arabicPeriod" startAt="1"/>
            </a:pPr>
            <a:r>
              <a:rPr lang="en-US" b="true" sz="3399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Ρουμανία, </a:t>
            </a:r>
          </a:p>
          <a:p>
            <a:pPr algn="ctr" marL="734059" indent="-367030" lvl="1">
              <a:lnSpc>
                <a:spcPts val="4759"/>
              </a:lnSpc>
              <a:buAutoNum type="arabicPeriod" startAt="1"/>
            </a:pPr>
            <a:r>
              <a:rPr lang="en-US" b="true" sz="3399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Βουλγαρία, </a:t>
            </a:r>
          </a:p>
          <a:p>
            <a:pPr algn="ctr" marL="734059" indent="-367030" lvl="1">
              <a:lnSpc>
                <a:spcPts val="4759"/>
              </a:lnSpc>
              <a:buAutoNum type="arabicPeriod" startAt="1"/>
            </a:pPr>
            <a:r>
              <a:rPr lang="en-US" b="true" sz="3399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Β. Μακεδονία,</a:t>
            </a:r>
          </a:p>
          <a:p>
            <a:pPr algn="ctr" marL="734059" indent="-367030" lvl="1">
              <a:lnSpc>
                <a:spcPts val="4759"/>
              </a:lnSpc>
              <a:buAutoNum type="arabicPeriod" startAt="1"/>
            </a:pPr>
            <a:r>
              <a:rPr lang="en-US" b="true" sz="3399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Αλβανία, </a:t>
            </a:r>
          </a:p>
          <a:p>
            <a:pPr algn="ctr" marL="734059" indent="-367030" lvl="1">
              <a:lnSpc>
                <a:spcPts val="4759"/>
              </a:lnSpc>
              <a:buAutoNum type="arabicPeriod" startAt="1"/>
            </a:pPr>
            <a:r>
              <a:rPr lang="en-US" b="true" sz="3399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Ελλάδα , </a:t>
            </a:r>
          </a:p>
          <a:p>
            <a:pPr algn="ctr" marL="734059" indent="-367030" lvl="1">
              <a:lnSpc>
                <a:spcPts val="4759"/>
              </a:lnSpc>
              <a:buAutoNum type="arabicPeriod" startAt="1"/>
            </a:pPr>
            <a:r>
              <a:rPr lang="en-US" b="true" sz="3399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Τουρκία. </a:t>
            </a:r>
          </a:p>
          <a:p>
            <a:pPr algn="ctr">
              <a:lnSpc>
                <a:spcPts val="4759"/>
              </a:lnSpc>
            </a:pP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CB6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795792" y="1298988"/>
            <a:ext cx="11904234" cy="11904234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CDBE6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28700" y="821981"/>
            <a:ext cx="11240526" cy="1866772"/>
            <a:chOff x="0" y="0"/>
            <a:chExt cx="2960468" cy="49166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960468" cy="491660"/>
            </a:xfrm>
            <a:custGeom>
              <a:avLst/>
              <a:gdLst/>
              <a:ahLst/>
              <a:cxnLst/>
              <a:rect r="r" b="b" t="t" l="l"/>
              <a:pathLst>
                <a:path h="491660" w="2960468">
                  <a:moveTo>
                    <a:pt x="19974" y="0"/>
                  </a:moveTo>
                  <a:lnTo>
                    <a:pt x="2940494" y="0"/>
                  </a:lnTo>
                  <a:cubicBezTo>
                    <a:pt x="2951525" y="0"/>
                    <a:pt x="2960468" y="8943"/>
                    <a:pt x="2960468" y="19974"/>
                  </a:cubicBezTo>
                  <a:lnTo>
                    <a:pt x="2960468" y="471686"/>
                  </a:lnTo>
                  <a:cubicBezTo>
                    <a:pt x="2960468" y="482718"/>
                    <a:pt x="2951525" y="491660"/>
                    <a:pt x="2940494" y="491660"/>
                  </a:cubicBezTo>
                  <a:lnTo>
                    <a:pt x="19974" y="491660"/>
                  </a:lnTo>
                  <a:cubicBezTo>
                    <a:pt x="8943" y="491660"/>
                    <a:pt x="0" y="482718"/>
                    <a:pt x="0" y="471686"/>
                  </a:cubicBezTo>
                  <a:lnTo>
                    <a:pt x="0" y="19974"/>
                  </a:lnTo>
                  <a:cubicBezTo>
                    <a:pt x="0" y="8943"/>
                    <a:pt x="8943" y="0"/>
                    <a:pt x="19974" y="0"/>
                  </a:cubicBezTo>
                  <a:close/>
                </a:path>
              </a:pathLst>
            </a:custGeom>
            <a:solidFill>
              <a:srgbClr val="1E8899"/>
            </a:solidFill>
            <a:ln cap="rnd">
              <a:noFill/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960468" cy="5297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028700" y="3095924"/>
            <a:ext cx="7365458" cy="6410379"/>
            <a:chOff x="0" y="0"/>
            <a:chExt cx="1939874" cy="168833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939874" cy="1688330"/>
            </a:xfrm>
            <a:custGeom>
              <a:avLst/>
              <a:gdLst/>
              <a:ahLst/>
              <a:cxnLst/>
              <a:rect r="r" b="b" t="t" l="l"/>
              <a:pathLst>
                <a:path h="1688330" w="1939874">
                  <a:moveTo>
                    <a:pt x="30482" y="0"/>
                  </a:moveTo>
                  <a:lnTo>
                    <a:pt x="1909392" y="0"/>
                  </a:lnTo>
                  <a:cubicBezTo>
                    <a:pt x="1926226" y="0"/>
                    <a:pt x="1939874" y="13647"/>
                    <a:pt x="1939874" y="30482"/>
                  </a:cubicBezTo>
                  <a:lnTo>
                    <a:pt x="1939874" y="1657848"/>
                  </a:lnTo>
                  <a:cubicBezTo>
                    <a:pt x="1939874" y="1665933"/>
                    <a:pt x="1936662" y="1673686"/>
                    <a:pt x="1930946" y="1679402"/>
                  </a:cubicBezTo>
                  <a:cubicBezTo>
                    <a:pt x="1925229" y="1685119"/>
                    <a:pt x="1917476" y="1688330"/>
                    <a:pt x="1909392" y="1688330"/>
                  </a:cubicBezTo>
                  <a:lnTo>
                    <a:pt x="30482" y="1688330"/>
                  </a:lnTo>
                  <a:cubicBezTo>
                    <a:pt x="13647" y="1688330"/>
                    <a:pt x="0" y="1674683"/>
                    <a:pt x="0" y="1657848"/>
                  </a:cubicBezTo>
                  <a:lnTo>
                    <a:pt x="0" y="30482"/>
                  </a:lnTo>
                  <a:cubicBezTo>
                    <a:pt x="0" y="13647"/>
                    <a:pt x="13647" y="0"/>
                    <a:pt x="30482" y="0"/>
                  </a:cubicBezTo>
                  <a:close/>
                </a:path>
              </a:pathLst>
            </a:custGeom>
            <a:solidFill>
              <a:srgbClr val="0D4C57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1939874" cy="17264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9725279" y="3949366"/>
            <a:ext cx="8562721" cy="4032596"/>
          </a:xfrm>
          <a:custGeom>
            <a:avLst/>
            <a:gdLst/>
            <a:ahLst/>
            <a:cxnLst/>
            <a:rect r="r" b="b" t="t" l="l"/>
            <a:pathLst>
              <a:path h="4032596" w="8562721">
                <a:moveTo>
                  <a:pt x="0" y="0"/>
                </a:moveTo>
                <a:lnTo>
                  <a:pt x="8562721" y="0"/>
                </a:lnTo>
                <a:lnTo>
                  <a:pt x="8562721" y="4032596"/>
                </a:lnTo>
                <a:lnTo>
                  <a:pt x="0" y="40325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462756" y="923925"/>
            <a:ext cx="10806470" cy="1837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20"/>
              </a:lnSpc>
            </a:pPr>
            <a:r>
              <a:rPr lang="en-US" b="true" sz="5300" spc="318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ΣΤΑΥΡΟΔΡΟΜΙ ΤΡΙΩΝ ΗΠΕΙΡΩΝ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351444" y="3506735"/>
            <a:ext cx="6719971" cy="3181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1) Η Ελλάδα θεωρείται σταυροδρόμι τριών Ηπείρων: </a:t>
            </a:r>
          </a:p>
          <a:p>
            <a:pPr algn="ctr" marL="647700" indent="-323850" lvl="1">
              <a:lnSpc>
                <a:spcPts val="4200"/>
              </a:lnSpc>
              <a:buAutoNum type="arabicPeriod" startAt="1"/>
            </a:pPr>
            <a:r>
              <a:rPr lang="en-US" b="true" sz="300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Ευρώπη</a:t>
            </a:r>
          </a:p>
          <a:p>
            <a:pPr algn="ctr" marL="647700" indent="-323850" lvl="1">
              <a:lnSpc>
                <a:spcPts val="4200"/>
              </a:lnSpc>
              <a:buAutoNum type="arabicPeriod" startAt="1"/>
            </a:pPr>
            <a:r>
              <a:rPr lang="en-US" b="true" sz="300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Ασία </a:t>
            </a:r>
          </a:p>
          <a:p>
            <a:pPr algn="ctr" marL="647700" indent="-323850" lvl="1">
              <a:lnSpc>
                <a:spcPts val="4200"/>
              </a:lnSpc>
              <a:buAutoNum type="arabicPeriod" startAt="1"/>
            </a:pPr>
            <a:r>
              <a:rPr lang="en-US" b="true" sz="300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Αφρική. </a:t>
            </a:r>
          </a:p>
          <a:p>
            <a:pPr algn="ctr">
              <a:lnSpc>
                <a:spcPts val="4200"/>
              </a:lnSpc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1028700" y="6801497"/>
            <a:ext cx="7365458" cy="1180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true">
                <a:solidFill>
                  <a:srgbClr val="F7F7F7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Και των λαών που ζουνε στις περιοχές αυτές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CB6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278102" y="3306183"/>
            <a:ext cx="11904234" cy="11904234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CDBE6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97742" y="597294"/>
            <a:ext cx="10073894" cy="10073854"/>
            <a:chOff x="0" y="0"/>
            <a:chExt cx="6350000" cy="634997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4364" t="0" r="-24364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9356465" y="275150"/>
            <a:ext cx="11904234" cy="11904234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F49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028700" y="821981"/>
            <a:ext cx="11240526" cy="1866772"/>
            <a:chOff x="0" y="0"/>
            <a:chExt cx="2960468" cy="49166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960468" cy="491660"/>
            </a:xfrm>
            <a:custGeom>
              <a:avLst/>
              <a:gdLst/>
              <a:ahLst/>
              <a:cxnLst/>
              <a:rect r="r" b="b" t="t" l="l"/>
              <a:pathLst>
                <a:path h="491660" w="2960468">
                  <a:moveTo>
                    <a:pt x="19974" y="0"/>
                  </a:moveTo>
                  <a:lnTo>
                    <a:pt x="2940494" y="0"/>
                  </a:lnTo>
                  <a:cubicBezTo>
                    <a:pt x="2951525" y="0"/>
                    <a:pt x="2960468" y="8943"/>
                    <a:pt x="2960468" y="19974"/>
                  </a:cubicBezTo>
                  <a:lnTo>
                    <a:pt x="2960468" y="471686"/>
                  </a:lnTo>
                  <a:cubicBezTo>
                    <a:pt x="2960468" y="482718"/>
                    <a:pt x="2951525" y="491660"/>
                    <a:pt x="2940494" y="491660"/>
                  </a:cubicBezTo>
                  <a:lnTo>
                    <a:pt x="19974" y="491660"/>
                  </a:lnTo>
                  <a:cubicBezTo>
                    <a:pt x="8943" y="491660"/>
                    <a:pt x="0" y="482718"/>
                    <a:pt x="0" y="471686"/>
                  </a:cubicBezTo>
                  <a:lnTo>
                    <a:pt x="0" y="19974"/>
                  </a:lnTo>
                  <a:cubicBezTo>
                    <a:pt x="0" y="8943"/>
                    <a:pt x="8943" y="0"/>
                    <a:pt x="19974" y="0"/>
                  </a:cubicBezTo>
                  <a:close/>
                </a:path>
              </a:pathLst>
            </a:custGeom>
            <a:solidFill>
              <a:srgbClr val="1E8899"/>
            </a:solidFill>
            <a:ln cap="rnd">
              <a:noFill/>
              <a:prstDash val="solid"/>
              <a:round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2960468" cy="5297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462756" y="1203738"/>
            <a:ext cx="10806470" cy="9022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93"/>
              </a:lnSpc>
            </a:pPr>
            <a:r>
              <a:rPr lang="en-US" b="true" sz="5352" spc="321" u="sng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ΟΡΙΖΟΝΤΙΟΣ ΔΙΑΜΕΛΙΣΜΟΣ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994608" y="3060866"/>
            <a:ext cx="8293392" cy="53809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Οριζόντιος διαμελισμός</a:t>
            </a: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: </a:t>
            </a:r>
          </a:p>
          <a:p>
            <a:pPr algn="ctr">
              <a:lnSpc>
                <a:spcPts val="4759"/>
              </a:lnSpc>
            </a:pPr>
            <a:r>
              <a:rPr lang="en-US" sz="33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Είναι το σύνολο των </a:t>
            </a:r>
            <a:r>
              <a:rPr lang="en-US" b="true" sz="3399" u="sng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hlinkClick r:id="rId3" tooltip="https://wordwall.net/resource/1411197/%CE%B1%CE%BA%CF%84%CE%BF%CE%B3%CF%81%CE%B1%CF%86%CE%B9%CE%BA%CE%B1-%CF%83%CF%84%CE%BF%CE%B9%CF%87%CE%B5%CE%B9%CE%B1"/>
              </a:rPr>
              <a:t>ακτογραφικών στοιχείων</a:t>
            </a:r>
            <a:r>
              <a:rPr lang="en-US" sz="33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μιας χώρας </a:t>
            </a: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δηλαδή το σύνολο των παραλιών, των ισθμών, χερσονήσων, νησιών, όρμων, κόλπων. Επειδή λοιπόν στην </a:t>
            </a:r>
            <a:r>
              <a:rPr lang="en-US" sz="3399" u="sng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hlinkClick r:id="rId4" tooltip="http://photodentro.edu.gr/v/item/video/8522/30"/>
              </a:rPr>
              <a:t>Ελλάδα</a:t>
            </a: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υπάρχει μεγάλη ποικιλία από αυτά, η Ελλάδα έχει μεγάλο μήκος ακτών. </a:t>
            </a:r>
          </a:p>
          <a:p>
            <a:pPr algn="ctr">
              <a:lnSpc>
                <a:spcPts val="4759"/>
              </a:lnSpc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DAGb_YlI6wU</dc:identifier>
  <dcterms:modified xsi:type="dcterms:W3CDTF">2011-08-01T06:04:30Z</dcterms:modified>
  <cp:revision>1</cp:revision>
  <dc:title>continents</dc:title>
</cp:coreProperties>
</file>