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6.svg" ContentType="image/svg+xml"/>
  <Override PartName="/ppt/media/image48.svg" ContentType="image/svg+xml"/>
  <Override PartName="/ppt/media/image50.svg" ContentType="image/svg+xml"/>
  <Override PartName="/ppt/media/image53.svg" ContentType="image/svg+xml"/>
  <Override PartName="/ppt/media/image55.svg" ContentType="image/svg+xml"/>
  <Override PartName="/ppt/media/image57.svg" ContentType="image/svg+xml"/>
  <Override PartName="/ppt/media/image6.svg" ContentType="image/svg+xml"/>
  <Override PartName="/ppt/media/image61.svg" ContentType="image/svg+xml"/>
  <Override PartName="/ppt/media/image66.svg" ContentType="image/svg+xml"/>
  <Override PartName="/ppt/media/image72.svg" ContentType="image/svg+xml"/>
  <Override PartName="/ppt/media/image74.svg" ContentType="image/svg+xml"/>
  <Override PartName="/ppt/media/image77.svg" ContentType="image/svg+xml"/>
  <Override PartName="/ppt/media/image82.svg" ContentType="image/svg+xml"/>
  <Override PartName="/ppt/media/image84.svg" ContentType="image/svg+xml"/>
  <Override PartName="/ppt/media/image88.svg" ContentType="image/svg+xml"/>
  <Override PartName="/ppt/media/image9.svg" ContentType="image/svg+xml"/>
  <Override PartName="/ppt/media/image9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8288000" cy="10287000"/>
  <p:notesSz cx="6858000" cy="9144000"/>
  <p:embeddedFontLst>
    <p:embeddedFont>
      <p:font typeface="Comic Sans" panose="03000702030302020204"/>
      <p:regular r:id="rId24"/>
    </p:embeddedFont>
    <p:embeddedFont>
      <p:font typeface="Comic Sans Bold" panose="03000902030302020204"/>
      <p:bold r:id="rId25"/>
    </p:embeddedFont>
    <p:embeddedFont>
      <p:font typeface="Noto Sans Bold" panose="020B0802040504020204"/>
      <p:bold r:id="rId26"/>
    </p:embeddedFont>
    <p:embeddedFont>
      <p:font typeface="Noto Serif Display Bold" panose="02020802080505020204"/>
      <p:bold r:id="rId27"/>
    </p:embeddedFont>
    <p:embeddedFont>
      <p:font typeface="DejaVu Serif Bold" panose="02060803050605020204"/>
      <p:bold r:id="rId28"/>
    </p:embeddedFont>
    <p:embeddedFont>
      <p:font typeface="Calibri" panose="020F050202020403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font" Target="fonts/font9.fntdata"/><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9" Type="http://schemas.openxmlformats.org/officeDocument/2006/relationships/slideLayout" Target="../slideLayouts/slideLayout7.xml"/><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16.svg"/><Relationship Id="rId15" Type="http://schemas.openxmlformats.org/officeDocument/2006/relationships/image" Target="../media/image15.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sv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hyperlink" Target="https://users.sch.gr/sudiakos/%CE%A4%CE%B1%20%CE%B4%CF%8C%CE%BD%CF%84%CE%B9%CE%B1%20%CE%BC%CE%B1%CF%82/story_html5.html" TargetMode="Externa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hyperlink" Target="https://wordwall.net/resource/1357639/%CF%84%CE%B1-%CE%B4%CE%BF%CE%BD%CF%84%CE%B9%CE%B1-%CE%BC%CE%B1%CF%83" TargetMode="External"/><Relationship Id="rId4" Type="http://schemas.openxmlformats.org/officeDocument/2006/relationships/image" Target="../media/image93.sv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8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s://users.sch.gr/gregzer/8/%CE%A0%CE%B5%CF%80%CF%84%CE%B9%CE%BA%CF%8C%20%CE%A3%CF%8D%CF%83%CF%84%CE%B7%CE%BC%CE%B1%20-%20%CE%95%CE%BE%CE%AC%CF%83%CE%BA%CE%B7%CF%83%CE%B7/story_html5.html" TargetMode="External"/><Relationship Id="rId2" Type="http://schemas.openxmlformats.org/officeDocument/2006/relationships/image" Target="../media/image96.png"/><Relationship Id="rId1" Type="http://schemas.openxmlformats.org/officeDocument/2006/relationships/image" Target="../media/image95.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s://users.sch.gr/gregzer/8/%CE%A0%CE%B5%CF%80%CF%84%CE%B9%CE%BA%CF%8C%20%CF%83%CF%8D%CF%83%CF%84%CE%B7%CE%BC%CE%B1%20-%20%CE%95%CF%80%CE%B1%CE%BD%CE%B1%CE%BB%CE%B7%CF%80%CF%84%CE%B9%CE%BA%CF%8C/index.html" TargetMode="External"/><Relationship Id="rId3" Type="http://schemas.openxmlformats.org/officeDocument/2006/relationships/hyperlink" Target="https://www.youtube.com/watch?v=Og5xAdC8EUI" TargetMode="External"/><Relationship Id="rId2" Type="http://schemas.openxmlformats.org/officeDocument/2006/relationships/image" Target="../media/image98.png"/><Relationship Id="rId1"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play.google.com/store/apps/details?id=air.ch.alimentarium.learning.digestix" TargetMode="External"/></Relationships>
</file>

<file path=ppt/slides/_rels/slide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svg"/><Relationship Id="rId7"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svg"/><Relationship Id="rId3" Type="http://schemas.openxmlformats.org/officeDocument/2006/relationships/image" Target="../media/image15.png"/><Relationship Id="rId2" Type="http://schemas.openxmlformats.org/officeDocument/2006/relationships/image" Target="../media/image20.svg"/><Relationship Id="rId15" Type="http://schemas.openxmlformats.org/officeDocument/2006/relationships/slideLayout" Target="../slideLayouts/slideLayout7.xml"/><Relationship Id="rId14" Type="http://schemas.openxmlformats.org/officeDocument/2006/relationships/image" Target="../media/image26.png"/><Relationship Id="rId13" Type="http://schemas.openxmlformats.org/officeDocument/2006/relationships/image" Target="../media/image18.svg"/><Relationship Id="rId12" Type="http://schemas.openxmlformats.org/officeDocument/2006/relationships/image" Target="../media/image17.png"/><Relationship Id="rId11" Type="http://schemas.openxmlformats.org/officeDocument/2006/relationships/image" Target="../media/image14.svg"/><Relationship Id="rId10" Type="http://schemas.openxmlformats.org/officeDocument/2006/relationships/image" Target="../media/image13.png"/><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svg"/><Relationship Id="rId7" Type="http://schemas.openxmlformats.org/officeDocument/2006/relationships/image" Target="../media/image31.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6.svg"/><Relationship Id="rId15" Type="http://schemas.openxmlformats.org/officeDocument/2006/relationships/slideLayout" Target="../slideLayouts/slideLayout7.xml"/><Relationship Id="rId14" Type="http://schemas.openxmlformats.org/officeDocument/2006/relationships/image" Target="../media/image36.svg"/><Relationship Id="rId13" Type="http://schemas.openxmlformats.org/officeDocument/2006/relationships/image" Target="../media/image35.png"/><Relationship Id="rId12" Type="http://schemas.openxmlformats.org/officeDocument/2006/relationships/image" Target="../media/image11.svg"/><Relationship Id="rId11" Type="http://schemas.openxmlformats.org/officeDocument/2006/relationships/image" Target="../media/image10.png"/><Relationship Id="rId10" Type="http://schemas.openxmlformats.org/officeDocument/2006/relationships/image" Target="../media/image34.sv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20.svg"/><Relationship Id="rId13" Type="http://schemas.openxmlformats.org/officeDocument/2006/relationships/slideLayout" Target="../slideLayouts/slideLayout7.xml"/><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sv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50.svg"/><Relationship Id="rId7" Type="http://schemas.openxmlformats.org/officeDocument/2006/relationships/image" Target="../media/image49.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3" Type="http://schemas.openxmlformats.org/officeDocument/2006/relationships/image" Target="../media/image45.png"/><Relationship Id="rId2" Type="http://schemas.openxmlformats.org/officeDocument/2006/relationships/image" Target="../media/image6.svg"/><Relationship Id="rId14" Type="http://schemas.openxmlformats.org/officeDocument/2006/relationships/slideLayout" Target="../slideLayouts/slideLayout7.xml"/><Relationship Id="rId13" Type="http://schemas.openxmlformats.org/officeDocument/2006/relationships/image" Target="../media/image53.svg"/><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9.sv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1.sv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4.jpeg"/><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5.svg"/><Relationship Id="rId3" Type="http://schemas.openxmlformats.org/officeDocument/2006/relationships/image" Target="../media/image54.png"/><Relationship Id="rId2" Type="http://schemas.openxmlformats.org/officeDocument/2006/relationships/image" Target="../media/image20.svg"/><Relationship Id="rId13" Type="http://schemas.openxmlformats.org/officeDocument/2006/relationships/slideLayout" Target="../slideLayouts/slideLayout7.xml"/><Relationship Id="rId12" Type="http://schemas.openxmlformats.org/officeDocument/2006/relationships/image" Target="../media/image72.svg"/><Relationship Id="rId11" Type="http://schemas.openxmlformats.org/officeDocument/2006/relationships/image" Target="../media/image71.png"/><Relationship Id="rId10" Type="http://schemas.openxmlformats.org/officeDocument/2006/relationships/image" Target="../media/image70.jpe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9" Type="http://schemas.openxmlformats.org/officeDocument/2006/relationships/image" Target="../media/image81.png"/><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svg"/><Relationship Id="rId11" Type="http://schemas.openxmlformats.org/officeDocument/2006/relationships/slideLayout" Target="../slideLayouts/slideLayout7.xml"/><Relationship Id="rId10" Type="http://schemas.openxmlformats.org/officeDocument/2006/relationships/image" Target="../media/image82.svg"/><Relationship Id="rId1"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a:off x="12694177" y="5612644"/>
            <a:ext cx="7249040" cy="6379155"/>
          </a:xfrm>
          <a:custGeom>
            <a:avLst/>
            <a:gdLst/>
            <a:ahLst/>
            <a:cxnLst/>
            <a:rect l="l" t="t" r="r" b="b"/>
            <a:pathLst>
              <a:path w="7249040" h="6379155">
                <a:moveTo>
                  <a:pt x="0" y="0"/>
                </a:moveTo>
                <a:lnTo>
                  <a:pt x="7249040" y="0"/>
                </a:lnTo>
                <a:lnTo>
                  <a:pt x="7249040" y="6379155"/>
                </a:lnTo>
                <a:lnTo>
                  <a:pt x="0" y="6379155"/>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rot="-4539110">
            <a:off x="11270865" y="1941976"/>
            <a:ext cx="10210842" cy="6403049"/>
          </a:xfrm>
          <a:custGeom>
            <a:avLst/>
            <a:gdLst/>
            <a:ahLst/>
            <a:cxnLst/>
            <a:rect l="l" t="t" r="r" b="b"/>
            <a:pathLst>
              <a:path w="10210842" h="6403049">
                <a:moveTo>
                  <a:pt x="0" y="0"/>
                </a:moveTo>
                <a:lnTo>
                  <a:pt x="10210843" y="0"/>
                </a:lnTo>
                <a:lnTo>
                  <a:pt x="10210843" y="6403048"/>
                </a:lnTo>
                <a:lnTo>
                  <a:pt x="0" y="6403048"/>
                </a:lnTo>
                <a:lnTo>
                  <a:pt x="0" y="0"/>
                </a:lnTo>
                <a:close/>
              </a:path>
            </a:pathLst>
          </a:custGeom>
          <a:blipFill>
            <a:blip r:embed="rId3"/>
            <a:stretch>
              <a:fillRect/>
            </a:stretch>
          </a:blipFill>
        </p:spPr>
      </p:sp>
      <p:sp>
        <p:nvSpPr>
          <p:cNvPr id="4" name="Freeform 4"/>
          <p:cNvSpPr/>
          <p:nvPr/>
        </p:nvSpPr>
        <p:spPr>
          <a:xfrm rot="1259875">
            <a:off x="13007911" y="2008901"/>
            <a:ext cx="8065786" cy="7067645"/>
          </a:xfrm>
          <a:custGeom>
            <a:avLst/>
            <a:gdLst/>
            <a:ahLst/>
            <a:cxnLst/>
            <a:rect l="l" t="t" r="r" b="b"/>
            <a:pathLst>
              <a:path w="8065786" h="7067645">
                <a:moveTo>
                  <a:pt x="0" y="0"/>
                </a:moveTo>
                <a:lnTo>
                  <a:pt x="8065786" y="0"/>
                </a:lnTo>
                <a:lnTo>
                  <a:pt x="8065786" y="7067645"/>
                </a:lnTo>
                <a:lnTo>
                  <a:pt x="0" y="7067645"/>
                </a:lnTo>
                <a:lnTo>
                  <a:pt x="0" y="0"/>
                </a:lnTo>
                <a:close/>
              </a:path>
            </a:pathLst>
          </a:custGeom>
          <a:blipFill>
            <a:blip r:embed="rId4"/>
            <a:stretch>
              <a:fillRect/>
            </a:stretch>
          </a:blipFill>
        </p:spPr>
      </p:sp>
      <p:sp>
        <p:nvSpPr>
          <p:cNvPr id="5" name="TextBox 5"/>
          <p:cNvSpPr txBox="1"/>
          <p:nvPr/>
        </p:nvSpPr>
        <p:spPr>
          <a:xfrm>
            <a:off x="5467080" y="4046729"/>
            <a:ext cx="6860420" cy="3762871"/>
          </a:xfrm>
          <a:prstGeom prst="rect">
            <a:avLst/>
          </a:prstGeom>
        </p:spPr>
        <p:txBody>
          <a:bodyPr lIns="0" tIns="0" rIns="0" bIns="0" rtlCol="0" anchor="t">
            <a:spAutoFit/>
          </a:bodyPr>
          <a:lstStyle/>
          <a:p>
            <a:pPr algn="ctr">
              <a:lnSpc>
                <a:spcPts val="9660"/>
              </a:lnSpc>
            </a:pPr>
            <a:r>
              <a:rPr lang="en-US" sz="10615" spc="-743">
                <a:solidFill>
                  <a:srgbClr val="F5F1DD"/>
                </a:solidFill>
                <a:latin typeface="Comic Sans" panose="03000702030302020204"/>
                <a:ea typeface="Comic Sans" panose="03000702030302020204"/>
                <a:cs typeface="Comic Sans" panose="03000702030302020204"/>
                <a:sym typeface="Comic Sans" panose="03000702030302020204"/>
              </a:rPr>
              <a:t>ΤΟ ΠΕΠΤΙΚΟ ΣΥΣΤΗΜΑ</a:t>
            </a:r>
            <a:endParaRPr lang="en-US" sz="10615" spc="-743">
              <a:solidFill>
                <a:srgbClr val="F5F1DD"/>
              </a:solidFill>
              <a:latin typeface="Comic Sans" panose="03000702030302020204"/>
              <a:ea typeface="Comic Sans" panose="03000702030302020204"/>
              <a:cs typeface="Comic Sans" panose="03000702030302020204"/>
              <a:sym typeface="Comic Sans" panose="03000702030302020204"/>
            </a:endParaRPr>
          </a:p>
        </p:txBody>
      </p:sp>
      <p:sp>
        <p:nvSpPr>
          <p:cNvPr id="6" name="Freeform 6"/>
          <p:cNvSpPr/>
          <p:nvPr/>
        </p:nvSpPr>
        <p:spPr>
          <a:xfrm>
            <a:off x="-1810867" y="-2073468"/>
            <a:ext cx="6314885" cy="6504095"/>
          </a:xfrm>
          <a:custGeom>
            <a:avLst/>
            <a:gdLst/>
            <a:ahLst/>
            <a:cxnLst/>
            <a:rect l="l" t="t" r="r" b="b"/>
            <a:pathLst>
              <a:path w="6314885" h="6504095">
                <a:moveTo>
                  <a:pt x="0" y="0"/>
                </a:moveTo>
                <a:lnTo>
                  <a:pt x="6314886" y="0"/>
                </a:lnTo>
                <a:lnTo>
                  <a:pt x="6314886" y="6504095"/>
                </a:lnTo>
                <a:lnTo>
                  <a:pt x="0" y="6504095"/>
                </a:lnTo>
                <a:lnTo>
                  <a:pt x="0" y="0"/>
                </a:lnTo>
                <a:close/>
              </a:path>
            </a:pathLst>
          </a:custGeom>
          <a:blipFill>
            <a:blip r:embed="rId5">
              <a:alphaModFix amt="73000"/>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rot="1451101">
            <a:off x="-3438629" y="3567083"/>
            <a:ext cx="8259177" cy="6837910"/>
          </a:xfrm>
          <a:custGeom>
            <a:avLst/>
            <a:gdLst/>
            <a:ahLst/>
            <a:cxnLst/>
            <a:rect l="l" t="t" r="r" b="b"/>
            <a:pathLst>
              <a:path w="8259177" h="6837910">
                <a:moveTo>
                  <a:pt x="0" y="0"/>
                </a:moveTo>
                <a:lnTo>
                  <a:pt x="8259177" y="0"/>
                </a:lnTo>
                <a:lnTo>
                  <a:pt x="8259177" y="6837910"/>
                </a:lnTo>
                <a:lnTo>
                  <a:pt x="0" y="6837910"/>
                </a:lnTo>
                <a:lnTo>
                  <a:pt x="0" y="0"/>
                </a:lnTo>
                <a:close/>
              </a:path>
            </a:pathLst>
          </a:custGeom>
          <a:blipFill>
            <a:blip r:embed="rId7"/>
            <a:stretch>
              <a:fillRect/>
            </a:stretch>
          </a:blipFill>
        </p:spPr>
      </p:sp>
      <p:sp>
        <p:nvSpPr>
          <p:cNvPr id="8" name="Freeform 8"/>
          <p:cNvSpPr/>
          <p:nvPr/>
        </p:nvSpPr>
        <p:spPr>
          <a:xfrm>
            <a:off x="5467080" y="7669680"/>
            <a:ext cx="6691832" cy="279840"/>
          </a:xfrm>
          <a:custGeom>
            <a:avLst/>
            <a:gdLst/>
            <a:ahLst/>
            <a:cxnLst/>
            <a:rect l="l" t="t" r="r" b="b"/>
            <a:pathLst>
              <a:path w="6691832" h="279840">
                <a:moveTo>
                  <a:pt x="0" y="0"/>
                </a:moveTo>
                <a:lnTo>
                  <a:pt x="6691832" y="0"/>
                </a:lnTo>
                <a:lnTo>
                  <a:pt x="6691832" y="279840"/>
                </a:lnTo>
                <a:lnTo>
                  <a:pt x="0" y="279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947089" y="798446"/>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1839112">
            <a:off x="600393" y="6867102"/>
            <a:ext cx="4728595" cy="4782397"/>
          </a:xfrm>
          <a:custGeom>
            <a:avLst/>
            <a:gdLst/>
            <a:ahLst/>
            <a:cxnLst/>
            <a:rect l="l" t="t" r="r" b="b"/>
            <a:pathLst>
              <a:path w="4728595" h="4782397">
                <a:moveTo>
                  <a:pt x="0" y="0"/>
                </a:moveTo>
                <a:lnTo>
                  <a:pt x="4728595" y="0"/>
                </a:lnTo>
                <a:lnTo>
                  <a:pt x="4728595" y="4782396"/>
                </a:lnTo>
                <a:lnTo>
                  <a:pt x="0" y="4782396"/>
                </a:lnTo>
                <a:lnTo>
                  <a:pt x="0" y="0"/>
                </a:lnTo>
                <a:close/>
              </a:path>
            </a:pathLst>
          </a:custGeom>
          <a:blipFill>
            <a:blip r:embed="rId12"/>
            <a:stretch>
              <a:fillRect/>
            </a:stretch>
          </a:blipFill>
        </p:spPr>
      </p:sp>
      <p:sp>
        <p:nvSpPr>
          <p:cNvPr id="11" name="TextBox 11"/>
          <p:cNvSpPr txBox="1"/>
          <p:nvPr/>
        </p:nvSpPr>
        <p:spPr>
          <a:xfrm>
            <a:off x="5671150" y="9182100"/>
            <a:ext cx="8201273" cy="639445"/>
          </a:xfrm>
          <a:prstGeom prst="rect">
            <a:avLst/>
          </a:prstGeom>
        </p:spPr>
        <p:txBody>
          <a:bodyPr lIns="0" tIns="0" rIns="0" bIns="0" rtlCol="0" anchor="t">
            <a:spAutoFit/>
          </a:bodyPr>
          <a:lstStyle/>
          <a:p>
            <a:pPr algn="ctr">
              <a:lnSpc>
                <a:spcPts val="5180"/>
              </a:lnSpc>
              <a:spcBef>
                <a:spcPct val="0"/>
              </a:spcBef>
            </a:pPr>
            <a:r>
              <a:rPr lang="en-US" sz="3700">
                <a:solidFill>
                  <a:srgbClr val="544541"/>
                </a:solidFill>
                <a:latin typeface="Comic Sans" panose="03000702030302020204"/>
                <a:ea typeface="Comic Sans" panose="03000702030302020204"/>
                <a:cs typeface="Comic Sans" panose="03000702030302020204"/>
                <a:sym typeface="Comic Sans" panose="03000702030302020204"/>
              </a:rPr>
              <a:t>Πώς παράγει ενέργεια το σώμα μας</a:t>
            </a:r>
            <a:endParaRPr lang="en-US" sz="3700">
              <a:solidFill>
                <a:srgbClr val="544541"/>
              </a:solidFill>
              <a:latin typeface="Comic Sans" panose="03000702030302020204"/>
              <a:ea typeface="Comic Sans" panose="03000702030302020204"/>
              <a:cs typeface="Comic Sans" panose="03000702030302020204"/>
              <a:sym typeface="Comic Sans" panose="03000702030302020204"/>
            </a:endParaRPr>
          </a:p>
        </p:txBody>
      </p:sp>
      <p:sp>
        <p:nvSpPr>
          <p:cNvPr id="12" name="Freeform 12"/>
          <p:cNvSpPr/>
          <p:nvPr/>
        </p:nvSpPr>
        <p:spPr>
          <a:xfrm rot="-874021" flipV="1">
            <a:off x="390609" y="-594484"/>
            <a:ext cx="3442968" cy="3546128"/>
          </a:xfrm>
          <a:custGeom>
            <a:avLst/>
            <a:gdLst/>
            <a:ahLst/>
            <a:cxnLst/>
            <a:rect l="l" t="t" r="r" b="b"/>
            <a:pathLst>
              <a:path w="3442968" h="3546128">
                <a:moveTo>
                  <a:pt x="0" y="3546128"/>
                </a:moveTo>
                <a:lnTo>
                  <a:pt x="3442968" y="3546128"/>
                </a:lnTo>
                <a:lnTo>
                  <a:pt x="3442968" y="0"/>
                </a:lnTo>
                <a:lnTo>
                  <a:pt x="0" y="0"/>
                </a:lnTo>
                <a:lnTo>
                  <a:pt x="0" y="3546128"/>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6175058">
            <a:off x="11475568" y="2470935"/>
            <a:ext cx="2262200" cy="2078396"/>
          </a:xfrm>
          <a:custGeom>
            <a:avLst/>
            <a:gdLst/>
            <a:ahLst/>
            <a:cxnLst/>
            <a:rect l="l" t="t" r="r" b="b"/>
            <a:pathLst>
              <a:path w="2262200" h="2078396">
                <a:moveTo>
                  <a:pt x="0" y="0"/>
                </a:moveTo>
                <a:lnTo>
                  <a:pt x="2262200" y="0"/>
                </a:lnTo>
                <a:lnTo>
                  <a:pt x="2262200" y="2078396"/>
                </a:lnTo>
                <a:lnTo>
                  <a:pt x="0" y="20783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2519093" y="3760979"/>
            <a:ext cx="1705094" cy="1317572"/>
          </a:xfrm>
          <a:custGeom>
            <a:avLst/>
            <a:gdLst/>
            <a:ahLst/>
            <a:cxnLst/>
            <a:rect l="l" t="t" r="r" b="b"/>
            <a:pathLst>
              <a:path w="1705094" h="1317572">
                <a:moveTo>
                  <a:pt x="0" y="0"/>
                </a:moveTo>
                <a:lnTo>
                  <a:pt x="1705093" y="0"/>
                </a:lnTo>
                <a:lnTo>
                  <a:pt x="1705093" y="1317572"/>
                </a:lnTo>
                <a:lnTo>
                  <a:pt x="0" y="13175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grpSp>
        <p:nvGrpSpPr>
          <p:cNvPr id="2" name="Group 2"/>
          <p:cNvGrpSpPr/>
          <p:nvPr/>
        </p:nvGrpSpPr>
        <p:grpSpPr>
          <a:xfrm rot="0">
            <a:off x="685800" y="876300"/>
            <a:ext cx="9352915" cy="9257665"/>
            <a:chOff x="0" y="0"/>
            <a:chExt cx="13587214" cy="12945033"/>
          </a:xfrm>
        </p:grpSpPr>
        <p:sp>
          <p:nvSpPr>
            <p:cNvPr id="3" name="Freeform 3"/>
            <p:cNvSpPr/>
            <p:nvPr/>
          </p:nvSpPr>
          <p:spPr>
            <a:xfrm>
              <a:off x="0" y="0"/>
              <a:ext cx="13560925" cy="12945033"/>
            </a:xfrm>
            <a:custGeom>
              <a:avLst/>
              <a:gdLst/>
              <a:ahLst/>
              <a:cxnLst/>
              <a:rect l="l" t="t" r="r" b="b"/>
              <a:pathLst>
                <a:path w="13560925" h="12945033">
                  <a:moveTo>
                    <a:pt x="0" y="0"/>
                  </a:moveTo>
                  <a:lnTo>
                    <a:pt x="13560925" y="0"/>
                  </a:lnTo>
                  <a:lnTo>
                    <a:pt x="13560925" y="12945033"/>
                  </a:lnTo>
                  <a:lnTo>
                    <a:pt x="0" y="1294503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TextBox 4"/>
            <p:cNvSpPr txBox="1"/>
            <p:nvPr/>
          </p:nvSpPr>
          <p:spPr>
            <a:xfrm>
              <a:off x="9077323" y="302740"/>
              <a:ext cx="3654118" cy="1645322"/>
            </a:xfrm>
            <a:prstGeom prst="rect">
              <a:avLst/>
            </a:prstGeom>
          </p:spPr>
          <p:txBody>
            <a:bodyPr lIns="0" tIns="0" rIns="0" bIns="0" rtlCol="0" anchor="t">
              <a:spAutoFit/>
            </a:bodyPr>
            <a:lstStyle/>
            <a:p>
              <a:pPr algn="ctr">
                <a:lnSpc>
                  <a:spcPts val="2295"/>
                </a:lnSpc>
              </a:pPr>
              <a:r>
                <a:rPr lang="en-US" sz="1640" b="1">
                  <a:solidFill>
                    <a:srgbClr val="000000"/>
                  </a:solidFill>
                  <a:latin typeface="Comic Sans Bold" panose="03000902030302020204"/>
                  <a:ea typeface="Comic Sans Bold" panose="03000902030302020204"/>
                  <a:cs typeface="Comic Sans Bold" panose="03000902030302020204"/>
                  <a:sym typeface="Comic Sans Bold" panose="03000902030302020204"/>
                </a:rPr>
                <a:t>Μέγεθος: Τα παιδικά δόντια είναι μικρότερα σε μήκος και πλάτος από τα μόνιμα.</a:t>
              </a:r>
              <a:endParaRPr lang="en-US" sz="1640" b="1">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5" name="TextBox 5"/>
            <p:cNvSpPr txBox="1"/>
            <p:nvPr/>
          </p:nvSpPr>
          <p:spPr>
            <a:xfrm>
              <a:off x="9077323" y="5473523"/>
              <a:ext cx="4236297" cy="1907259"/>
            </a:xfrm>
            <a:prstGeom prst="rect">
              <a:avLst/>
            </a:prstGeom>
          </p:spPr>
          <p:txBody>
            <a:bodyPr lIns="0" tIns="0" rIns="0" bIns="0" rtlCol="0" anchor="t">
              <a:spAutoFit/>
            </a:bodyPr>
            <a:lstStyle/>
            <a:p>
              <a:pPr algn="ctr">
                <a:lnSpc>
                  <a:spcPts val="2660"/>
                </a:lnSpc>
                <a:spcBef>
                  <a:spcPct val="0"/>
                </a:spcBef>
              </a:pPr>
              <a:r>
                <a:rPr lang="en-US" sz="1900" b="1" spc="-133">
                  <a:solidFill>
                    <a:srgbClr val="000000"/>
                  </a:solidFill>
                  <a:latin typeface="Comic Sans Bold" panose="03000902030302020204"/>
                  <a:ea typeface="Comic Sans Bold" panose="03000902030302020204"/>
                  <a:cs typeface="Comic Sans Bold" panose="03000902030302020204"/>
                  <a:sym typeface="Comic Sans Bold" panose="03000902030302020204"/>
                </a:rPr>
                <a:t>Αδαμαντίνη: Λεπτότερη και </a:t>
              </a:r>
              <a:r>
                <a:rPr lang="el-GR" altLang="en-US" sz="1900" b="1" spc="-133">
                  <a:solidFill>
                    <a:srgbClr val="000000"/>
                  </a:solidFill>
                  <a:latin typeface="Comic Sans Bold" panose="03000902030302020204"/>
                  <a:ea typeface="Comic Sans Bold" panose="03000902030302020204"/>
                  <a:cs typeface="Comic Sans Bold" panose="03000902030302020204"/>
                  <a:sym typeface="Comic Sans Bold" panose="03000902030302020204"/>
                </a:rPr>
                <a:t>με λιγότερο ασβέστιο πάνω της</a:t>
              </a:r>
              <a:r>
                <a:rPr lang="en-US" sz="1900" b="1" spc="-133">
                  <a:solidFill>
                    <a:srgbClr val="000000"/>
                  </a:solidFill>
                  <a:latin typeface="Comic Sans Bold" panose="03000902030302020204"/>
                  <a:ea typeface="Comic Sans Bold" panose="03000902030302020204"/>
                  <a:cs typeface="Comic Sans Bold" panose="03000902030302020204"/>
                  <a:sym typeface="Comic Sans Bold" panose="03000902030302020204"/>
                </a:rPr>
                <a:t>, με αποτέλεσμα η τερηδόνα να εξελίσσεται γρήγορα.</a:t>
              </a:r>
              <a:endParaRPr lang="en-US" sz="1900" b="1" spc="-133">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6" name="TextBox 6"/>
            <p:cNvSpPr txBox="1"/>
            <p:nvPr/>
          </p:nvSpPr>
          <p:spPr>
            <a:xfrm>
              <a:off x="9077323" y="11124259"/>
              <a:ext cx="4095852" cy="1606253"/>
            </a:xfrm>
            <a:prstGeom prst="rect">
              <a:avLst/>
            </a:prstGeom>
          </p:spPr>
          <p:txBody>
            <a:bodyPr lIns="0" tIns="0" rIns="0" bIns="0" rtlCol="0" anchor="t">
              <a:spAutoFit/>
            </a:bodyPr>
            <a:lstStyle/>
            <a:p>
              <a:pPr algn="ctr">
                <a:lnSpc>
                  <a:spcPts val="2240"/>
                </a:lnSpc>
                <a:spcBef>
                  <a:spcPct val="0"/>
                </a:spcBef>
              </a:pPr>
              <a:r>
                <a:rPr lang="en-US" sz="1600" b="1" spc="-112">
                  <a:solidFill>
                    <a:srgbClr val="000000"/>
                  </a:solidFill>
                  <a:latin typeface="Comic Sans Bold" panose="03000902030302020204"/>
                  <a:ea typeface="Comic Sans Bold" panose="03000902030302020204"/>
                  <a:cs typeface="Comic Sans Bold" panose="03000902030302020204"/>
                  <a:sym typeface="Comic Sans Bold" panose="03000902030302020204"/>
                </a:rPr>
                <a:t>Πολφικός θάλαμος (ο χώρος που έχει το νεύρο μέσα στο ούλο) : Μεγαλύτερος, καθιστώντας το νεύρο πιο ευάλωτο σε τερηδόνα.</a:t>
              </a:r>
              <a:endParaRPr lang="en-US" sz="1600" b="1" spc="-112">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7" name="TextBox 7"/>
            <p:cNvSpPr txBox="1"/>
            <p:nvPr/>
          </p:nvSpPr>
          <p:spPr>
            <a:xfrm>
              <a:off x="8221549" y="3055855"/>
              <a:ext cx="5365665" cy="1279497"/>
            </a:xfrm>
            <a:prstGeom prst="rect">
              <a:avLst/>
            </a:prstGeom>
          </p:spPr>
          <p:txBody>
            <a:bodyPr lIns="0" tIns="0" rIns="0" bIns="0" rtlCol="0" anchor="t">
              <a:spAutoFit/>
            </a:bodyPr>
            <a:lstStyle/>
            <a:p>
              <a:pPr algn="ctr">
                <a:lnSpc>
                  <a:spcPts val="2380"/>
                </a:lnSpc>
                <a:spcBef>
                  <a:spcPct val="0"/>
                </a:spcBef>
              </a:pPr>
              <a:r>
                <a:rPr lang="en-US" sz="1700" b="1" spc="-119">
                  <a:solidFill>
                    <a:srgbClr val="000000"/>
                  </a:solidFill>
                  <a:latin typeface="Comic Sans Bold" panose="03000902030302020204"/>
                  <a:ea typeface="Comic Sans Bold" panose="03000902030302020204"/>
                  <a:cs typeface="Comic Sans Bold" panose="03000902030302020204"/>
                  <a:sym typeface="Comic Sans Bold" panose="03000902030302020204"/>
                </a:rPr>
                <a:t>Ρίζες: Μικρότερες και λεπτότερες, απορροφώνται σταδιακά για να αντικατασταθούν από μόνιμα δόντια.</a:t>
              </a:r>
              <a:endParaRPr lang="en-US" sz="1700" b="1" spc="-119">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8" name="TextBox 8"/>
            <p:cNvSpPr txBox="1"/>
            <p:nvPr/>
          </p:nvSpPr>
          <p:spPr>
            <a:xfrm>
              <a:off x="8566459" y="8590842"/>
              <a:ext cx="4747161" cy="1274170"/>
            </a:xfrm>
            <a:prstGeom prst="rect">
              <a:avLst/>
            </a:prstGeom>
          </p:spPr>
          <p:txBody>
            <a:bodyPr lIns="0" tIns="0" rIns="0" bIns="0" rtlCol="0" anchor="t">
              <a:spAutoFit/>
            </a:bodyPr>
            <a:lstStyle/>
            <a:p>
              <a:pPr algn="ctr">
                <a:lnSpc>
                  <a:spcPts val="2370"/>
                </a:lnSpc>
                <a:spcBef>
                  <a:spcPct val="0"/>
                </a:spcBef>
              </a:pPr>
              <a:r>
                <a:rPr lang="en-US" sz="1695" b="1" spc="-118">
                  <a:solidFill>
                    <a:srgbClr val="000000"/>
                  </a:solidFill>
                  <a:latin typeface="Comic Sans Bold" panose="03000902030302020204"/>
                  <a:ea typeface="Comic Sans Bold" panose="03000902030302020204"/>
                  <a:cs typeface="Comic Sans Bold" panose="03000902030302020204"/>
                  <a:sym typeface="Comic Sans Bold" panose="03000902030302020204"/>
                </a:rPr>
                <a:t>Διάταξη δοντιών: Στa </a:t>
              </a:r>
              <a:r>
                <a:rPr lang="el-GR" altLang="en-US" sz="1695" b="1" spc="-118">
                  <a:solidFill>
                    <a:srgbClr val="000000"/>
                  </a:solidFill>
                  <a:latin typeface="Comic Sans Bold" panose="03000902030302020204"/>
                  <a:ea typeface="Comic Sans Bold" panose="03000902030302020204"/>
                  <a:cs typeface="Comic Sans Bold" panose="03000902030302020204"/>
                  <a:sym typeface="Comic Sans Bold" panose="03000902030302020204"/>
                </a:rPr>
                <a:t>νεογιλά δόντια </a:t>
              </a:r>
              <a:r>
                <a:rPr lang="en-US" sz="1695" b="1" spc="-118">
                  <a:solidFill>
                    <a:srgbClr val="000000"/>
                  </a:solidFill>
                  <a:latin typeface="Comic Sans Bold" panose="03000902030302020204"/>
                  <a:ea typeface="Comic Sans Bold" panose="03000902030302020204"/>
                  <a:cs typeface="Comic Sans Bold" panose="03000902030302020204"/>
                  <a:sym typeface="Comic Sans Bold" panose="03000902030302020204"/>
                </a:rPr>
                <a:t>δεν υπάρχουν προγόμφιοι, αλλά μόνο γομφίοι.</a:t>
              </a:r>
              <a:endParaRPr lang="en-US" sz="1695" b="1" spc="-118">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9" name="TextBox 9"/>
            <p:cNvSpPr txBox="1"/>
            <p:nvPr/>
          </p:nvSpPr>
          <p:spPr>
            <a:xfrm>
              <a:off x="536105" y="5613688"/>
              <a:ext cx="3906357" cy="1670184"/>
            </a:xfrm>
            <a:prstGeom prst="rect">
              <a:avLst/>
            </a:prstGeom>
          </p:spPr>
          <p:txBody>
            <a:bodyPr lIns="0" tIns="0" rIns="0" bIns="0" rtlCol="0" anchor="t">
              <a:spAutoFit/>
            </a:bodyPr>
            <a:lstStyle/>
            <a:p>
              <a:pPr algn="ctr">
                <a:lnSpc>
                  <a:spcPts val="3105"/>
                </a:lnSpc>
              </a:pPr>
              <a:r>
                <a:rPr lang="en-US" sz="2215" b="1" u="sng">
                  <a:solidFill>
                    <a:srgbClr val="000000"/>
                  </a:solidFill>
                  <a:latin typeface="Comic Sans Bold" panose="03000902030302020204"/>
                  <a:ea typeface="Comic Sans Bold" panose="03000902030302020204"/>
                  <a:cs typeface="Comic Sans Bold" panose="03000902030302020204"/>
                  <a:sym typeface="Comic Sans Bold" panose="03000902030302020204"/>
                </a:rPr>
                <a:t>Διαφορές νεογιλών και μόνιμων δοντιών</a:t>
              </a:r>
              <a:endParaRPr lang="en-US" sz="2215" b="1" u="sng">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a:p>
              <a:pPr algn="ctr">
                <a:lnSpc>
                  <a:spcPts val="3105"/>
                </a:lnSpc>
              </a:pPr>
            </a:p>
          </p:txBody>
        </p:sp>
      </p:grpSp>
      <p:sp>
        <p:nvSpPr>
          <p:cNvPr id="10" name="Freeform 10"/>
          <p:cNvSpPr/>
          <p:nvPr/>
        </p:nvSpPr>
        <p:spPr>
          <a:xfrm>
            <a:off x="10190411" y="1545519"/>
            <a:ext cx="8007423" cy="6005567"/>
          </a:xfrm>
          <a:custGeom>
            <a:avLst/>
            <a:gdLst/>
            <a:ahLst/>
            <a:cxnLst/>
            <a:rect l="l" t="t" r="r" b="b"/>
            <a:pathLst>
              <a:path w="8007423" h="6005567">
                <a:moveTo>
                  <a:pt x="0" y="0"/>
                </a:moveTo>
                <a:lnTo>
                  <a:pt x="8007423" y="0"/>
                </a:lnTo>
                <a:lnTo>
                  <a:pt x="8007423" y="6005567"/>
                </a:lnTo>
                <a:lnTo>
                  <a:pt x="0" y="6005567"/>
                </a:lnTo>
                <a:lnTo>
                  <a:pt x="0" y="0"/>
                </a:lnTo>
                <a:close/>
              </a:path>
            </a:pathLst>
          </a:custGeom>
          <a:blipFill>
            <a:blip r:embed="rId3"/>
            <a:stretch>
              <a:fillRect/>
            </a:stretch>
          </a:blipFill>
        </p:spPr>
      </p:sp>
      <p:sp>
        <p:nvSpPr>
          <p:cNvPr id="11" name="Freeform 2"/>
          <p:cNvSpPr/>
          <p:nvPr/>
        </p:nvSpPr>
        <p:spPr>
          <a:xfrm>
            <a:off x="11049000" y="7658100"/>
            <a:ext cx="5517515" cy="2567940"/>
          </a:xfrm>
          <a:custGeom>
            <a:avLst/>
            <a:gdLst/>
            <a:ahLst/>
            <a:cxnLst/>
            <a:rect l="l" t="t" r="r" b="b"/>
            <a:pathLst>
              <a:path w="9385006" h="5279066">
                <a:moveTo>
                  <a:pt x="0" y="0"/>
                </a:moveTo>
                <a:lnTo>
                  <a:pt x="9385006" y="0"/>
                </a:lnTo>
                <a:lnTo>
                  <a:pt x="9385006" y="5279066"/>
                </a:lnTo>
                <a:lnTo>
                  <a:pt x="0" y="5279066"/>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TextBox 2"/>
          <p:cNvSpPr txBox="1"/>
          <p:nvPr/>
        </p:nvSpPr>
        <p:spPr>
          <a:xfrm>
            <a:off x="2834743" y="419100"/>
            <a:ext cx="12484415" cy="3578378"/>
          </a:xfrm>
          <a:prstGeom prst="rect">
            <a:avLst/>
          </a:prstGeom>
        </p:spPr>
        <p:txBody>
          <a:bodyPr lIns="0" tIns="0" rIns="0" bIns="0" rtlCol="0" anchor="t">
            <a:spAutoFit/>
          </a:bodyPr>
          <a:lstStyle/>
          <a:p>
            <a:pPr algn="ctr">
              <a:lnSpc>
                <a:spcPts val="13575"/>
              </a:lnSpc>
            </a:pPr>
            <a:r>
              <a:rPr lang="en-US" sz="14915" u="sng" spc="-1044">
                <a:solidFill>
                  <a:srgbClr val="387647"/>
                </a:solidFill>
                <a:latin typeface="Comic Sans" panose="03000702030302020204"/>
                <a:ea typeface="Comic Sans" panose="03000702030302020204"/>
                <a:cs typeface="Comic Sans" panose="03000702030302020204"/>
                <a:sym typeface="Comic Sans" panose="03000702030302020204"/>
                <a:hlinkClick r:id="rId1" tooltip="https://users.sch.gr/sudiakos/%CE%A4%CE%B1%20%CE%B4%CF%8C%CE%BD%CF%84%CE%B9%CE%B1%20%CE%BC%CE%B1%CF%82/story_html5.html"/>
              </a:rPr>
              <a:t>ME MIA MATIA </a:t>
            </a:r>
            <a:endParaRPr lang="en-US" sz="14915" u="sng" spc="-1044">
              <a:solidFill>
                <a:srgbClr val="387647"/>
              </a:solidFill>
              <a:latin typeface="Comic Sans" panose="03000702030302020204"/>
              <a:ea typeface="Comic Sans" panose="03000702030302020204"/>
              <a:cs typeface="Comic Sans" panose="03000702030302020204"/>
              <a:sym typeface="Comic Sans" panose="03000702030302020204"/>
              <a:hlinkClick r:id="rId1" tooltip="https://users.sch.gr/sudiakos/%CE%A4%CE%B1%20%CE%B4%CF%8C%CE%BD%CF%84%CE%B9%CE%B1%20%CE%BC%CE%B1%CF%82/story_html5.html"/>
            </a:endParaRPr>
          </a:p>
        </p:txBody>
      </p:sp>
      <p:sp>
        <p:nvSpPr>
          <p:cNvPr id="3" name="Freeform 3"/>
          <p:cNvSpPr/>
          <p:nvPr/>
        </p:nvSpPr>
        <p:spPr>
          <a:xfrm>
            <a:off x="5846785" y="1979178"/>
            <a:ext cx="6460331" cy="270159"/>
          </a:xfrm>
          <a:custGeom>
            <a:avLst/>
            <a:gdLst/>
            <a:ahLst/>
            <a:cxnLst/>
            <a:rect l="l" t="t" r="r" b="b"/>
            <a:pathLst>
              <a:path w="6460331" h="270159">
                <a:moveTo>
                  <a:pt x="0" y="0"/>
                </a:moveTo>
                <a:lnTo>
                  <a:pt x="6460331" y="0"/>
                </a:lnTo>
                <a:lnTo>
                  <a:pt x="6460331" y="270159"/>
                </a:lnTo>
                <a:lnTo>
                  <a:pt x="0" y="270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4044157"/>
            <a:ext cx="9381730" cy="5722855"/>
          </a:xfrm>
          <a:custGeom>
            <a:avLst/>
            <a:gdLst/>
            <a:ahLst/>
            <a:cxnLst/>
            <a:rect l="l" t="t" r="r" b="b"/>
            <a:pathLst>
              <a:path w="9381730" h="5722855">
                <a:moveTo>
                  <a:pt x="0" y="0"/>
                </a:moveTo>
                <a:lnTo>
                  <a:pt x="9381730" y="0"/>
                </a:lnTo>
                <a:lnTo>
                  <a:pt x="9381730" y="5722855"/>
                </a:lnTo>
                <a:lnTo>
                  <a:pt x="0" y="5722855"/>
                </a:lnTo>
                <a:lnTo>
                  <a:pt x="0" y="0"/>
                </a:lnTo>
                <a:close/>
              </a:path>
            </a:pathLst>
          </a:custGeom>
          <a:blipFill>
            <a:blip r:embed="rId4"/>
            <a:stretch>
              <a:fillRect/>
            </a:stretch>
          </a:blipFill>
        </p:spPr>
      </p:sp>
      <p:sp>
        <p:nvSpPr>
          <p:cNvPr id="5" name="Freeform 5"/>
          <p:cNvSpPr/>
          <p:nvPr/>
        </p:nvSpPr>
        <p:spPr>
          <a:xfrm>
            <a:off x="9381730" y="4044157"/>
            <a:ext cx="9366708" cy="5666858"/>
          </a:xfrm>
          <a:custGeom>
            <a:avLst/>
            <a:gdLst/>
            <a:ahLst/>
            <a:cxnLst/>
            <a:rect l="l" t="t" r="r" b="b"/>
            <a:pathLst>
              <a:path w="9366708" h="5666858">
                <a:moveTo>
                  <a:pt x="0" y="0"/>
                </a:moveTo>
                <a:lnTo>
                  <a:pt x="9366708" y="0"/>
                </a:lnTo>
                <a:lnTo>
                  <a:pt x="9366708" y="5666858"/>
                </a:lnTo>
                <a:lnTo>
                  <a:pt x="0" y="5666858"/>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a:off x="367848" y="562227"/>
            <a:ext cx="9385006" cy="5279066"/>
          </a:xfrm>
          <a:custGeom>
            <a:avLst/>
            <a:gdLst/>
            <a:ahLst/>
            <a:cxnLst/>
            <a:rect l="l" t="t" r="r" b="b"/>
            <a:pathLst>
              <a:path w="9385006" h="5279066">
                <a:moveTo>
                  <a:pt x="0" y="0"/>
                </a:moveTo>
                <a:lnTo>
                  <a:pt x="9385006" y="0"/>
                </a:lnTo>
                <a:lnTo>
                  <a:pt x="9385006" y="5279066"/>
                </a:lnTo>
                <a:lnTo>
                  <a:pt x="0" y="5279066"/>
                </a:lnTo>
                <a:lnTo>
                  <a:pt x="0" y="0"/>
                </a:lnTo>
                <a:close/>
              </a:path>
            </a:pathLst>
          </a:custGeom>
          <a:blipFill>
            <a:blip r:embed="rId1"/>
            <a:stretch>
              <a:fillRect/>
            </a:stretch>
          </a:blipFill>
        </p:spPr>
      </p:sp>
      <p:sp>
        <p:nvSpPr>
          <p:cNvPr id="3" name="Freeform 3"/>
          <p:cNvSpPr/>
          <p:nvPr/>
        </p:nvSpPr>
        <p:spPr>
          <a:xfrm>
            <a:off x="10001182" y="5511842"/>
            <a:ext cx="7795918" cy="4385204"/>
          </a:xfrm>
          <a:custGeom>
            <a:avLst/>
            <a:gdLst/>
            <a:ahLst/>
            <a:cxnLst/>
            <a:rect l="l" t="t" r="r" b="b"/>
            <a:pathLst>
              <a:path w="7795918" h="4385204">
                <a:moveTo>
                  <a:pt x="0" y="0"/>
                </a:moveTo>
                <a:lnTo>
                  <a:pt x="7795918" y="0"/>
                </a:lnTo>
                <a:lnTo>
                  <a:pt x="7795918" y="4385204"/>
                </a:lnTo>
                <a:lnTo>
                  <a:pt x="0" y="4385204"/>
                </a:lnTo>
                <a:lnTo>
                  <a:pt x="0" y="0"/>
                </a:lnTo>
                <a:close/>
              </a:path>
            </a:pathLst>
          </a:custGeom>
          <a:blipFill>
            <a:blip r:embed="rId2"/>
            <a:stretch>
              <a:fillRect/>
            </a:stretch>
          </a:blipFill>
        </p:spPr>
      </p:sp>
      <p:sp>
        <p:nvSpPr>
          <p:cNvPr id="4" name="Freeform 4"/>
          <p:cNvSpPr/>
          <p:nvPr/>
        </p:nvSpPr>
        <p:spPr>
          <a:xfrm>
            <a:off x="10491087" y="789677"/>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740633" y="1246322"/>
            <a:ext cx="6816108" cy="501745"/>
          </a:xfrm>
          <a:prstGeom prst="rect">
            <a:avLst/>
          </a:prstGeom>
        </p:spPr>
        <p:txBody>
          <a:bodyPr lIns="0" tIns="0" rIns="0" bIns="0" rtlCol="0" anchor="t">
            <a:spAutoFit/>
          </a:bodyPr>
          <a:lstStyle/>
          <a:p>
            <a:pPr algn="ctr">
              <a:lnSpc>
                <a:spcPts val="4120"/>
              </a:lnSpc>
            </a:pPr>
            <a:r>
              <a:rPr lang="en-US" sz="2940" b="1">
                <a:solidFill>
                  <a:srgbClr val="000000"/>
                </a:solidFill>
                <a:latin typeface="Comic Sans Bold" panose="03000902030302020204"/>
                <a:ea typeface="Comic Sans Bold" panose="03000902030302020204"/>
                <a:cs typeface="Comic Sans Bold" panose="03000902030302020204"/>
                <a:sym typeface="Comic Sans Bold" panose="03000902030302020204"/>
              </a:rPr>
              <a:t>Από τί αποτελούται τα δόντια μας;;;</a:t>
            </a:r>
            <a:endParaRPr lang="en-US" sz="2940" b="1">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6" name="Freeform 6"/>
          <p:cNvSpPr/>
          <p:nvPr/>
        </p:nvSpPr>
        <p:spPr>
          <a:xfrm>
            <a:off x="11246864" y="3589240"/>
            <a:ext cx="5785272" cy="1164286"/>
          </a:xfrm>
          <a:custGeom>
            <a:avLst/>
            <a:gdLst/>
            <a:ahLst/>
            <a:cxnLst/>
            <a:rect l="l" t="t" r="r" b="b"/>
            <a:pathLst>
              <a:path w="5785272" h="1164286">
                <a:moveTo>
                  <a:pt x="0" y="0"/>
                </a:moveTo>
                <a:lnTo>
                  <a:pt x="5785272" y="0"/>
                </a:lnTo>
                <a:lnTo>
                  <a:pt x="5785272" y="1164286"/>
                </a:lnTo>
                <a:lnTo>
                  <a:pt x="0" y="1164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481900" y="3847851"/>
            <a:ext cx="7315200" cy="580390"/>
          </a:xfrm>
          <a:prstGeom prst="rect">
            <a:avLst/>
          </a:prstGeom>
        </p:spPr>
        <p:txBody>
          <a:bodyPr lIns="0" tIns="0" rIns="0" bIns="0" rtlCol="0" anchor="t">
            <a:spAutoFit/>
          </a:bodyPr>
          <a:lstStyle/>
          <a:p>
            <a:pPr algn="ctr">
              <a:lnSpc>
                <a:spcPts val="4760"/>
              </a:lnSpc>
            </a:pPr>
            <a:r>
              <a:rPr lang="en-US" sz="3400" b="1">
                <a:solidFill>
                  <a:srgbClr val="000000"/>
                </a:solidFill>
                <a:latin typeface="Comic Sans Bold" panose="03000902030302020204"/>
                <a:ea typeface="Comic Sans Bold" panose="03000902030302020204"/>
                <a:cs typeface="Comic Sans Bold" panose="03000902030302020204"/>
                <a:sym typeface="Comic Sans Bold" panose="03000902030302020204"/>
              </a:rPr>
              <a:t>Από τί κινδυνεύουν;;;</a:t>
            </a:r>
            <a:endParaRPr lang="en-US" sz="3400" b="1">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8" name="TextBox 8"/>
          <p:cNvSpPr txBox="1"/>
          <p:nvPr/>
        </p:nvSpPr>
        <p:spPr>
          <a:xfrm>
            <a:off x="2454624" y="7380911"/>
            <a:ext cx="4568223" cy="580390"/>
          </a:xfrm>
          <a:prstGeom prst="rect">
            <a:avLst/>
          </a:prstGeom>
        </p:spPr>
        <p:txBody>
          <a:bodyPr lIns="0" tIns="0" rIns="0" bIns="0" rtlCol="0" anchor="t">
            <a:spAutoFit/>
          </a:bodyPr>
          <a:lstStyle/>
          <a:p>
            <a:pPr algn="ctr">
              <a:lnSpc>
                <a:spcPts val="4760"/>
              </a:lnSpc>
            </a:pPr>
            <a:r>
              <a:rPr lang="en-US" sz="3400" u="sng">
                <a:solidFill>
                  <a:srgbClr val="000000"/>
                </a:solidFill>
                <a:latin typeface="Comic Sans" panose="03000702030302020204"/>
                <a:ea typeface="Comic Sans" panose="03000702030302020204"/>
                <a:cs typeface="Comic Sans" panose="03000702030302020204"/>
                <a:sym typeface="Comic Sans" panose="03000702030302020204"/>
                <a:hlinkClick r:id="rId5" tooltip="https://wordwall.net/resource/1357639/%CF%84%CE%B1-%CE%B4%CE%BF%CE%BD%CF%84%CE%B9%CE%B1-%CE%BC%CE%B1%CF%83"/>
              </a:rPr>
              <a:t>Νιώθεις έτοιμος; </a:t>
            </a:r>
            <a:endParaRPr lang="en-US" sz="3400" u="sng">
              <a:solidFill>
                <a:srgbClr val="000000"/>
              </a:solidFill>
              <a:latin typeface="Comic Sans" panose="03000702030302020204"/>
              <a:ea typeface="Comic Sans" panose="03000702030302020204"/>
              <a:cs typeface="Comic Sans" panose="03000702030302020204"/>
              <a:sym typeface="Comic Sans" panose="03000702030302020204"/>
              <a:hlinkClick r:id="rId5" tooltip="https://wordwall.net/resource/1357639/%CF%84%CE%B1-%CE%B4%CE%BF%CE%BD%CF%84%CE%B9%CE%B1-%CE%BC%CE%B1%CF%8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a:off x="1292935" y="1209392"/>
            <a:ext cx="6384952" cy="7340364"/>
          </a:xfrm>
          <a:custGeom>
            <a:avLst/>
            <a:gdLst/>
            <a:ahLst/>
            <a:cxnLst/>
            <a:rect l="l" t="t" r="r" b="b"/>
            <a:pathLst>
              <a:path w="6384952" h="7340364">
                <a:moveTo>
                  <a:pt x="0" y="0"/>
                </a:moveTo>
                <a:lnTo>
                  <a:pt x="6384952" y="0"/>
                </a:lnTo>
                <a:lnTo>
                  <a:pt x="6384952" y="7340364"/>
                </a:lnTo>
                <a:lnTo>
                  <a:pt x="0" y="7340364"/>
                </a:lnTo>
                <a:lnTo>
                  <a:pt x="0" y="0"/>
                </a:lnTo>
                <a:close/>
              </a:path>
            </a:pathLst>
          </a:custGeom>
          <a:blipFill>
            <a:blip r:embed="rId1"/>
            <a:stretch>
              <a:fillRect/>
            </a:stretch>
          </a:blipFill>
        </p:spPr>
      </p:sp>
      <p:sp>
        <p:nvSpPr>
          <p:cNvPr id="3" name="TextBox 3"/>
          <p:cNvSpPr txBox="1"/>
          <p:nvPr/>
        </p:nvSpPr>
        <p:spPr>
          <a:xfrm>
            <a:off x="7677887" y="3008768"/>
            <a:ext cx="10388057" cy="4492641"/>
          </a:xfrm>
          <a:prstGeom prst="rect">
            <a:avLst/>
          </a:prstGeom>
        </p:spPr>
        <p:txBody>
          <a:bodyPr lIns="0" tIns="0" rIns="0" bIns="0" rtlCol="0" anchor="t">
            <a:spAutoFit/>
          </a:bodyPr>
          <a:lstStyle/>
          <a:p>
            <a:pPr marL="917575" lvl="1" indent="-458470" algn="ctr">
              <a:lnSpc>
                <a:spcPts val="5950"/>
              </a:lnSpc>
              <a:buFont typeface="Arial" panose="020B0604020202020204"/>
              <a:buChar char="•"/>
            </a:pPr>
            <a:r>
              <a:rPr lang="en-US" sz="4250" spc="-297">
                <a:solidFill>
                  <a:srgbClr val="000000"/>
                </a:solidFill>
                <a:latin typeface="Comic Sans" panose="03000702030302020204"/>
                <a:ea typeface="Comic Sans" panose="03000702030302020204"/>
                <a:cs typeface="Comic Sans" panose="03000702030302020204"/>
                <a:sym typeface="Comic Sans" panose="03000702030302020204"/>
              </a:rPr>
              <a:t>Φυτοφάγα: Έχουν φαρδιά και επίπεδα δόντια για άλεσμα φυτών, ανεπτυγμένους κοπτήρες και μικρούς ή καθόλου κυνόδοντες.</a:t>
            </a:r>
            <a:endParaRPr lang="en-US" sz="4250" spc="-297">
              <a:solidFill>
                <a:srgbClr val="000000"/>
              </a:solidFill>
              <a:latin typeface="Comic Sans" panose="03000702030302020204"/>
              <a:ea typeface="Comic Sans" panose="03000702030302020204"/>
              <a:cs typeface="Comic Sans" panose="03000702030302020204"/>
              <a:sym typeface="Comic Sans" panose="03000702030302020204"/>
            </a:endParaRPr>
          </a:p>
          <a:p>
            <a:pPr marL="917575" lvl="1" indent="-458470" algn="ctr">
              <a:lnSpc>
                <a:spcPts val="5950"/>
              </a:lnSpc>
              <a:buFont typeface="Arial" panose="020B0604020202020204"/>
              <a:buChar char="•"/>
            </a:pPr>
            <a:r>
              <a:rPr lang="en-US" sz="4250" spc="-297">
                <a:solidFill>
                  <a:srgbClr val="000000"/>
                </a:solidFill>
                <a:latin typeface="Comic Sans" panose="03000702030302020204"/>
                <a:ea typeface="Comic Sans" panose="03000702030302020204"/>
                <a:cs typeface="Comic Sans" panose="03000702030302020204"/>
                <a:sym typeface="Comic Sans" panose="03000702030302020204"/>
              </a:rPr>
              <a:t>Σαρκοφάγα: Διαθέτουν κοφτερούς κυνόδοντες για σκίσιμο κρέατος και αιχμηρούς γομφίους για κόψιμο και θρυμματισμό.</a:t>
            </a:r>
            <a:endParaRPr lang="en-US" sz="4250" spc="-297">
              <a:solidFill>
                <a:srgbClr val="000000"/>
              </a:solidFill>
              <a:latin typeface="Comic Sans" panose="03000702030302020204"/>
              <a:ea typeface="Comic Sans" panose="03000702030302020204"/>
              <a:cs typeface="Comic Sans" panose="03000702030302020204"/>
              <a:sym typeface="Comic Sans" panose="03000702030302020204"/>
            </a:endParaRPr>
          </a:p>
        </p:txBody>
      </p:sp>
      <p:sp>
        <p:nvSpPr>
          <p:cNvPr id="4" name="TextBox 4"/>
          <p:cNvSpPr txBox="1"/>
          <p:nvPr/>
        </p:nvSpPr>
        <p:spPr>
          <a:xfrm>
            <a:off x="8319204" y="169569"/>
            <a:ext cx="9968796" cy="1536169"/>
          </a:xfrm>
          <a:prstGeom prst="rect">
            <a:avLst/>
          </a:prstGeom>
        </p:spPr>
        <p:txBody>
          <a:bodyPr lIns="0" tIns="0" rIns="0" bIns="0" rtlCol="0" anchor="t">
            <a:spAutoFit/>
          </a:bodyPr>
          <a:lstStyle/>
          <a:p>
            <a:pPr algn="ctr">
              <a:lnSpc>
                <a:spcPts val="6155"/>
              </a:lnSpc>
            </a:pPr>
            <a:r>
              <a:rPr lang="en-US" sz="4395" b="1">
                <a:solidFill>
                  <a:srgbClr val="000000"/>
                </a:solidFill>
                <a:latin typeface="Comic Sans Bold" panose="03000902030302020204"/>
                <a:ea typeface="Comic Sans Bold" panose="03000902030302020204"/>
                <a:cs typeface="Comic Sans Bold" panose="03000902030302020204"/>
                <a:sym typeface="Comic Sans Bold" panose="03000902030302020204"/>
              </a:rPr>
              <a:t>Τι διαφορές έχουν τα δόντια ανάμεσα σε φυτοφάγα και σαρκοφάγα ζώα;;;</a:t>
            </a:r>
            <a:endParaRPr lang="en-US" sz="4395" b="1">
              <a:solidFill>
                <a:srgbClr val="000000"/>
              </a:solidFill>
              <a:latin typeface="Comic Sans Bold" panose="03000902030302020204"/>
              <a:ea typeface="Comic Sans Bold" panose="03000902030302020204"/>
              <a:cs typeface="Comic Sans Bold" panose="03000902030302020204"/>
              <a:sym typeface="Comic Sans Bold" panose="030009020303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a:off x="733375" y="1825667"/>
            <a:ext cx="7869196" cy="6208204"/>
          </a:xfrm>
          <a:custGeom>
            <a:avLst/>
            <a:gdLst/>
            <a:ahLst/>
            <a:cxnLst/>
            <a:rect l="l" t="t" r="r" b="b"/>
            <a:pathLst>
              <a:path w="7869196" h="6208204">
                <a:moveTo>
                  <a:pt x="0" y="0"/>
                </a:moveTo>
                <a:lnTo>
                  <a:pt x="7869196" y="0"/>
                </a:lnTo>
                <a:lnTo>
                  <a:pt x="7869196" y="6208205"/>
                </a:lnTo>
                <a:lnTo>
                  <a:pt x="0" y="6208205"/>
                </a:lnTo>
                <a:lnTo>
                  <a:pt x="0" y="0"/>
                </a:lnTo>
                <a:close/>
              </a:path>
            </a:pathLst>
          </a:custGeom>
          <a:blipFill>
            <a:blip r:embed="rId1"/>
            <a:stretch>
              <a:fillRect l="-3127"/>
            </a:stretch>
          </a:blipFill>
        </p:spPr>
      </p:sp>
      <p:sp>
        <p:nvSpPr>
          <p:cNvPr id="3" name="Freeform 3"/>
          <p:cNvSpPr/>
          <p:nvPr/>
        </p:nvSpPr>
        <p:spPr>
          <a:xfrm>
            <a:off x="10541014" y="5143500"/>
            <a:ext cx="7013611" cy="4646517"/>
          </a:xfrm>
          <a:custGeom>
            <a:avLst/>
            <a:gdLst/>
            <a:ahLst/>
            <a:cxnLst/>
            <a:rect l="l" t="t" r="r" b="b"/>
            <a:pathLst>
              <a:path w="7013611" h="4646517">
                <a:moveTo>
                  <a:pt x="0" y="0"/>
                </a:moveTo>
                <a:lnTo>
                  <a:pt x="7013611" y="0"/>
                </a:lnTo>
                <a:lnTo>
                  <a:pt x="7013611" y="4646517"/>
                </a:lnTo>
                <a:lnTo>
                  <a:pt x="0" y="4646517"/>
                </a:lnTo>
                <a:lnTo>
                  <a:pt x="0" y="0"/>
                </a:lnTo>
                <a:close/>
              </a:path>
            </a:pathLst>
          </a:custGeom>
          <a:blipFill>
            <a:blip r:embed="rId2"/>
            <a:stretch>
              <a:fillRect/>
            </a:stretch>
          </a:blipFill>
        </p:spPr>
      </p:sp>
      <p:sp>
        <p:nvSpPr>
          <p:cNvPr id="4" name="TextBox 4"/>
          <p:cNvSpPr txBox="1"/>
          <p:nvPr/>
        </p:nvSpPr>
        <p:spPr>
          <a:xfrm>
            <a:off x="2610240" y="-171450"/>
            <a:ext cx="12279988" cy="1566544"/>
          </a:xfrm>
          <a:prstGeom prst="rect">
            <a:avLst/>
          </a:prstGeom>
        </p:spPr>
        <p:txBody>
          <a:bodyPr lIns="0" tIns="0" rIns="0" bIns="0" rtlCol="0" anchor="t">
            <a:spAutoFit/>
          </a:bodyPr>
          <a:lstStyle/>
          <a:p>
            <a:pPr algn="ctr">
              <a:lnSpc>
                <a:spcPts val="12880"/>
              </a:lnSpc>
            </a:pPr>
            <a:r>
              <a:rPr lang="en-US" sz="9200" b="1">
                <a:solidFill>
                  <a:srgbClr val="000000"/>
                </a:solidFill>
                <a:latin typeface="Noto Sans Bold" panose="020B0802040504020204"/>
                <a:ea typeface="Noto Sans Bold" panose="020B0802040504020204"/>
                <a:cs typeface="Noto Sans Bold" panose="020B0802040504020204"/>
                <a:sym typeface="Noto Sans Bold" panose="020B0802040504020204"/>
              </a:rPr>
              <a:t>Το ταξίδι της τροφής</a:t>
            </a:r>
            <a:endParaRPr lang="en-US" sz="9200" b="1">
              <a:solidFill>
                <a:srgbClr val="000000"/>
              </a:solidFill>
              <a:latin typeface="Noto Sans Bold" panose="020B0802040504020204"/>
              <a:ea typeface="Noto Sans Bold" panose="020B0802040504020204"/>
              <a:cs typeface="Noto Sans Bold" panose="020B0802040504020204"/>
              <a:sym typeface="Noto Sans Bold" panose="020B0802040504020204"/>
            </a:endParaRPr>
          </a:p>
        </p:txBody>
      </p:sp>
      <p:sp>
        <p:nvSpPr>
          <p:cNvPr id="5" name="TextBox 5"/>
          <p:cNvSpPr txBox="1"/>
          <p:nvPr/>
        </p:nvSpPr>
        <p:spPr>
          <a:xfrm>
            <a:off x="8750233" y="1768517"/>
            <a:ext cx="9168957" cy="3069717"/>
          </a:xfrm>
          <a:prstGeom prst="rect">
            <a:avLst/>
          </a:prstGeom>
        </p:spPr>
        <p:txBody>
          <a:bodyPr lIns="0" tIns="0" rIns="0" bIns="0" rtlCol="0" anchor="t">
            <a:spAutoFit/>
          </a:bodyPr>
          <a:lstStyle/>
          <a:p>
            <a:pPr algn="ctr">
              <a:lnSpc>
                <a:spcPts val="4055"/>
              </a:lnSpc>
              <a:spcBef>
                <a:spcPct val="0"/>
              </a:spcBef>
            </a:pPr>
            <a:r>
              <a:rPr lang="en-US" sz="2895" spc="-202">
                <a:solidFill>
                  <a:srgbClr val="F76C61"/>
                </a:solidFill>
                <a:latin typeface="Comic Sans" panose="03000702030302020204"/>
                <a:ea typeface="Comic Sans" panose="03000702030302020204"/>
                <a:cs typeface="Comic Sans" panose="03000702030302020204"/>
                <a:sym typeface="Comic Sans" panose="03000702030302020204"/>
              </a:rPr>
              <a:t>Με την προσδοκία της τροφής, το πεπτικό σύστημα προετοιμάζεται και οι αδένες παράγουν ουσίες που διασπούν τα μόρια της τροφής. Τα θρεπτικά συστατικά απορροφώνται και χρησιμοποιούνται για την παραγωγή κυττάρων, ενώ ό,τι δεν χρειάζεται αποβάλλεται. Η διάσπαση των υδατανθράκων απελευθερώνει ενέργεια για τον οργανισμό</a:t>
            </a:r>
            <a:endParaRPr lang="en-US" sz="2895" spc="-202">
              <a:solidFill>
                <a:srgbClr val="F76C61"/>
              </a:solidFill>
              <a:latin typeface="Comic Sans" panose="03000702030302020204"/>
              <a:ea typeface="Comic Sans" panose="03000702030302020204"/>
              <a:cs typeface="Comic Sans" panose="03000702030302020204"/>
              <a:sym typeface="Comic Sans" panose="03000702030302020204"/>
            </a:endParaRPr>
          </a:p>
        </p:txBody>
      </p:sp>
      <p:sp>
        <p:nvSpPr>
          <p:cNvPr id="6" name="TextBox 6"/>
          <p:cNvSpPr txBox="1"/>
          <p:nvPr/>
        </p:nvSpPr>
        <p:spPr>
          <a:xfrm>
            <a:off x="1028700" y="8395822"/>
            <a:ext cx="8059103" cy="1180465"/>
          </a:xfrm>
          <a:prstGeom prst="rect">
            <a:avLst/>
          </a:prstGeom>
        </p:spPr>
        <p:txBody>
          <a:bodyPr lIns="0" tIns="0" rIns="0" bIns="0" rtlCol="0" anchor="t">
            <a:spAutoFit/>
          </a:bodyPr>
          <a:lstStyle/>
          <a:p>
            <a:pPr algn="ctr">
              <a:lnSpc>
                <a:spcPts val="4760"/>
              </a:lnSpc>
            </a:pPr>
            <a:r>
              <a:rPr lang="en-US" sz="3400" u="sng">
                <a:solidFill>
                  <a:srgbClr val="FFFFFF"/>
                </a:solidFill>
                <a:latin typeface="Comic Sans" panose="03000702030302020204"/>
                <a:ea typeface="Comic Sans" panose="03000702030302020204"/>
                <a:cs typeface="Comic Sans" panose="03000702030302020204"/>
                <a:sym typeface="Comic Sans" panose="03000702030302020204"/>
                <a:hlinkClick r:id="rId3" tooltip="https://users.sch.gr/gregzer/8/%CE%A0%CE%B5%CF%80%CF%84%CE%B9%CE%BA%CF%8C%20%CE%A3%CF%8D%CF%83%CF%84%CE%B7%CE%BC%CE%B1%20-%20%CE%95%CE%BE%CE%AC%CF%83%CE%BA%CE%B7%CF%83%CE%B7/story_html5.html"/>
              </a:rPr>
              <a:t>ανακάλυψε τι λειτουργία έχει κάθε όργανο</a:t>
            </a:r>
            <a:endParaRPr lang="en-US" sz="3400" u="sng">
              <a:solidFill>
                <a:srgbClr val="FFFFFF"/>
              </a:solidFill>
              <a:latin typeface="Comic Sans" panose="03000702030302020204"/>
              <a:ea typeface="Comic Sans" panose="03000702030302020204"/>
              <a:cs typeface="Comic Sans" panose="03000702030302020204"/>
              <a:sym typeface="Comic Sans" panose="03000702030302020204"/>
            </a:endParaRPr>
          </a:p>
          <a:p>
            <a:pPr algn="ctr">
              <a:lnSpc>
                <a:spcPts val="4760"/>
              </a:lnSpc>
            </a:p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a:off x="1199551" y="1028700"/>
            <a:ext cx="6166363" cy="8991459"/>
          </a:xfrm>
          <a:custGeom>
            <a:avLst/>
            <a:gdLst/>
            <a:ahLst/>
            <a:cxnLst/>
            <a:rect l="l" t="t" r="r" b="b"/>
            <a:pathLst>
              <a:path w="6166363" h="8991459">
                <a:moveTo>
                  <a:pt x="0" y="0"/>
                </a:moveTo>
                <a:lnTo>
                  <a:pt x="6166362" y="0"/>
                </a:lnTo>
                <a:lnTo>
                  <a:pt x="6166362" y="8991459"/>
                </a:lnTo>
                <a:lnTo>
                  <a:pt x="0" y="8991459"/>
                </a:lnTo>
                <a:lnTo>
                  <a:pt x="0" y="0"/>
                </a:lnTo>
                <a:close/>
              </a:path>
            </a:pathLst>
          </a:custGeom>
          <a:blipFill>
            <a:blip r:embed="rId1"/>
            <a:stretch>
              <a:fillRect l="-827" t="-6846" b="-6846"/>
            </a:stretch>
          </a:blipFill>
        </p:spPr>
      </p:sp>
      <p:sp>
        <p:nvSpPr>
          <p:cNvPr id="3" name="Freeform 3"/>
          <p:cNvSpPr/>
          <p:nvPr/>
        </p:nvSpPr>
        <p:spPr>
          <a:xfrm>
            <a:off x="8387242" y="1028700"/>
            <a:ext cx="8872058" cy="4990532"/>
          </a:xfrm>
          <a:custGeom>
            <a:avLst/>
            <a:gdLst/>
            <a:ahLst/>
            <a:cxnLst/>
            <a:rect l="l" t="t" r="r" b="b"/>
            <a:pathLst>
              <a:path w="8872058" h="4990532">
                <a:moveTo>
                  <a:pt x="0" y="0"/>
                </a:moveTo>
                <a:lnTo>
                  <a:pt x="8872058" y="0"/>
                </a:lnTo>
                <a:lnTo>
                  <a:pt x="8872058" y="4990532"/>
                </a:lnTo>
                <a:lnTo>
                  <a:pt x="0" y="4990532"/>
                </a:lnTo>
                <a:lnTo>
                  <a:pt x="0" y="0"/>
                </a:lnTo>
                <a:close/>
              </a:path>
            </a:pathLst>
          </a:custGeom>
          <a:blipFill>
            <a:blip r:embed="rId2"/>
            <a:stretch>
              <a:fillRect/>
            </a:stretch>
          </a:blipFill>
        </p:spPr>
      </p:sp>
      <p:sp>
        <p:nvSpPr>
          <p:cNvPr id="4" name="TextBox 4"/>
          <p:cNvSpPr txBox="1"/>
          <p:nvPr/>
        </p:nvSpPr>
        <p:spPr>
          <a:xfrm>
            <a:off x="7785618" y="6623047"/>
            <a:ext cx="10075307" cy="481191"/>
          </a:xfrm>
          <a:prstGeom prst="rect">
            <a:avLst/>
          </a:prstGeom>
        </p:spPr>
        <p:txBody>
          <a:bodyPr lIns="0" tIns="0" rIns="0" bIns="0" rtlCol="0" anchor="t">
            <a:spAutoFit/>
          </a:bodyPr>
          <a:lstStyle/>
          <a:p>
            <a:pPr algn="ctr">
              <a:lnSpc>
                <a:spcPts val="3925"/>
              </a:lnSpc>
            </a:pPr>
            <a:r>
              <a:rPr lang="en-US" sz="2805"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3" tooltip="https://www.youtube.com/watch?v=Og5xAdC8EUI"/>
              </a:rPr>
              <a:t>Δες αναλυτικά πως δουλεύει το πεπτικό σύστημα βήμα-βήμα</a:t>
            </a:r>
            <a:endParaRPr lang="en-US" sz="2805"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3" tooltip="https://www.youtube.com/watch?v=Og5xAdC8EUI"/>
            </a:endParaRPr>
          </a:p>
        </p:txBody>
      </p:sp>
      <p:sp>
        <p:nvSpPr>
          <p:cNvPr id="5" name="TextBox 5"/>
          <p:cNvSpPr txBox="1"/>
          <p:nvPr/>
        </p:nvSpPr>
        <p:spPr>
          <a:xfrm>
            <a:off x="7718466" y="8216205"/>
            <a:ext cx="9419154" cy="580390"/>
          </a:xfrm>
          <a:prstGeom prst="rect">
            <a:avLst/>
          </a:prstGeom>
        </p:spPr>
        <p:txBody>
          <a:bodyPr lIns="0" tIns="0" rIns="0" bIns="0" rtlCol="0" anchor="t">
            <a:spAutoFit/>
          </a:bodyPr>
          <a:lstStyle/>
          <a:p>
            <a:pPr algn="ctr">
              <a:lnSpc>
                <a:spcPts val="4760"/>
              </a:lnSpc>
            </a:pPr>
            <a:r>
              <a:rPr lang="en-US" sz="3400"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4" tooltip="https://users.sch.gr/gregzer/8/%CE%A0%CE%B5%CF%80%CF%84%CE%B9%CE%BA%CF%8C%20%CF%83%CF%8D%CF%83%CF%84%CE%B7%CE%BC%CE%B1%20-%20%CE%95%CF%80%CE%B1%CE%BD%CE%B1%CE%BB%CE%B7%CF%80%CF%84%CE%B9%CE%BA%CF%8C/index.html"/>
              </a:rPr>
              <a:t>Δοκίμασε τις γνώσεις σου σε όλη την ενότητα </a:t>
            </a:r>
            <a:endParaRPr lang="en-US" sz="3400"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4" tooltip="https://users.sch.gr/gregzer/8/%CE%A0%CE%B5%CF%80%CF%84%CE%B9%CE%BA%CF%8C%20%CF%83%CF%8D%CF%83%CF%84%CE%B7%CE%BC%CE%B1%20-%20%CE%95%CF%80%CE%B1%CE%BD%CE%B1%CE%BB%CE%B7%CF%80%CF%84%CE%B9%CE%BA%CF%8C/index.htm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0">
            <a:off x="1028700" y="888834"/>
            <a:ext cx="8340373" cy="7955175"/>
            <a:chOff x="0" y="0"/>
            <a:chExt cx="6324600" cy="6032500"/>
          </a:xfrm>
        </p:grpSpPr>
        <p:sp>
          <p:nvSpPr>
            <p:cNvPr id="3" name="Freeform 3"/>
            <p:cNvSpPr/>
            <p:nvPr/>
          </p:nvSpPr>
          <p:spPr>
            <a:xfrm>
              <a:off x="127000" y="1270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1"/>
              <a:stretch>
                <a:fillRect t="-2455" b="-2455"/>
              </a:stretch>
            </a:blipFill>
          </p:spPr>
        </p:sp>
        <p:sp>
          <p:nvSpPr>
            <p:cNvPr id="4" name="Freeform 4"/>
            <p:cNvSpPr/>
            <p:nvPr/>
          </p:nvSpPr>
          <p:spPr>
            <a:xfrm>
              <a:off x="127000" y="30734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2"/>
              <a:stretch>
                <a:fillRect t="-2455" b="-2455"/>
              </a:stretch>
            </a:blipFill>
          </p:spPr>
        </p:sp>
        <p:sp>
          <p:nvSpPr>
            <p:cNvPr id="5" name="Freeform 5"/>
            <p:cNvSpPr/>
            <p:nvPr/>
          </p:nvSpPr>
          <p:spPr>
            <a:xfrm>
              <a:off x="3213100" y="3073400"/>
              <a:ext cx="2984500" cy="2844800"/>
            </a:xfrm>
            <a:custGeom>
              <a:avLst/>
              <a:gdLst/>
              <a:ahLst/>
              <a:cxnLst/>
              <a:rect l="l" t="t" r="r" b="b"/>
              <a:pathLst>
                <a:path w="2984500" h="2844800">
                  <a:moveTo>
                    <a:pt x="0" y="0"/>
                  </a:moveTo>
                  <a:lnTo>
                    <a:pt x="2984500" y="0"/>
                  </a:lnTo>
                  <a:lnTo>
                    <a:pt x="2984500" y="2844800"/>
                  </a:lnTo>
                  <a:lnTo>
                    <a:pt x="0" y="2844800"/>
                  </a:lnTo>
                  <a:close/>
                </a:path>
              </a:pathLst>
            </a:custGeom>
            <a:solidFill>
              <a:srgbClr val="C9DDC3"/>
            </a:solidFill>
            <a:ln w="12700">
              <a:solidFill>
                <a:srgbClr val="000000"/>
              </a:solidFill>
            </a:ln>
          </p:spPr>
        </p:sp>
        <p:sp>
          <p:nvSpPr>
            <p:cNvPr id="6" name="Freeform 6"/>
            <p:cNvSpPr/>
            <p:nvPr/>
          </p:nvSpPr>
          <p:spPr>
            <a:xfrm>
              <a:off x="3213100" y="1270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3"/>
              <a:stretch>
                <a:fillRect t="-2455" b="-2455"/>
              </a:stretch>
            </a:blipFill>
          </p:spPr>
        </p:sp>
        <p:sp>
          <p:nvSpPr>
            <p:cNvPr id="7" name="Freeform 7"/>
            <p:cNvSpPr/>
            <p:nvPr/>
          </p:nvSpPr>
          <p:spPr>
            <a:xfrm>
              <a:off x="0" y="0"/>
              <a:ext cx="6324600" cy="6032500"/>
            </a:xfrm>
            <a:custGeom>
              <a:avLst/>
              <a:gdLst/>
              <a:ahLst/>
              <a:cxnLst/>
              <a:rect l="l" t="t" r="r" b="b"/>
              <a:pathLst>
                <a:path w="6324600" h="6032500">
                  <a:moveTo>
                    <a:pt x="0" y="0"/>
                  </a:moveTo>
                  <a:lnTo>
                    <a:pt x="0" y="6032500"/>
                  </a:lnTo>
                  <a:lnTo>
                    <a:pt x="6324600" y="6032500"/>
                  </a:lnTo>
                  <a:lnTo>
                    <a:pt x="6324600" y="0"/>
                  </a:lnTo>
                  <a:lnTo>
                    <a:pt x="0" y="0"/>
                  </a:lnTo>
                  <a:close/>
                  <a:moveTo>
                    <a:pt x="6197600" y="2971800"/>
                  </a:moveTo>
                  <a:lnTo>
                    <a:pt x="3213100" y="2971800"/>
                  </a:lnTo>
                  <a:lnTo>
                    <a:pt x="3213100" y="127000"/>
                  </a:lnTo>
                  <a:lnTo>
                    <a:pt x="6197600" y="127000"/>
                  </a:lnTo>
                  <a:lnTo>
                    <a:pt x="6197600" y="2971800"/>
                  </a:lnTo>
                  <a:close/>
                  <a:moveTo>
                    <a:pt x="3111500" y="127000"/>
                  </a:moveTo>
                  <a:lnTo>
                    <a:pt x="3111500" y="2971800"/>
                  </a:lnTo>
                  <a:lnTo>
                    <a:pt x="127000" y="2971800"/>
                  </a:lnTo>
                  <a:lnTo>
                    <a:pt x="127000" y="127000"/>
                  </a:lnTo>
                  <a:lnTo>
                    <a:pt x="3111500" y="127000"/>
                  </a:lnTo>
                  <a:close/>
                  <a:moveTo>
                    <a:pt x="127000" y="5905500"/>
                  </a:moveTo>
                  <a:lnTo>
                    <a:pt x="127000" y="3073400"/>
                  </a:lnTo>
                  <a:lnTo>
                    <a:pt x="3111500" y="3073400"/>
                  </a:lnTo>
                  <a:lnTo>
                    <a:pt x="3111500" y="5905500"/>
                  </a:lnTo>
                  <a:lnTo>
                    <a:pt x="127000" y="5905500"/>
                  </a:lnTo>
                  <a:close/>
                  <a:moveTo>
                    <a:pt x="3213100" y="5905500"/>
                  </a:moveTo>
                  <a:lnTo>
                    <a:pt x="3213100" y="3073400"/>
                  </a:lnTo>
                  <a:lnTo>
                    <a:pt x="6197600" y="3073400"/>
                  </a:lnTo>
                  <a:lnTo>
                    <a:pt x="6197600" y="5905500"/>
                  </a:lnTo>
                  <a:lnTo>
                    <a:pt x="3213100" y="5905500"/>
                  </a:lnTo>
                  <a:close/>
                </a:path>
              </a:pathLst>
            </a:custGeom>
            <a:solidFill>
              <a:srgbClr val="92278E"/>
            </a:solidFill>
          </p:spPr>
        </p:sp>
      </p:grpSp>
      <p:grpSp>
        <p:nvGrpSpPr>
          <p:cNvPr id="8" name="Group 8"/>
          <p:cNvGrpSpPr>
            <a:grpSpLocks noChangeAspect="1"/>
          </p:cNvGrpSpPr>
          <p:nvPr/>
        </p:nvGrpSpPr>
        <p:grpSpPr>
          <a:xfrm rot="0">
            <a:off x="9369073" y="909055"/>
            <a:ext cx="8340373" cy="7955175"/>
            <a:chOff x="0" y="0"/>
            <a:chExt cx="6324600" cy="6032500"/>
          </a:xfrm>
        </p:grpSpPr>
        <p:sp>
          <p:nvSpPr>
            <p:cNvPr id="9" name="Freeform 9"/>
            <p:cNvSpPr/>
            <p:nvPr/>
          </p:nvSpPr>
          <p:spPr>
            <a:xfrm>
              <a:off x="127000" y="1270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4"/>
              <a:stretch>
                <a:fillRect t="-2455" b="-2455"/>
              </a:stretch>
            </a:blipFill>
          </p:spPr>
        </p:sp>
        <p:sp>
          <p:nvSpPr>
            <p:cNvPr id="10" name="Freeform 10"/>
            <p:cNvSpPr/>
            <p:nvPr/>
          </p:nvSpPr>
          <p:spPr>
            <a:xfrm>
              <a:off x="127000" y="30734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5"/>
              <a:stretch>
                <a:fillRect t="-2455" b="-2455"/>
              </a:stretch>
            </a:blipFill>
          </p:spPr>
        </p:sp>
        <p:sp>
          <p:nvSpPr>
            <p:cNvPr id="11" name="Freeform 11"/>
            <p:cNvSpPr/>
            <p:nvPr/>
          </p:nvSpPr>
          <p:spPr>
            <a:xfrm>
              <a:off x="3213100" y="30734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6"/>
              <a:stretch>
                <a:fillRect t="-2455" b="-2455"/>
              </a:stretch>
            </a:blipFill>
          </p:spPr>
        </p:sp>
        <p:sp>
          <p:nvSpPr>
            <p:cNvPr id="12" name="Freeform 12"/>
            <p:cNvSpPr/>
            <p:nvPr/>
          </p:nvSpPr>
          <p:spPr>
            <a:xfrm>
              <a:off x="3213100" y="127000"/>
              <a:ext cx="2984500" cy="2844800"/>
            </a:xfrm>
            <a:custGeom>
              <a:avLst/>
              <a:gdLst/>
              <a:ahLst/>
              <a:cxnLst/>
              <a:rect l="l" t="t" r="r" b="b"/>
              <a:pathLst>
                <a:path w="2984500" h="2844800">
                  <a:moveTo>
                    <a:pt x="0" y="0"/>
                  </a:moveTo>
                  <a:lnTo>
                    <a:pt x="2984500" y="0"/>
                  </a:lnTo>
                  <a:lnTo>
                    <a:pt x="2984500" y="2844800"/>
                  </a:lnTo>
                  <a:lnTo>
                    <a:pt x="0" y="2844800"/>
                  </a:lnTo>
                  <a:close/>
                </a:path>
              </a:pathLst>
            </a:custGeom>
            <a:blipFill>
              <a:blip r:embed="rId7"/>
              <a:stretch>
                <a:fillRect t="-2455" b="-2455"/>
              </a:stretch>
            </a:blipFill>
          </p:spPr>
        </p:sp>
        <p:sp>
          <p:nvSpPr>
            <p:cNvPr id="13" name="Freeform 13"/>
            <p:cNvSpPr/>
            <p:nvPr/>
          </p:nvSpPr>
          <p:spPr>
            <a:xfrm>
              <a:off x="0" y="0"/>
              <a:ext cx="6324600" cy="6032500"/>
            </a:xfrm>
            <a:custGeom>
              <a:avLst/>
              <a:gdLst/>
              <a:ahLst/>
              <a:cxnLst/>
              <a:rect l="l" t="t" r="r" b="b"/>
              <a:pathLst>
                <a:path w="6324600" h="6032500">
                  <a:moveTo>
                    <a:pt x="0" y="0"/>
                  </a:moveTo>
                  <a:lnTo>
                    <a:pt x="0" y="6032500"/>
                  </a:lnTo>
                  <a:lnTo>
                    <a:pt x="6324600" y="6032500"/>
                  </a:lnTo>
                  <a:lnTo>
                    <a:pt x="6324600" y="0"/>
                  </a:lnTo>
                  <a:lnTo>
                    <a:pt x="0" y="0"/>
                  </a:lnTo>
                  <a:close/>
                  <a:moveTo>
                    <a:pt x="6197600" y="2971800"/>
                  </a:moveTo>
                  <a:lnTo>
                    <a:pt x="3213100" y="2971800"/>
                  </a:lnTo>
                  <a:lnTo>
                    <a:pt x="3213100" y="127000"/>
                  </a:lnTo>
                  <a:lnTo>
                    <a:pt x="6197600" y="127000"/>
                  </a:lnTo>
                  <a:lnTo>
                    <a:pt x="6197600" y="2971800"/>
                  </a:lnTo>
                  <a:close/>
                  <a:moveTo>
                    <a:pt x="3111500" y="127000"/>
                  </a:moveTo>
                  <a:lnTo>
                    <a:pt x="3111500" y="2971800"/>
                  </a:lnTo>
                  <a:lnTo>
                    <a:pt x="127000" y="2971800"/>
                  </a:lnTo>
                  <a:lnTo>
                    <a:pt x="127000" y="127000"/>
                  </a:lnTo>
                  <a:lnTo>
                    <a:pt x="3111500" y="127000"/>
                  </a:lnTo>
                  <a:close/>
                  <a:moveTo>
                    <a:pt x="127000" y="5905500"/>
                  </a:moveTo>
                  <a:lnTo>
                    <a:pt x="127000" y="3073400"/>
                  </a:lnTo>
                  <a:lnTo>
                    <a:pt x="3111500" y="3073400"/>
                  </a:lnTo>
                  <a:lnTo>
                    <a:pt x="3111500" y="5905500"/>
                  </a:lnTo>
                  <a:lnTo>
                    <a:pt x="127000" y="5905500"/>
                  </a:lnTo>
                  <a:close/>
                  <a:moveTo>
                    <a:pt x="3213100" y="5905500"/>
                  </a:moveTo>
                  <a:lnTo>
                    <a:pt x="3213100" y="3073400"/>
                  </a:lnTo>
                  <a:lnTo>
                    <a:pt x="6197600" y="3073400"/>
                  </a:lnTo>
                  <a:lnTo>
                    <a:pt x="6197600" y="5905500"/>
                  </a:lnTo>
                  <a:lnTo>
                    <a:pt x="3213100" y="5905500"/>
                  </a:lnTo>
                  <a:close/>
                </a:path>
              </a:pathLst>
            </a:custGeom>
            <a:solidFill>
              <a:srgbClr val="92278E"/>
            </a:solidFill>
          </p:spPr>
        </p:sp>
      </p:grpSp>
      <p:sp>
        <p:nvSpPr>
          <p:cNvPr id="14" name="TextBox 14"/>
          <p:cNvSpPr txBox="1"/>
          <p:nvPr/>
        </p:nvSpPr>
        <p:spPr>
          <a:xfrm>
            <a:off x="5198887" y="4837847"/>
            <a:ext cx="3945113" cy="3707741"/>
          </a:xfrm>
          <a:prstGeom prst="rect">
            <a:avLst/>
          </a:prstGeom>
        </p:spPr>
        <p:txBody>
          <a:bodyPr lIns="0" tIns="0" rIns="0" bIns="0" rtlCol="0" anchor="t">
            <a:spAutoFit/>
          </a:bodyPr>
          <a:lstStyle/>
          <a:p>
            <a:pPr algn="ctr">
              <a:lnSpc>
                <a:spcPts val="1960"/>
              </a:lnSpc>
              <a:spcBef>
                <a:spcPct val="0"/>
              </a:spcBef>
            </a:p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Στόμα:</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 Η τροφή μασιέται και γίνεται μπουκιά.</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Στομάχι: </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Η τροφή ανακατεύεται με υγρά και γίνεται ένα παχύρρευστο μείγμα.</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Συκώτι:</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 Παράγει χολή που βοηθά στη διάσπαση των λιπαρών.</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Πάγκρεας:</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 Παράγει ένζυμα που διασπούν υδατάνθρακες και πρωτεΐνες.</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Λεπτό Έντερο:</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  Απορροφά θρεπτικά συστατικά από την τροφή και τα στέλνει στο αίμα.</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a:p>
            <a:pPr marL="302260" lvl="1" indent="-151130" algn="ctr">
              <a:lnSpc>
                <a:spcPts val="1960"/>
              </a:lnSpc>
              <a:buAutoNum type="arabicPeriod"/>
            </a:pPr>
            <a:r>
              <a:rPr lang="en-US" sz="1400" b="1" u="sng">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Παχύ Έντερο:</a:t>
            </a:r>
            <a:r>
              <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  Αφαιρεί το νερό από τα υπολείμματα και τα ετοιμάζει για αποβολή.</a:t>
            </a:r>
            <a:endParaRPr lang="en-US" sz="1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15" name="TextBox 15"/>
          <p:cNvSpPr txBox="1"/>
          <p:nvPr/>
        </p:nvSpPr>
        <p:spPr>
          <a:xfrm>
            <a:off x="5198887" y="2953321"/>
            <a:ext cx="2000351" cy="356976"/>
          </a:xfrm>
          <a:prstGeom prst="rect">
            <a:avLst/>
          </a:prstGeom>
        </p:spPr>
        <p:txBody>
          <a:bodyPr lIns="0" tIns="0" rIns="0" bIns="0" rtlCol="0" anchor="t">
            <a:spAutoFit/>
          </a:bodyPr>
          <a:lstStyle/>
          <a:p>
            <a:pPr algn="ctr">
              <a:lnSpc>
                <a:spcPts val="2900"/>
              </a:lnSpc>
            </a:pPr>
            <a:r>
              <a:rPr lang="en-US" sz="207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ΟΙΣΟΦΑΓΟΣ</a:t>
            </a:r>
            <a:endParaRPr lang="en-US" sz="207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
        <p:nvSpPr>
          <p:cNvPr id="16" name="TextBox 16"/>
          <p:cNvSpPr txBox="1"/>
          <p:nvPr/>
        </p:nvSpPr>
        <p:spPr>
          <a:xfrm>
            <a:off x="5685115" y="93828"/>
            <a:ext cx="6917770" cy="795007"/>
          </a:xfrm>
          <a:prstGeom prst="rect">
            <a:avLst/>
          </a:prstGeom>
        </p:spPr>
        <p:txBody>
          <a:bodyPr lIns="0" tIns="0" rIns="0" bIns="0" rtlCol="0" anchor="t">
            <a:spAutoFit/>
          </a:bodyPr>
          <a:lstStyle/>
          <a:p>
            <a:pPr algn="ctr">
              <a:lnSpc>
                <a:spcPts val="6580"/>
              </a:lnSpc>
            </a:pPr>
            <a:r>
              <a:rPr lang="en-US" sz="4700" b="1">
                <a:solidFill>
                  <a:srgbClr val="000000"/>
                </a:solidFill>
                <a:latin typeface="Noto Sans Bold" panose="020B0802040504020204"/>
                <a:ea typeface="Noto Sans Bold" panose="020B0802040504020204"/>
                <a:cs typeface="Noto Sans Bold" panose="020B0802040504020204"/>
                <a:sym typeface="Noto Sans Bold" panose="020B0802040504020204"/>
              </a:rPr>
              <a:t>ΤΟ ΤΑΞΙΔΙ ΤΗΣ ΤΡΟΦΗΣ</a:t>
            </a:r>
            <a:endParaRPr lang="en-US" sz="4700" b="1">
              <a:solidFill>
                <a:srgbClr val="000000"/>
              </a:solidFill>
              <a:latin typeface="Noto Sans Bold" panose="020B0802040504020204"/>
              <a:ea typeface="Noto Sans Bold" panose="020B0802040504020204"/>
              <a:cs typeface="Noto Sans Bold" panose="020B0802040504020204"/>
              <a:sym typeface="Noto Sans Bold" panose="020B0802040504020204"/>
            </a:endParaRPr>
          </a:p>
        </p:txBody>
      </p:sp>
      <p:grpSp>
        <p:nvGrpSpPr>
          <p:cNvPr id="17" name="Group 17"/>
          <p:cNvGrpSpPr/>
          <p:nvPr/>
        </p:nvGrpSpPr>
        <p:grpSpPr>
          <a:xfrm rot="0">
            <a:off x="13684568" y="5511165"/>
            <a:ext cx="1000125" cy="1312545"/>
            <a:chOff x="0" y="0"/>
            <a:chExt cx="1333500" cy="1750060"/>
          </a:xfrm>
        </p:grpSpPr>
        <p:sp>
          <p:nvSpPr>
            <p:cNvPr id="18" name="Freeform 18"/>
            <p:cNvSpPr/>
            <p:nvPr/>
          </p:nvSpPr>
          <p:spPr>
            <a:xfrm>
              <a:off x="39370" y="50800"/>
              <a:ext cx="1242060" cy="1689100"/>
            </a:xfrm>
            <a:custGeom>
              <a:avLst/>
              <a:gdLst/>
              <a:ahLst/>
              <a:cxnLst/>
              <a:rect l="l" t="t" r="r" b="b"/>
              <a:pathLst>
                <a:path w="1242060" h="1689100">
                  <a:moveTo>
                    <a:pt x="11430" y="979170"/>
                  </a:moveTo>
                  <a:cubicBezTo>
                    <a:pt x="78740" y="835660"/>
                    <a:pt x="48260" y="821690"/>
                    <a:pt x="43180" y="786130"/>
                  </a:cubicBezTo>
                  <a:cubicBezTo>
                    <a:pt x="33020" y="718820"/>
                    <a:pt x="44450" y="546100"/>
                    <a:pt x="86360" y="476250"/>
                  </a:cubicBezTo>
                  <a:cubicBezTo>
                    <a:pt x="115570" y="426720"/>
                    <a:pt x="185420" y="414020"/>
                    <a:pt x="219710" y="379730"/>
                  </a:cubicBezTo>
                  <a:cubicBezTo>
                    <a:pt x="247650" y="353060"/>
                    <a:pt x="262890" y="318770"/>
                    <a:pt x="283210" y="295910"/>
                  </a:cubicBezTo>
                  <a:cubicBezTo>
                    <a:pt x="298450" y="278130"/>
                    <a:pt x="320040" y="266700"/>
                    <a:pt x="327660" y="252730"/>
                  </a:cubicBezTo>
                  <a:cubicBezTo>
                    <a:pt x="332740" y="245110"/>
                    <a:pt x="334010" y="229870"/>
                    <a:pt x="334010" y="229870"/>
                  </a:cubicBezTo>
                  <a:cubicBezTo>
                    <a:pt x="334010" y="229870"/>
                    <a:pt x="347980" y="204470"/>
                    <a:pt x="355600" y="191770"/>
                  </a:cubicBezTo>
                  <a:cubicBezTo>
                    <a:pt x="361950" y="177800"/>
                    <a:pt x="375920" y="153670"/>
                    <a:pt x="375920" y="152400"/>
                  </a:cubicBezTo>
                  <a:cubicBezTo>
                    <a:pt x="375920" y="152400"/>
                    <a:pt x="396240" y="130810"/>
                    <a:pt x="406400" y="120650"/>
                  </a:cubicBezTo>
                  <a:cubicBezTo>
                    <a:pt x="415290" y="109220"/>
                    <a:pt x="435610" y="87630"/>
                    <a:pt x="435610" y="87630"/>
                  </a:cubicBezTo>
                  <a:cubicBezTo>
                    <a:pt x="435610" y="87630"/>
                    <a:pt x="459740" y="71120"/>
                    <a:pt x="472440" y="63500"/>
                  </a:cubicBezTo>
                  <a:cubicBezTo>
                    <a:pt x="485140" y="54610"/>
                    <a:pt x="509270" y="39370"/>
                    <a:pt x="509270" y="38100"/>
                  </a:cubicBezTo>
                  <a:cubicBezTo>
                    <a:pt x="509270" y="38100"/>
                    <a:pt x="537210" y="29210"/>
                    <a:pt x="551180" y="24130"/>
                  </a:cubicBezTo>
                  <a:cubicBezTo>
                    <a:pt x="565150" y="19050"/>
                    <a:pt x="591820" y="8890"/>
                    <a:pt x="591820" y="8890"/>
                  </a:cubicBezTo>
                  <a:cubicBezTo>
                    <a:pt x="593090" y="8890"/>
                    <a:pt x="621030" y="5080"/>
                    <a:pt x="636270" y="3810"/>
                  </a:cubicBezTo>
                  <a:cubicBezTo>
                    <a:pt x="650240" y="2540"/>
                    <a:pt x="679450" y="0"/>
                    <a:pt x="679450" y="0"/>
                  </a:cubicBezTo>
                  <a:cubicBezTo>
                    <a:pt x="680720" y="0"/>
                    <a:pt x="708660" y="3810"/>
                    <a:pt x="723900" y="5080"/>
                  </a:cubicBezTo>
                  <a:cubicBezTo>
                    <a:pt x="737870" y="7620"/>
                    <a:pt x="767080" y="11430"/>
                    <a:pt x="767080" y="11430"/>
                  </a:cubicBezTo>
                  <a:cubicBezTo>
                    <a:pt x="768350" y="11430"/>
                    <a:pt x="795020" y="22860"/>
                    <a:pt x="808990" y="27940"/>
                  </a:cubicBezTo>
                  <a:cubicBezTo>
                    <a:pt x="821690" y="33020"/>
                    <a:pt x="848360" y="44450"/>
                    <a:pt x="849630" y="44450"/>
                  </a:cubicBezTo>
                  <a:cubicBezTo>
                    <a:pt x="849630" y="44450"/>
                    <a:pt x="873760" y="60960"/>
                    <a:pt x="885190" y="69850"/>
                  </a:cubicBezTo>
                  <a:cubicBezTo>
                    <a:pt x="896620" y="78740"/>
                    <a:pt x="920750" y="95250"/>
                    <a:pt x="920750" y="95250"/>
                  </a:cubicBezTo>
                  <a:cubicBezTo>
                    <a:pt x="922020" y="96520"/>
                    <a:pt x="939800" y="118110"/>
                    <a:pt x="949960" y="129540"/>
                  </a:cubicBezTo>
                  <a:cubicBezTo>
                    <a:pt x="958850" y="139700"/>
                    <a:pt x="977900" y="162560"/>
                    <a:pt x="979170" y="162560"/>
                  </a:cubicBezTo>
                  <a:cubicBezTo>
                    <a:pt x="979170" y="162560"/>
                    <a:pt x="991870" y="189230"/>
                    <a:pt x="998220" y="201930"/>
                  </a:cubicBezTo>
                  <a:cubicBezTo>
                    <a:pt x="1004570" y="214630"/>
                    <a:pt x="1018540" y="241300"/>
                    <a:pt x="1018540" y="241300"/>
                  </a:cubicBezTo>
                  <a:cubicBezTo>
                    <a:pt x="1018540" y="242570"/>
                    <a:pt x="1024890" y="270510"/>
                    <a:pt x="1028700" y="284480"/>
                  </a:cubicBezTo>
                  <a:cubicBezTo>
                    <a:pt x="1031240" y="298450"/>
                    <a:pt x="1037590" y="326390"/>
                    <a:pt x="1037590" y="327660"/>
                  </a:cubicBezTo>
                  <a:cubicBezTo>
                    <a:pt x="1037590" y="330200"/>
                    <a:pt x="1035050" y="361950"/>
                    <a:pt x="1038860" y="372110"/>
                  </a:cubicBezTo>
                  <a:cubicBezTo>
                    <a:pt x="1042670" y="377190"/>
                    <a:pt x="1047750" y="378460"/>
                    <a:pt x="1052830" y="382270"/>
                  </a:cubicBezTo>
                  <a:cubicBezTo>
                    <a:pt x="1061720" y="389890"/>
                    <a:pt x="1084580" y="407670"/>
                    <a:pt x="1084580" y="407670"/>
                  </a:cubicBezTo>
                  <a:cubicBezTo>
                    <a:pt x="1084580" y="407670"/>
                    <a:pt x="1101090" y="429260"/>
                    <a:pt x="1108710" y="439420"/>
                  </a:cubicBezTo>
                  <a:cubicBezTo>
                    <a:pt x="1116330" y="449580"/>
                    <a:pt x="1132840" y="469900"/>
                    <a:pt x="1132840" y="471170"/>
                  </a:cubicBezTo>
                  <a:cubicBezTo>
                    <a:pt x="1132840" y="471170"/>
                    <a:pt x="1144270" y="495300"/>
                    <a:pt x="1149350" y="508000"/>
                  </a:cubicBezTo>
                  <a:cubicBezTo>
                    <a:pt x="1154430" y="519430"/>
                    <a:pt x="1164590" y="543560"/>
                    <a:pt x="1164590" y="543560"/>
                  </a:cubicBezTo>
                  <a:cubicBezTo>
                    <a:pt x="1165860" y="544830"/>
                    <a:pt x="1169670" y="570230"/>
                    <a:pt x="1172210" y="582930"/>
                  </a:cubicBezTo>
                  <a:cubicBezTo>
                    <a:pt x="1174750" y="596900"/>
                    <a:pt x="1178560" y="622300"/>
                    <a:pt x="1178560" y="622300"/>
                  </a:cubicBezTo>
                  <a:cubicBezTo>
                    <a:pt x="1178560" y="623570"/>
                    <a:pt x="1177290" y="650240"/>
                    <a:pt x="1176020" y="661670"/>
                  </a:cubicBezTo>
                  <a:cubicBezTo>
                    <a:pt x="1174750" y="673100"/>
                    <a:pt x="1170940" y="684530"/>
                    <a:pt x="1173480" y="692150"/>
                  </a:cubicBezTo>
                  <a:cubicBezTo>
                    <a:pt x="1176020" y="697230"/>
                    <a:pt x="1183640" y="702310"/>
                    <a:pt x="1183640" y="702310"/>
                  </a:cubicBezTo>
                  <a:cubicBezTo>
                    <a:pt x="1183640" y="703580"/>
                    <a:pt x="1196340" y="727710"/>
                    <a:pt x="1202690" y="740410"/>
                  </a:cubicBezTo>
                  <a:cubicBezTo>
                    <a:pt x="1209040" y="751840"/>
                    <a:pt x="1221740" y="777240"/>
                    <a:pt x="1221740" y="777240"/>
                  </a:cubicBezTo>
                  <a:cubicBezTo>
                    <a:pt x="1221740" y="777240"/>
                    <a:pt x="1221740" y="777240"/>
                    <a:pt x="1223010" y="777240"/>
                  </a:cubicBezTo>
                  <a:cubicBezTo>
                    <a:pt x="1223010" y="777240"/>
                    <a:pt x="1229360" y="803910"/>
                    <a:pt x="1231900" y="817880"/>
                  </a:cubicBezTo>
                  <a:cubicBezTo>
                    <a:pt x="1235710" y="831850"/>
                    <a:pt x="1242060" y="858520"/>
                    <a:pt x="1242060" y="858520"/>
                  </a:cubicBezTo>
                  <a:cubicBezTo>
                    <a:pt x="1242060" y="859790"/>
                    <a:pt x="1242060" y="886460"/>
                    <a:pt x="1242060" y="900430"/>
                  </a:cubicBezTo>
                  <a:cubicBezTo>
                    <a:pt x="1242060" y="915670"/>
                    <a:pt x="1242060" y="942340"/>
                    <a:pt x="1242060" y="943610"/>
                  </a:cubicBezTo>
                  <a:cubicBezTo>
                    <a:pt x="1242060" y="943610"/>
                    <a:pt x="1235710" y="970280"/>
                    <a:pt x="1231900" y="984250"/>
                  </a:cubicBezTo>
                  <a:cubicBezTo>
                    <a:pt x="1229360" y="998220"/>
                    <a:pt x="1223010" y="1024890"/>
                    <a:pt x="1223010" y="1024890"/>
                  </a:cubicBezTo>
                  <a:cubicBezTo>
                    <a:pt x="1221740" y="1024890"/>
                    <a:pt x="1221740" y="1024890"/>
                    <a:pt x="1221740" y="1024890"/>
                  </a:cubicBezTo>
                  <a:cubicBezTo>
                    <a:pt x="1221740" y="1024890"/>
                    <a:pt x="1209040" y="1050290"/>
                    <a:pt x="1202690" y="1061720"/>
                  </a:cubicBezTo>
                  <a:cubicBezTo>
                    <a:pt x="1196340" y="1074420"/>
                    <a:pt x="1183640" y="1098550"/>
                    <a:pt x="1183640" y="1099820"/>
                  </a:cubicBezTo>
                  <a:cubicBezTo>
                    <a:pt x="1182370" y="1099820"/>
                    <a:pt x="1164590" y="1120140"/>
                    <a:pt x="1155700" y="1131570"/>
                  </a:cubicBezTo>
                  <a:cubicBezTo>
                    <a:pt x="1145540" y="1141730"/>
                    <a:pt x="1127760" y="1162050"/>
                    <a:pt x="1127760" y="1162050"/>
                  </a:cubicBezTo>
                  <a:cubicBezTo>
                    <a:pt x="1126490" y="1163320"/>
                    <a:pt x="1111250" y="1168400"/>
                    <a:pt x="1103630" y="1178560"/>
                  </a:cubicBezTo>
                  <a:cubicBezTo>
                    <a:pt x="1079500" y="1210310"/>
                    <a:pt x="1085850" y="1353820"/>
                    <a:pt x="1028700" y="1408430"/>
                  </a:cubicBezTo>
                  <a:cubicBezTo>
                    <a:pt x="958850" y="1475740"/>
                    <a:pt x="755650" y="1464310"/>
                    <a:pt x="673100" y="1510030"/>
                  </a:cubicBezTo>
                  <a:cubicBezTo>
                    <a:pt x="621030" y="1539240"/>
                    <a:pt x="612140" y="1588770"/>
                    <a:pt x="560070" y="1612900"/>
                  </a:cubicBezTo>
                  <a:cubicBezTo>
                    <a:pt x="483870" y="1647190"/>
                    <a:pt x="325120" y="1689100"/>
                    <a:pt x="240030" y="1648460"/>
                  </a:cubicBezTo>
                  <a:cubicBezTo>
                    <a:pt x="147320" y="1604010"/>
                    <a:pt x="74930" y="1445260"/>
                    <a:pt x="36830" y="1332230"/>
                  </a:cubicBezTo>
                  <a:cubicBezTo>
                    <a:pt x="0" y="1223010"/>
                    <a:pt x="11430" y="979170"/>
                    <a:pt x="11430" y="979170"/>
                  </a:cubicBezTo>
                </a:path>
              </a:pathLst>
            </a:custGeom>
            <a:solidFill>
              <a:srgbClr val="FFFFFF"/>
            </a:solidFill>
            <a:ln cap="sq">
              <a:noFill/>
              <a:prstDash val="solid"/>
              <a:miter/>
            </a:ln>
          </p:spPr>
        </p:sp>
      </p:grpSp>
      <p:sp>
        <p:nvSpPr>
          <p:cNvPr id="19" name="TextBox 19"/>
          <p:cNvSpPr txBox="1"/>
          <p:nvPr/>
        </p:nvSpPr>
        <p:spPr>
          <a:xfrm>
            <a:off x="9624202" y="971550"/>
            <a:ext cx="1451015" cy="481581"/>
          </a:xfrm>
          <a:prstGeom prst="rect">
            <a:avLst/>
          </a:prstGeom>
        </p:spPr>
        <p:txBody>
          <a:bodyPr lIns="0" tIns="0" rIns="0" bIns="0" rtlCol="0" anchor="t">
            <a:spAutoFit/>
          </a:bodyPr>
          <a:lstStyle/>
          <a:p>
            <a:pPr algn="ctr">
              <a:lnSpc>
                <a:spcPts val="3905"/>
              </a:lnSpc>
            </a:pPr>
            <a:r>
              <a:rPr lang="en-US" sz="279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στομάχι</a:t>
            </a:r>
            <a:endParaRPr lang="en-US" sz="279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20" name="TextBox 20"/>
          <p:cNvSpPr txBox="1"/>
          <p:nvPr/>
        </p:nvSpPr>
        <p:spPr>
          <a:xfrm>
            <a:off x="15800694" y="962025"/>
            <a:ext cx="1750871" cy="590327"/>
          </a:xfrm>
          <a:prstGeom prst="rect">
            <a:avLst/>
          </a:prstGeom>
        </p:spPr>
        <p:txBody>
          <a:bodyPr lIns="0" tIns="0" rIns="0" bIns="0" rtlCol="0" anchor="t">
            <a:spAutoFit/>
          </a:bodyPr>
          <a:lstStyle/>
          <a:p>
            <a:pPr algn="ctr">
              <a:lnSpc>
                <a:spcPts val="4850"/>
              </a:lnSpc>
            </a:pPr>
            <a:r>
              <a:rPr lang="en-US" sz="346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συκώτι</a:t>
            </a:r>
            <a:endParaRPr lang="en-US" sz="346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21" name="TextBox 21"/>
          <p:cNvSpPr txBox="1"/>
          <p:nvPr/>
        </p:nvSpPr>
        <p:spPr>
          <a:xfrm>
            <a:off x="9783848" y="4819967"/>
            <a:ext cx="3340636" cy="580390"/>
          </a:xfrm>
          <a:prstGeom prst="rect">
            <a:avLst/>
          </a:prstGeom>
        </p:spPr>
        <p:txBody>
          <a:bodyPr lIns="0" tIns="0" rIns="0" bIns="0" rtlCol="0" anchor="t">
            <a:spAutoFit/>
          </a:bodyPr>
          <a:lstStyle/>
          <a:p>
            <a:pPr algn="ctr">
              <a:lnSpc>
                <a:spcPts val="4760"/>
              </a:lnSpc>
            </a:pPr>
            <a:r>
              <a:rPr lang="en-US" sz="3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Λεπτό έντερο</a:t>
            </a:r>
            <a:endParaRPr lang="en-US" sz="3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22" name="TextBox 22"/>
          <p:cNvSpPr txBox="1"/>
          <p:nvPr/>
        </p:nvSpPr>
        <p:spPr>
          <a:xfrm>
            <a:off x="13539260" y="4984092"/>
            <a:ext cx="2539754" cy="456231"/>
          </a:xfrm>
          <a:prstGeom prst="rect">
            <a:avLst/>
          </a:prstGeom>
        </p:spPr>
        <p:txBody>
          <a:bodyPr lIns="0" tIns="0" rIns="0" bIns="0" rtlCol="0" anchor="t">
            <a:spAutoFit/>
          </a:bodyPr>
          <a:lstStyle/>
          <a:p>
            <a:pPr algn="ctr">
              <a:lnSpc>
                <a:spcPts val="3730"/>
              </a:lnSpc>
            </a:pPr>
            <a:r>
              <a:rPr lang="en-US" sz="266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Παχύ έντερο</a:t>
            </a:r>
            <a:endParaRPr lang="en-US" sz="266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23" name="TextBox 23"/>
          <p:cNvSpPr txBox="1"/>
          <p:nvPr/>
        </p:nvSpPr>
        <p:spPr>
          <a:xfrm>
            <a:off x="2864190" y="4819967"/>
            <a:ext cx="2163961" cy="580390"/>
          </a:xfrm>
          <a:prstGeom prst="rect">
            <a:avLst/>
          </a:prstGeom>
        </p:spPr>
        <p:txBody>
          <a:bodyPr lIns="0" tIns="0" rIns="0" bIns="0" rtlCol="0" anchor="t">
            <a:spAutoFit/>
          </a:bodyPr>
          <a:lstStyle/>
          <a:p>
            <a:pPr algn="ctr">
              <a:lnSpc>
                <a:spcPts val="4760"/>
              </a:lnSpc>
            </a:pPr>
            <a:r>
              <a:rPr lang="en-US" sz="3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Πάγκρεας</a:t>
            </a:r>
            <a:endParaRPr lang="en-US" sz="3400"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24" name="TextBox 24"/>
          <p:cNvSpPr txBox="1"/>
          <p:nvPr/>
        </p:nvSpPr>
        <p:spPr>
          <a:xfrm>
            <a:off x="1368026" y="1191858"/>
            <a:ext cx="2815910" cy="511936"/>
          </a:xfrm>
          <a:prstGeom prst="rect">
            <a:avLst/>
          </a:prstGeom>
        </p:spPr>
        <p:txBody>
          <a:bodyPr lIns="0" tIns="0" rIns="0" bIns="0" rtlCol="0" anchor="t">
            <a:spAutoFit/>
          </a:bodyPr>
          <a:lstStyle/>
          <a:p>
            <a:pPr algn="ctr">
              <a:lnSpc>
                <a:spcPts val="4335"/>
              </a:lnSpc>
            </a:pPr>
            <a:r>
              <a:rPr lang="en-US" sz="309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rPr>
              <a:t>Στόμα</a:t>
            </a:r>
            <a:endParaRPr lang="en-US" sz="3095" b="1">
              <a:solidFill>
                <a:srgbClr val="00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1E1"/>
        </a:solidFill>
        <a:effectLst/>
      </p:bgPr>
    </p:bg>
    <p:spTree>
      <p:nvGrpSpPr>
        <p:cNvPr id="1" name=""/>
        <p:cNvGrpSpPr/>
        <p:nvPr/>
      </p:nvGrpSpPr>
      <p:grpSpPr>
        <a:xfrm>
          <a:off x="0" y="0"/>
          <a:ext cx="0" cy="0"/>
          <a:chOff x="0" y="0"/>
          <a:chExt cx="0" cy="0"/>
        </a:xfrm>
      </p:grpSpPr>
      <p:sp>
        <p:nvSpPr>
          <p:cNvPr id="2" name="Freeform 2"/>
          <p:cNvSpPr/>
          <p:nvPr/>
        </p:nvSpPr>
        <p:spPr>
          <a:xfrm>
            <a:off x="3302221" y="571303"/>
            <a:ext cx="11684491" cy="9347593"/>
          </a:xfrm>
          <a:custGeom>
            <a:avLst/>
            <a:gdLst/>
            <a:ahLst/>
            <a:cxnLst/>
            <a:rect l="l" t="t" r="r" b="b"/>
            <a:pathLst>
              <a:path w="11684491" h="9347593">
                <a:moveTo>
                  <a:pt x="0" y="0"/>
                </a:moveTo>
                <a:lnTo>
                  <a:pt x="11684492" y="0"/>
                </a:lnTo>
                <a:lnTo>
                  <a:pt x="11684492" y="9347594"/>
                </a:lnTo>
                <a:lnTo>
                  <a:pt x="0" y="9347594"/>
                </a:lnTo>
                <a:lnTo>
                  <a:pt x="0" y="0"/>
                </a:lnTo>
                <a:close/>
              </a:path>
            </a:pathLst>
          </a:custGeom>
          <a:blipFill>
            <a:blip r:embed="rId1"/>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TextBox 2"/>
          <p:cNvSpPr txBox="1"/>
          <p:nvPr/>
        </p:nvSpPr>
        <p:spPr>
          <a:xfrm>
            <a:off x="393767" y="3217208"/>
            <a:ext cx="17894233" cy="2192660"/>
          </a:xfrm>
          <a:prstGeom prst="rect">
            <a:avLst/>
          </a:prstGeom>
        </p:spPr>
        <p:txBody>
          <a:bodyPr lIns="0" tIns="0" rIns="0" bIns="0" rtlCol="0" anchor="t">
            <a:spAutoFit/>
          </a:bodyPr>
          <a:lstStyle/>
          <a:p>
            <a:pPr algn="ctr">
              <a:lnSpc>
                <a:spcPts val="8820"/>
              </a:lnSpc>
            </a:pPr>
            <a:r>
              <a:rPr lang="en-US" sz="6300" b="1" u="sng">
                <a:solidFill>
                  <a:srgbClr val="000000"/>
                </a:solidFill>
                <a:latin typeface="Comic Sans Bold" panose="03000902030302020204"/>
                <a:ea typeface="Comic Sans Bold" panose="03000902030302020204"/>
                <a:cs typeface="Comic Sans Bold" panose="03000902030302020204"/>
                <a:sym typeface="Comic Sans Bold" panose="03000902030302020204"/>
              </a:rPr>
              <a:t>Τελείωσες την επανάληψή σου! Ήρθε η ώρα να </a:t>
            </a:r>
            <a:r>
              <a:rPr lang="en-US" sz="6300"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1" tooltip="https://play.google.com/store/apps/details?id=air.ch.alimentarium.learning.digestix"/>
              </a:rPr>
              <a:t>διασκέδασεις με το πεπτικό</a:t>
            </a:r>
            <a:r>
              <a:rPr lang="en-US" sz="6300" b="1" u="sng">
                <a:solidFill>
                  <a:srgbClr val="000000"/>
                </a:solidFill>
                <a:latin typeface="Comic Sans Bold" panose="03000902030302020204"/>
                <a:ea typeface="Comic Sans Bold" panose="03000902030302020204"/>
                <a:cs typeface="Comic Sans Bold" panose="03000902030302020204"/>
                <a:sym typeface="Comic Sans Bold" panose="03000902030302020204"/>
              </a:rPr>
              <a:t> σύστημα</a:t>
            </a:r>
            <a:r>
              <a:rPr lang="en-US" sz="6300"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1" tooltip="https://play.google.com/store/apps/details?id=air.ch.alimentarium.learning.digestix"/>
              </a:rPr>
              <a:t> </a:t>
            </a:r>
            <a:endParaRPr lang="en-US" sz="6300" b="1" u="sng">
              <a:solidFill>
                <a:srgbClr val="000000"/>
              </a:solidFill>
              <a:latin typeface="Comic Sans Bold" panose="03000902030302020204"/>
              <a:ea typeface="Comic Sans Bold" panose="03000902030302020204"/>
              <a:cs typeface="Comic Sans Bold" panose="03000902030302020204"/>
              <a:sym typeface="Comic Sans Bold" panose="03000902030302020204"/>
              <a:hlinkClick r:id="rId1" tooltip="https://play.google.com/store/apps/details?id=air.ch.alimentarium.learning.digestix"/>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rot="2700000">
            <a:off x="11340494" y="-3416983"/>
            <a:ext cx="7482035" cy="7706216"/>
          </a:xfrm>
          <a:custGeom>
            <a:avLst/>
            <a:gdLst/>
            <a:ahLst/>
            <a:cxnLst/>
            <a:rect l="l" t="t" r="r" b="b"/>
            <a:pathLst>
              <a:path w="7482035" h="7706216">
                <a:moveTo>
                  <a:pt x="0" y="0"/>
                </a:moveTo>
                <a:lnTo>
                  <a:pt x="7482035" y="0"/>
                </a:lnTo>
                <a:lnTo>
                  <a:pt x="7482035" y="7706215"/>
                </a:lnTo>
                <a:lnTo>
                  <a:pt x="0" y="7706215"/>
                </a:lnTo>
                <a:lnTo>
                  <a:pt x="0" y="0"/>
                </a:lnTo>
                <a:close/>
              </a:path>
            </a:pathLst>
          </a:custGeom>
          <a:blipFill>
            <a:blip r:embed="rId1">
              <a:alphaModFix amt="37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rot="2700000">
            <a:off x="-1820073" y="8953600"/>
            <a:ext cx="6935556" cy="7143362"/>
          </a:xfrm>
          <a:custGeom>
            <a:avLst/>
            <a:gdLst/>
            <a:ahLst/>
            <a:cxnLst/>
            <a:rect l="l" t="t" r="r" b="b"/>
            <a:pathLst>
              <a:path w="6935556" h="7143362">
                <a:moveTo>
                  <a:pt x="0" y="0"/>
                </a:moveTo>
                <a:lnTo>
                  <a:pt x="6935556" y="0"/>
                </a:lnTo>
                <a:lnTo>
                  <a:pt x="6935556" y="7143362"/>
                </a:lnTo>
                <a:lnTo>
                  <a:pt x="0" y="7143362"/>
                </a:lnTo>
                <a:lnTo>
                  <a:pt x="0" y="0"/>
                </a:lnTo>
                <a:close/>
              </a:path>
            </a:pathLst>
          </a:custGeom>
          <a:blipFill>
            <a:blip r:embed="rId1">
              <a:alphaModFix amt="37000"/>
              <a:extLst>
                <a:ext uri="{96DAC541-7B7A-43D3-8B79-37D633B846F1}">
                  <asvg:svgBlip xmlns:asvg="http://schemas.microsoft.com/office/drawing/2016/SVG/main" r:embed="rId2"/>
                </a:ext>
              </a:extLst>
            </a:blip>
            <a:stretch>
              <a:fillRect/>
            </a:stretch>
          </a:blipFill>
          <a:ln cap="sq">
            <a:noFill/>
            <a:prstDash val="solid"/>
            <a:miter/>
          </a:ln>
        </p:spPr>
      </p:sp>
      <p:sp>
        <p:nvSpPr>
          <p:cNvPr id="4" name="Freeform 4"/>
          <p:cNvSpPr/>
          <p:nvPr/>
        </p:nvSpPr>
        <p:spPr>
          <a:xfrm rot="-3071549">
            <a:off x="2961436" y="7983346"/>
            <a:ext cx="3269329" cy="3003696"/>
          </a:xfrm>
          <a:custGeom>
            <a:avLst/>
            <a:gdLst/>
            <a:ahLst/>
            <a:cxnLst/>
            <a:rect l="l" t="t" r="r" b="b"/>
            <a:pathLst>
              <a:path w="3269329" h="3003696">
                <a:moveTo>
                  <a:pt x="0" y="0"/>
                </a:moveTo>
                <a:lnTo>
                  <a:pt x="3269329" y="0"/>
                </a:lnTo>
                <a:lnTo>
                  <a:pt x="3269329" y="3003696"/>
                </a:lnTo>
                <a:lnTo>
                  <a:pt x="0" y="3003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5747401"/>
            <a:ext cx="628842" cy="554953"/>
          </a:xfrm>
          <a:custGeom>
            <a:avLst/>
            <a:gdLst/>
            <a:ahLst/>
            <a:cxnLst/>
            <a:rect l="l" t="t" r="r" b="b"/>
            <a:pathLst>
              <a:path w="628842" h="554953">
                <a:moveTo>
                  <a:pt x="0" y="0"/>
                </a:moveTo>
                <a:lnTo>
                  <a:pt x="628842" y="0"/>
                </a:lnTo>
                <a:lnTo>
                  <a:pt x="628842" y="554953"/>
                </a:lnTo>
                <a:lnTo>
                  <a:pt x="0" y="5549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196911" y="763983"/>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11069663" y="1244024"/>
            <a:ext cx="7482035" cy="9561706"/>
          </a:xfrm>
          <a:custGeom>
            <a:avLst/>
            <a:gdLst/>
            <a:ahLst/>
            <a:cxnLst/>
            <a:rect l="l" t="t" r="r" b="b"/>
            <a:pathLst>
              <a:path w="7482035" h="9561706">
                <a:moveTo>
                  <a:pt x="7482035" y="0"/>
                </a:moveTo>
                <a:lnTo>
                  <a:pt x="0" y="0"/>
                </a:lnTo>
                <a:lnTo>
                  <a:pt x="0" y="9561706"/>
                </a:lnTo>
                <a:lnTo>
                  <a:pt x="7482035" y="9561706"/>
                </a:lnTo>
                <a:lnTo>
                  <a:pt x="7482035" y="0"/>
                </a:lnTo>
                <a:close/>
              </a:path>
            </a:pathLst>
          </a:custGeom>
          <a:blipFill>
            <a:blip r:embed="rId9"/>
            <a:stretch>
              <a:fillRect/>
            </a:stretch>
          </a:blipFill>
        </p:spPr>
      </p:sp>
      <p:sp>
        <p:nvSpPr>
          <p:cNvPr id="8" name="Freeform 8"/>
          <p:cNvSpPr/>
          <p:nvPr/>
        </p:nvSpPr>
        <p:spPr>
          <a:xfrm rot="-7644902">
            <a:off x="15053999" y="-1028700"/>
            <a:ext cx="3995097" cy="4114800"/>
          </a:xfrm>
          <a:custGeom>
            <a:avLst/>
            <a:gdLst/>
            <a:ahLst/>
            <a:cxnLst/>
            <a:rect l="l" t="t" r="r" b="b"/>
            <a:pathLst>
              <a:path w="3995097" h="4114800">
                <a:moveTo>
                  <a:pt x="0" y="0"/>
                </a:moveTo>
                <a:lnTo>
                  <a:pt x="3995097" y="0"/>
                </a:lnTo>
                <a:lnTo>
                  <a:pt x="399509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726728" y="8008207"/>
            <a:ext cx="1984926" cy="1533807"/>
          </a:xfrm>
          <a:custGeom>
            <a:avLst/>
            <a:gdLst/>
            <a:ahLst/>
            <a:cxnLst/>
            <a:rect l="l" t="t" r="r" b="b"/>
            <a:pathLst>
              <a:path w="1984926" h="1533807">
                <a:moveTo>
                  <a:pt x="0" y="0"/>
                </a:moveTo>
                <a:lnTo>
                  <a:pt x="1984926" y="0"/>
                </a:lnTo>
                <a:lnTo>
                  <a:pt x="1984926" y="1533807"/>
                </a:lnTo>
                <a:lnTo>
                  <a:pt x="0" y="15338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4986579" y="249827"/>
            <a:ext cx="6427521" cy="3615481"/>
          </a:xfrm>
          <a:custGeom>
            <a:avLst/>
            <a:gdLst/>
            <a:ahLst/>
            <a:cxnLst/>
            <a:rect l="l" t="t" r="r" b="b"/>
            <a:pathLst>
              <a:path w="6427521" h="3615481">
                <a:moveTo>
                  <a:pt x="0" y="0"/>
                </a:moveTo>
                <a:lnTo>
                  <a:pt x="6427521" y="0"/>
                </a:lnTo>
                <a:lnTo>
                  <a:pt x="6427521" y="3615480"/>
                </a:lnTo>
                <a:lnTo>
                  <a:pt x="0" y="3615480"/>
                </a:lnTo>
                <a:lnTo>
                  <a:pt x="0" y="0"/>
                </a:lnTo>
                <a:close/>
              </a:path>
            </a:pathLst>
          </a:custGeom>
          <a:blipFill>
            <a:blip r:embed="rId14"/>
            <a:stretch>
              <a:fillRect/>
            </a:stretch>
          </a:blipFill>
        </p:spPr>
      </p:sp>
      <p:sp>
        <p:nvSpPr>
          <p:cNvPr id="11" name="TextBox 11"/>
          <p:cNvSpPr txBox="1"/>
          <p:nvPr/>
        </p:nvSpPr>
        <p:spPr>
          <a:xfrm>
            <a:off x="339608" y="3888883"/>
            <a:ext cx="7690491" cy="2842609"/>
          </a:xfrm>
          <a:prstGeom prst="rect">
            <a:avLst/>
          </a:prstGeom>
        </p:spPr>
        <p:txBody>
          <a:bodyPr lIns="0" tIns="0" rIns="0" bIns="0" rtlCol="0" anchor="t">
            <a:spAutoFit/>
          </a:bodyPr>
          <a:lstStyle/>
          <a:p>
            <a:pPr algn="l">
              <a:lnSpc>
                <a:spcPts val="10790"/>
              </a:lnSpc>
            </a:pPr>
            <a:r>
              <a:rPr lang="en-US" sz="11855" spc="-830">
                <a:solidFill>
                  <a:srgbClr val="387647"/>
                </a:solidFill>
                <a:latin typeface="Comic Sans" panose="03000702030302020204"/>
                <a:ea typeface="Comic Sans" panose="03000702030302020204"/>
                <a:cs typeface="Comic Sans" panose="03000702030302020204"/>
                <a:sym typeface="Comic Sans" panose="03000702030302020204"/>
              </a:rPr>
              <a:t>ΠΕΠΤΙΚΟ </a:t>
            </a:r>
            <a:endParaRPr lang="en-US" sz="11855" spc="-830">
              <a:solidFill>
                <a:srgbClr val="387647"/>
              </a:solidFill>
              <a:latin typeface="Comic Sans" panose="03000702030302020204"/>
              <a:ea typeface="Comic Sans" panose="03000702030302020204"/>
              <a:cs typeface="Comic Sans" panose="03000702030302020204"/>
              <a:sym typeface="Comic Sans" panose="03000702030302020204"/>
            </a:endParaRPr>
          </a:p>
          <a:p>
            <a:pPr algn="l">
              <a:lnSpc>
                <a:spcPts val="10790"/>
              </a:lnSpc>
            </a:pPr>
            <a:r>
              <a:rPr lang="en-US" sz="11855" spc="-830">
                <a:solidFill>
                  <a:srgbClr val="387647"/>
                </a:solidFill>
                <a:latin typeface="Comic Sans" panose="03000702030302020204"/>
                <a:ea typeface="Comic Sans" panose="03000702030302020204"/>
                <a:cs typeface="Comic Sans" panose="03000702030302020204"/>
                <a:sym typeface="Comic Sans" panose="03000702030302020204"/>
              </a:rPr>
              <a:t>ΣΥΣΤΗΜΑ</a:t>
            </a:r>
            <a:endParaRPr lang="en-US" sz="11855" spc="-830">
              <a:solidFill>
                <a:srgbClr val="387647"/>
              </a:solidFill>
              <a:latin typeface="Comic Sans" panose="03000702030302020204"/>
              <a:ea typeface="Comic Sans" panose="03000702030302020204"/>
              <a:cs typeface="Comic Sans" panose="03000702030302020204"/>
              <a:sym typeface="Comic Sans" panose="03000702030302020204"/>
            </a:endParaRPr>
          </a:p>
        </p:txBody>
      </p:sp>
      <p:sp>
        <p:nvSpPr>
          <p:cNvPr id="12" name="TextBox 12"/>
          <p:cNvSpPr txBox="1"/>
          <p:nvPr/>
        </p:nvSpPr>
        <p:spPr>
          <a:xfrm>
            <a:off x="2637615" y="6801354"/>
            <a:ext cx="8735331" cy="1206853"/>
          </a:xfrm>
          <a:prstGeom prst="rect">
            <a:avLst/>
          </a:prstGeom>
        </p:spPr>
        <p:txBody>
          <a:bodyPr lIns="0" tIns="0" rIns="0" bIns="0" rtlCol="0" anchor="t">
            <a:spAutoFit/>
          </a:bodyPr>
          <a:lstStyle/>
          <a:p>
            <a:pPr algn="l">
              <a:lnSpc>
                <a:spcPts val="3195"/>
              </a:lnSpc>
            </a:pPr>
            <a:r>
              <a:rPr lang="en-US" sz="2685">
                <a:solidFill>
                  <a:srgbClr val="544541"/>
                </a:solidFill>
                <a:latin typeface="Romana Light" panose="02000506080000020003"/>
                <a:ea typeface="Romana Light" panose="02000506080000020003"/>
                <a:cs typeface="Romana Light" panose="02000506080000020003"/>
                <a:sym typeface="Romana Light" panose="02000506080000020003"/>
              </a:rPr>
              <a:t>Το σώμα μας είναι εφοδιασμένο με όργανα που υποδέχονται και επεξεργάζονται την τροφή. </a:t>
            </a:r>
            <a:r>
              <a:rPr lang="en-US" sz="2685" b="1">
                <a:solidFill>
                  <a:srgbClr val="544541"/>
                </a:solidFill>
                <a:latin typeface="Romana Semi-Bold" panose="02000503090000020003"/>
                <a:ea typeface="Romana Semi-Bold" panose="02000503090000020003"/>
                <a:cs typeface="Romana Semi-Bold" panose="02000503090000020003"/>
                <a:sym typeface="Romana Semi-Bold" panose="02000503090000020003"/>
              </a:rPr>
              <a:t>Τα όργανα αυτά αποτελούν το πεπτικό σύστημα</a:t>
            </a:r>
            <a:r>
              <a:rPr lang="en-US" sz="2685">
                <a:solidFill>
                  <a:srgbClr val="544541"/>
                </a:solidFill>
                <a:latin typeface="Romana Light" panose="02000506080000020003"/>
                <a:ea typeface="Romana Light" panose="02000506080000020003"/>
                <a:cs typeface="Romana Light" panose="02000506080000020003"/>
                <a:sym typeface="Romana Light" panose="02000506080000020003"/>
              </a:rPr>
              <a:t>. </a:t>
            </a:r>
            <a:endParaRPr lang="en-US" sz="2685">
              <a:solidFill>
                <a:srgbClr val="544541"/>
              </a:solidFill>
              <a:latin typeface="Romana Light" panose="02000506080000020003"/>
              <a:ea typeface="Romana Light" panose="02000506080000020003"/>
              <a:cs typeface="Romana Light" panose="02000506080000020003"/>
              <a:sym typeface="Romana Light" panose="020005060800000200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a:off x="12592048" y="-3443494"/>
            <a:ext cx="6686640" cy="6886989"/>
          </a:xfrm>
          <a:custGeom>
            <a:avLst/>
            <a:gdLst/>
            <a:ahLst/>
            <a:cxnLst/>
            <a:rect l="l" t="t" r="r" b="b"/>
            <a:pathLst>
              <a:path w="6686640" h="6886989">
                <a:moveTo>
                  <a:pt x="0" y="0"/>
                </a:moveTo>
                <a:lnTo>
                  <a:pt x="6686639" y="0"/>
                </a:lnTo>
                <a:lnTo>
                  <a:pt x="6686639" y="6886988"/>
                </a:lnTo>
                <a:lnTo>
                  <a:pt x="0" y="6886988"/>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3112908" y="4085130"/>
            <a:ext cx="8283217" cy="8531403"/>
          </a:xfrm>
          <a:custGeom>
            <a:avLst/>
            <a:gdLst/>
            <a:ahLst/>
            <a:cxnLst/>
            <a:rect l="l" t="t" r="r" b="b"/>
            <a:pathLst>
              <a:path w="8283217" h="8531403">
                <a:moveTo>
                  <a:pt x="0" y="0"/>
                </a:moveTo>
                <a:lnTo>
                  <a:pt x="8283216" y="0"/>
                </a:lnTo>
                <a:lnTo>
                  <a:pt x="8283216" y="8531403"/>
                </a:lnTo>
                <a:lnTo>
                  <a:pt x="0" y="8531403"/>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4" name="Freeform 4"/>
          <p:cNvSpPr/>
          <p:nvPr/>
        </p:nvSpPr>
        <p:spPr>
          <a:xfrm>
            <a:off x="337716" y="2062489"/>
            <a:ext cx="7493864" cy="7372088"/>
          </a:xfrm>
          <a:custGeom>
            <a:avLst/>
            <a:gdLst/>
            <a:ahLst/>
            <a:cxnLst/>
            <a:rect l="l" t="t" r="r" b="b"/>
            <a:pathLst>
              <a:path w="7493864" h="7372088">
                <a:moveTo>
                  <a:pt x="0" y="0"/>
                </a:moveTo>
                <a:lnTo>
                  <a:pt x="7493864" y="0"/>
                </a:lnTo>
                <a:lnTo>
                  <a:pt x="7493864" y="7372088"/>
                </a:lnTo>
                <a:lnTo>
                  <a:pt x="0" y="7372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rot="0">
            <a:off x="8082239" y="3914018"/>
            <a:ext cx="9177061" cy="4820575"/>
            <a:chOff x="0" y="0"/>
            <a:chExt cx="12236082" cy="6427433"/>
          </a:xfrm>
        </p:grpSpPr>
        <p:sp>
          <p:nvSpPr>
            <p:cNvPr id="6" name="Freeform 6"/>
            <p:cNvSpPr/>
            <p:nvPr/>
          </p:nvSpPr>
          <p:spPr>
            <a:xfrm>
              <a:off x="0" y="0"/>
              <a:ext cx="12236082" cy="5495113"/>
            </a:xfrm>
            <a:custGeom>
              <a:avLst/>
              <a:gdLst/>
              <a:ahLst/>
              <a:cxnLst/>
              <a:rect l="l" t="t" r="r" b="b"/>
              <a:pathLst>
                <a:path w="12236082" h="5495113">
                  <a:moveTo>
                    <a:pt x="0" y="0"/>
                  </a:moveTo>
                  <a:lnTo>
                    <a:pt x="12236082" y="0"/>
                  </a:lnTo>
                  <a:lnTo>
                    <a:pt x="12236082" y="5495113"/>
                  </a:lnTo>
                  <a:lnTo>
                    <a:pt x="0" y="5495113"/>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a:off x="0" y="932320"/>
              <a:ext cx="12236082" cy="5495113"/>
            </a:xfrm>
            <a:custGeom>
              <a:avLst/>
              <a:gdLst/>
              <a:ahLst/>
              <a:cxnLst/>
              <a:rect l="l" t="t" r="r" b="b"/>
              <a:pathLst>
                <a:path w="12236082" h="5495113">
                  <a:moveTo>
                    <a:pt x="0" y="0"/>
                  </a:moveTo>
                  <a:lnTo>
                    <a:pt x="12236082" y="0"/>
                  </a:lnTo>
                  <a:lnTo>
                    <a:pt x="12236082" y="5495113"/>
                  </a:lnTo>
                  <a:lnTo>
                    <a:pt x="0" y="5495113"/>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sp>
        <p:nvSpPr>
          <p:cNvPr id="8" name="Freeform 8"/>
          <p:cNvSpPr/>
          <p:nvPr/>
        </p:nvSpPr>
        <p:spPr>
          <a:xfrm>
            <a:off x="653901" y="926251"/>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9" name="Freeform 9"/>
          <p:cNvSpPr/>
          <p:nvPr/>
        </p:nvSpPr>
        <p:spPr>
          <a:xfrm>
            <a:off x="6742888" y="7985371"/>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5340355" y="1288457"/>
            <a:ext cx="2595839" cy="774032"/>
          </a:xfrm>
          <a:custGeom>
            <a:avLst/>
            <a:gdLst/>
            <a:ahLst/>
            <a:cxnLst/>
            <a:rect l="l" t="t" r="r" b="b"/>
            <a:pathLst>
              <a:path w="2595839" h="774032">
                <a:moveTo>
                  <a:pt x="0" y="0"/>
                </a:moveTo>
                <a:lnTo>
                  <a:pt x="2595839" y="0"/>
                </a:lnTo>
                <a:lnTo>
                  <a:pt x="2595839" y="774032"/>
                </a:lnTo>
                <a:lnTo>
                  <a:pt x="0" y="7740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5126824" y="606420"/>
            <a:ext cx="6322352" cy="1069052"/>
          </a:xfrm>
          <a:custGeom>
            <a:avLst/>
            <a:gdLst/>
            <a:ahLst/>
            <a:cxnLst/>
            <a:rect l="l" t="t" r="r" b="b"/>
            <a:pathLst>
              <a:path w="6322352" h="1069052">
                <a:moveTo>
                  <a:pt x="0" y="0"/>
                </a:moveTo>
                <a:lnTo>
                  <a:pt x="6322352" y="0"/>
                </a:lnTo>
                <a:lnTo>
                  <a:pt x="6322352" y="1069053"/>
                </a:lnTo>
                <a:lnTo>
                  <a:pt x="0" y="10690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2060769">
            <a:off x="15893353" y="1568646"/>
            <a:ext cx="2787777" cy="4114800"/>
          </a:xfrm>
          <a:custGeom>
            <a:avLst/>
            <a:gdLst/>
            <a:ahLst/>
            <a:cxnLst/>
            <a:rect l="l" t="t" r="r" b="b"/>
            <a:pathLst>
              <a:path w="2787777" h="4114800">
                <a:moveTo>
                  <a:pt x="0" y="0"/>
                </a:moveTo>
                <a:lnTo>
                  <a:pt x="2787777" y="0"/>
                </a:lnTo>
                <a:lnTo>
                  <a:pt x="27877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8249807" y="4843322"/>
            <a:ext cx="8841925" cy="2488024"/>
          </a:xfrm>
          <a:prstGeom prst="rect">
            <a:avLst/>
          </a:prstGeom>
        </p:spPr>
        <p:txBody>
          <a:bodyPr lIns="0" tIns="0" rIns="0" bIns="0" rtlCol="0" anchor="t">
            <a:spAutoFit/>
          </a:bodyPr>
          <a:lstStyle/>
          <a:p>
            <a:pPr algn="just">
              <a:lnSpc>
                <a:spcPts val="3295"/>
              </a:lnSpc>
            </a:pPr>
            <a:r>
              <a:rPr lang="en-US" sz="2355">
                <a:solidFill>
                  <a:srgbClr val="36342F"/>
                </a:solidFill>
                <a:latin typeface="Comic Sans" panose="03000702030302020204"/>
                <a:ea typeface="Comic Sans" panose="03000702030302020204"/>
                <a:cs typeface="Comic Sans" panose="03000702030302020204"/>
                <a:sym typeface="Comic Sans" panose="03000702030302020204"/>
              </a:rPr>
              <a:t>Το πεπτικό σύστημα συνεργάζεται με άλλα όργανα και συστήματα του οργανισμού, ώστε οι χρήσιμες ουσίες να φτάσουν σε κάθε τμήμα του.</a:t>
            </a:r>
            <a:r>
              <a:rPr lang="en-US" sz="2355">
                <a:solidFill>
                  <a:srgbClr val="36342F"/>
                </a:solidFill>
                <a:latin typeface="Comic Sans" panose="03000702030302020204"/>
                <a:ea typeface="Comic Sans" panose="03000702030302020204"/>
                <a:cs typeface="Comic Sans" panose="03000702030302020204"/>
                <a:sym typeface="Comic Sans" panose="03000702030302020204"/>
              </a:rPr>
              <a:t> </a:t>
            </a:r>
            <a:endParaRPr lang="en-US" sz="2355">
              <a:solidFill>
                <a:srgbClr val="36342F"/>
              </a:solidFill>
              <a:latin typeface="Comic Sans" panose="03000702030302020204"/>
              <a:ea typeface="Comic Sans" panose="03000702030302020204"/>
              <a:cs typeface="Comic Sans" panose="03000702030302020204"/>
              <a:sym typeface="Comic Sans" panose="03000702030302020204"/>
            </a:endParaRPr>
          </a:p>
          <a:p>
            <a:pPr algn="just">
              <a:lnSpc>
                <a:spcPts val="3295"/>
              </a:lnSpc>
              <a:spcBef>
                <a:spcPct val="0"/>
              </a:spcBef>
            </a:pPr>
            <a:r>
              <a:rPr lang="en-US" sz="2355">
                <a:solidFill>
                  <a:srgbClr val="36342F"/>
                </a:solidFill>
                <a:latin typeface="Comic Sans" panose="03000702030302020204"/>
                <a:ea typeface="Comic Sans" panose="03000702030302020204"/>
                <a:cs typeface="Comic Sans" panose="03000702030302020204"/>
                <a:sym typeface="Comic Sans" panose="03000702030302020204"/>
              </a:rPr>
              <a:t>Πέψη ονομάζεται το σύνολο των διαδικασιών όπως η παραπάνω, με σκοπό ο οργανισμός να διασπάσει την τροφή στα στοιχεία που μπορεί να χρησιμοποιήσει. </a:t>
            </a:r>
            <a:endParaRPr lang="en-US" sz="2355">
              <a:solidFill>
                <a:srgbClr val="36342F"/>
              </a:solidFill>
              <a:latin typeface="Comic Sans" panose="03000702030302020204"/>
              <a:ea typeface="Comic Sans" panose="03000702030302020204"/>
              <a:cs typeface="Comic Sans" panose="03000702030302020204"/>
              <a:sym typeface="Comic Sans" panose="03000702030302020204"/>
            </a:endParaRPr>
          </a:p>
        </p:txBody>
      </p:sp>
      <p:sp>
        <p:nvSpPr>
          <p:cNvPr id="14" name="TextBox 14"/>
          <p:cNvSpPr txBox="1"/>
          <p:nvPr/>
        </p:nvSpPr>
        <p:spPr>
          <a:xfrm>
            <a:off x="8369953" y="1860298"/>
            <a:ext cx="6062741" cy="778510"/>
          </a:xfrm>
          <a:prstGeom prst="rect">
            <a:avLst/>
          </a:prstGeom>
        </p:spPr>
        <p:txBody>
          <a:bodyPr lIns="0" tIns="0" rIns="0" bIns="0" rtlCol="0" anchor="t">
            <a:spAutoFit/>
          </a:bodyPr>
          <a:lstStyle/>
          <a:p>
            <a:pPr algn="l">
              <a:lnSpc>
                <a:spcPts val="6440"/>
              </a:lnSpc>
              <a:spcBef>
                <a:spcPct val="0"/>
              </a:spcBef>
            </a:pPr>
            <a:r>
              <a:rPr lang="en-US" sz="4600">
                <a:solidFill>
                  <a:srgbClr val="544541"/>
                </a:solidFill>
                <a:latin typeface="Comic Sans" panose="03000702030302020204"/>
                <a:ea typeface="Comic Sans" panose="03000702030302020204"/>
                <a:cs typeface="Comic Sans" panose="03000702030302020204"/>
                <a:sym typeface="Comic Sans" panose="03000702030302020204"/>
              </a:rPr>
              <a:t>Τί ονομάζουμε πέψη; </a:t>
            </a:r>
            <a:endParaRPr lang="en-US" sz="4600">
              <a:solidFill>
                <a:srgbClr val="544541"/>
              </a:solidFill>
              <a:latin typeface="Comic Sans" panose="03000702030302020204"/>
              <a:ea typeface="Comic Sans" panose="03000702030302020204"/>
              <a:cs typeface="Comic Sans" panose="03000702030302020204"/>
              <a:sym typeface="Comic Sans" panose="03000702030302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rot="693615">
            <a:off x="7191830" y="8276891"/>
            <a:ext cx="7482035" cy="7706216"/>
          </a:xfrm>
          <a:custGeom>
            <a:avLst/>
            <a:gdLst/>
            <a:ahLst/>
            <a:cxnLst/>
            <a:rect l="l" t="t" r="r" b="b"/>
            <a:pathLst>
              <a:path w="7482035" h="7706216">
                <a:moveTo>
                  <a:pt x="0" y="0"/>
                </a:moveTo>
                <a:lnTo>
                  <a:pt x="7482035" y="0"/>
                </a:lnTo>
                <a:lnTo>
                  <a:pt x="7482035" y="7706216"/>
                </a:lnTo>
                <a:lnTo>
                  <a:pt x="0" y="7706216"/>
                </a:lnTo>
                <a:lnTo>
                  <a:pt x="0" y="0"/>
                </a:lnTo>
                <a:close/>
              </a:path>
            </a:pathLst>
          </a:custGeom>
          <a:blipFill>
            <a:blip r:embed="rId1">
              <a:alphaModFix amt="49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rot="693615">
            <a:off x="-3741018" y="-5103135"/>
            <a:ext cx="7482035" cy="7706216"/>
          </a:xfrm>
          <a:custGeom>
            <a:avLst/>
            <a:gdLst/>
            <a:ahLst/>
            <a:cxnLst/>
            <a:rect l="l" t="t" r="r" b="b"/>
            <a:pathLst>
              <a:path w="7482035" h="7706216">
                <a:moveTo>
                  <a:pt x="0" y="0"/>
                </a:moveTo>
                <a:lnTo>
                  <a:pt x="7482036" y="0"/>
                </a:lnTo>
                <a:lnTo>
                  <a:pt x="7482036" y="7706216"/>
                </a:lnTo>
                <a:lnTo>
                  <a:pt x="0" y="7706216"/>
                </a:lnTo>
                <a:lnTo>
                  <a:pt x="0" y="0"/>
                </a:lnTo>
                <a:close/>
              </a:path>
            </a:pathLst>
          </a:custGeom>
          <a:blipFill>
            <a:blip r:embed="rId1">
              <a:alphaModFix amt="37000"/>
              <a:extLst>
                <a:ext uri="{96DAC541-7B7A-43D3-8B79-37D633B846F1}">
                  <asvg:svgBlip xmlns:asvg="http://schemas.microsoft.com/office/drawing/2016/SVG/main" r:embed="rId2"/>
                </a:ext>
              </a:extLst>
            </a:blip>
            <a:stretch>
              <a:fillRect/>
            </a:stretch>
          </a:blipFill>
          <a:ln cap="sq">
            <a:noFill/>
            <a:prstDash val="solid"/>
            <a:miter/>
          </a:ln>
        </p:spPr>
      </p:sp>
      <p:sp>
        <p:nvSpPr>
          <p:cNvPr id="4" name="Freeform 4"/>
          <p:cNvSpPr/>
          <p:nvPr/>
        </p:nvSpPr>
        <p:spPr>
          <a:xfrm>
            <a:off x="8930075" y="669309"/>
            <a:ext cx="4340745" cy="1594237"/>
          </a:xfrm>
          <a:custGeom>
            <a:avLst/>
            <a:gdLst/>
            <a:ahLst/>
            <a:cxnLst/>
            <a:rect l="l" t="t" r="r" b="b"/>
            <a:pathLst>
              <a:path w="4340745" h="1594237">
                <a:moveTo>
                  <a:pt x="0" y="0"/>
                </a:moveTo>
                <a:lnTo>
                  <a:pt x="4340745" y="0"/>
                </a:lnTo>
                <a:lnTo>
                  <a:pt x="4340745" y="1594237"/>
                </a:lnTo>
                <a:lnTo>
                  <a:pt x="0" y="15942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293092" y="2930847"/>
            <a:ext cx="3822245" cy="1403806"/>
          </a:xfrm>
          <a:custGeom>
            <a:avLst/>
            <a:gdLst/>
            <a:ahLst/>
            <a:cxnLst/>
            <a:rect l="l" t="t" r="r" b="b"/>
            <a:pathLst>
              <a:path w="3822245" h="1403806">
                <a:moveTo>
                  <a:pt x="0" y="0"/>
                </a:moveTo>
                <a:lnTo>
                  <a:pt x="3822244" y="0"/>
                </a:lnTo>
                <a:lnTo>
                  <a:pt x="3822244" y="1403806"/>
                </a:lnTo>
                <a:lnTo>
                  <a:pt x="0" y="1403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763840" y="4711795"/>
            <a:ext cx="4673215" cy="1716344"/>
          </a:xfrm>
          <a:custGeom>
            <a:avLst/>
            <a:gdLst/>
            <a:ahLst/>
            <a:cxnLst/>
            <a:rect l="l" t="t" r="r" b="b"/>
            <a:pathLst>
              <a:path w="4673215" h="1716344">
                <a:moveTo>
                  <a:pt x="0" y="0"/>
                </a:moveTo>
                <a:lnTo>
                  <a:pt x="4673215" y="0"/>
                </a:lnTo>
                <a:lnTo>
                  <a:pt x="4673215" y="1716344"/>
                </a:lnTo>
                <a:lnTo>
                  <a:pt x="0" y="1716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3437055" y="1028700"/>
            <a:ext cx="3822245" cy="1403806"/>
          </a:xfrm>
          <a:custGeom>
            <a:avLst/>
            <a:gdLst/>
            <a:ahLst/>
            <a:cxnLst/>
            <a:rect l="l" t="t" r="r" b="b"/>
            <a:pathLst>
              <a:path w="3822245" h="1403806">
                <a:moveTo>
                  <a:pt x="0" y="0"/>
                </a:moveTo>
                <a:lnTo>
                  <a:pt x="3822245" y="0"/>
                </a:lnTo>
                <a:lnTo>
                  <a:pt x="3822245" y="1403806"/>
                </a:lnTo>
                <a:lnTo>
                  <a:pt x="0" y="1403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3270820" y="2803366"/>
            <a:ext cx="4532285" cy="1664585"/>
          </a:xfrm>
          <a:custGeom>
            <a:avLst/>
            <a:gdLst/>
            <a:ahLst/>
            <a:cxnLst/>
            <a:rect l="l" t="t" r="r" b="b"/>
            <a:pathLst>
              <a:path w="4532285" h="1664585">
                <a:moveTo>
                  <a:pt x="0" y="0"/>
                </a:moveTo>
                <a:lnTo>
                  <a:pt x="4532285" y="0"/>
                </a:lnTo>
                <a:lnTo>
                  <a:pt x="4532285" y="1664585"/>
                </a:lnTo>
                <a:lnTo>
                  <a:pt x="0" y="1664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2811202" y="6005865"/>
            <a:ext cx="5857826" cy="3951370"/>
          </a:xfrm>
          <a:custGeom>
            <a:avLst/>
            <a:gdLst/>
            <a:ahLst/>
            <a:cxnLst/>
            <a:rect l="l" t="t" r="r" b="b"/>
            <a:pathLst>
              <a:path w="5857826" h="3951370">
                <a:moveTo>
                  <a:pt x="0" y="0"/>
                </a:moveTo>
                <a:lnTo>
                  <a:pt x="5857827" y="0"/>
                </a:lnTo>
                <a:lnTo>
                  <a:pt x="5857827" y="3951371"/>
                </a:lnTo>
                <a:lnTo>
                  <a:pt x="0" y="39513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3071549">
            <a:off x="6720218" y="5193654"/>
            <a:ext cx="1311300" cy="1204757"/>
          </a:xfrm>
          <a:custGeom>
            <a:avLst/>
            <a:gdLst/>
            <a:ahLst/>
            <a:cxnLst/>
            <a:rect l="l" t="t" r="r" b="b"/>
            <a:pathLst>
              <a:path w="1311300" h="1204757">
                <a:moveTo>
                  <a:pt x="0" y="0"/>
                </a:moveTo>
                <a:lnTo>
                  <a:pt x="1311301" y="0"/>
                </a:lnTo>
                <a:lnTo>
                  <a:pt x="1311301" y="1204757"/>
                </a:lnTo>
                <a:lnTo>
                  <a:pt x="0" y="1204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495722">
            <a:off x="4805966" y="5213300"/>
            <a:ext cx="518246" cy="1288602"/>
          </a:xfrm>
          <a:custGeom>
            <a:avLst/>
            <a:gdLst/>
            <a:ahLst/>
            <a:cxnLst/>
            <a:rect l="l" t="t" r="r" b="b"/>
            <a:pathLst>
              <a:path w="518246" h="1288602">
                <a:moveTo>
                  <a:pt x="0" y="0"/>
                </a:moveTo>
                <a:lnTo>
                  <a:pt x="518246" y="0"/>
                </a:lnTo>
                <a:lnTo>
                  <a:pt x="518246" y="1288602"/>
                </a:lnTo>
                <a:lnTo>
                  <a:pt x="0" y="12886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6157550" y="6551092"/>
            <a:ext cx="5972900" cy="3746316"/>
          </a:xfrm>
          <a:custGeom>
            <a:avLst/>
            <a:gdLst/>
            <a:ahLst/>
            <a:cxnLst/>
            <a:rect l="l" t="t" r="r" b="b"/>
            <a:pathLst>
              <a:path w="5972900" h="3746316">
                <a:moveTo>
                  <a:pt x="0" y="0"/>
                </a:moveTo>
                <a:lnTo>
                  <a:pt x="5972900" y="0"/>
                </a:lnTo>
                <a:lnTo>
                  <a:pt x="5972900" y="3746316"/>
                </a:lnTo>
                <a:lnTo>
                  <a:pt x="0" y="3746316"/>
                </a:lnTo>
                <a:lnTo>
                  <a:pt x="0" y="0"/>
                </a:lnTo>
                <a:close/>
              </a:path>
            </a:pathLst>
          </a:custGeom>
          <a:blipFill>
            <a:blip r:embed="rId11"/>
            <a:stretch>
              <a:fillRect/>
            </a:stretch>
          </a:blipFill>
        </p:spPr>
      </p:sp>
      <p:sp>
        <p:nvSpPr>
          <p:cNvPr id="13" name="Freeform 13"/>
          <p:cNvSpPr/>
          <p:nvPr/>
        </p:nvSpPr>
        <p:spPr>
          <a:xfrm>
            <a:off x="0" y="6551092"/>
            <a:ext cx="6157550" cy="1146844"/>
          </a:xfrm>
          <a:custGeom>
            <a:avLst/>
            <a:gdLst/>
            <a:ahLst/>
            <a:cxnLst/>
            <a:rect l="l" t="t" r="r" b="b"/>
            <a:pathLst>
              <a:path w="6157550" h="1146844">
                <a:moveTo>
                  <a:pt x="0" y="0"/>
                </a:moveTo>
                <a:lnTo>
                  <a:pt x="6157550" y="0"/>
                </a:lnTo>
                <a:lnTo>
                  <a:pt x="6157550" y="1146843"/>
                </a:lnTo>
                <a:lnTo>
                  <a:pt x="0" y="1146843"/>
                </a:lnTo>
                <a:lnTo>
                  <a:pt x="0" y="0"/>
                </a:lnTo>
                <a:close/>
              </a:path>
            </a:pathLst>
          </a:custGeom>
          <a:blipFill>
            <a:blip r:embed="rId12"/>
            <a:stretch>
              <a:fillRect/>
            </a:stretch>
          </a:blipFill>
        </p:spPr>
      </p:sp>
      <p:sp>
        <p:nvSpPr>
          <p:cNvPr id="14" name="TextBox 14"/>
          <p:cNvSpPr txBox="1"/>
          <p:nvPr/>
        </p:nvSpPr>
        <p:spPr>
          <a:xfrm>
            <a:off x="1028700" y="1257300"/>
            <a:ext cx="7735140" cy="2114803"/>
          </a:xfrm>
          <a:prstGeom prst="rect">
            <a:avLst/>
          </a:prstGeom>
        </p:spPr>
        <p:txBody>
          <a:bodyPr lIns="0" tIns="0" rIns="0" bIns="0" rtlCol="0" anchor="t">
            <a:spAutoFit/>
          </a:bodyPr>
          <a:lstStyle/>
          <a:p>
            <a:pPr algn="l">
              <a:lnSpc>
                <a:spcPts val="8005"/>
              </a:lnSpc>
            </a:pPr>
            <a:r>
              <a:rPr lang="en-US" sz="8800" b="1" spc="-615">
                <a:solidFill>
                  <a:srgbClr val="387647"/>
                </a:solidFill>
                <a:latin typeface="Comic Sans Bold" panose="03000902030302020204"/>
                <a:ea typeface="Comic Sans Bold" panose="03000902030302020204"/>
                <a:cs typeface="Comic Sans Bold" panose="03000902030302020204"/>
                <a:sym typeface="Comic Sans Bold" panose="03000902030302020204"/>
              </a:rPr>
              <a:t>Σε τί βοηθάει το σάλιο; </a:t>
            </a:r>
            <a:endParaRPr lang="en-US" sz="8800" b="1" spc="-615">
              <a:solidFill>
                <a:srgbClr val="387647"/>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15" name="TextBox 15"/>
          <p:cNvSpPr txBox="1"/>
          <p:nvPr/>
        </p:nvSpPr>
        <p:spPr>
          <a:xfrm>
            <a:off x="9340980" y="1119700"/>
            <a:ext cx="3168131" cy="612206"/>
          </a:xfrm>
          <a:prstGeom prst="rect">
            <a:avLst/>
          </a:prstGeom>
        </p:spPr>
        <p:txBody>
          <a:bodyPr lIns="0" tIns="0" rIns="0" bIns="0" rtlCol="0" anchor="t">
            <a:spAutoFit/>
          </a:bodyPr>
          <a:lstStyle/>
          <a:p>
            <a:pPr algn="ctr">
              <a:lnSpc>
                <a:spcPts val="2440"/>
              </a:lnSpc>
            </a:pPr>
            <a:r>
              <a:rPr lang="en-US" sz="2050" b="1">
                <a:solidFill>
                  <a:srgbClr val="544541"/>
                </a:solidFill>
                <a:latin typeface="Comic Sans Bold" panose="03000902030302020204"/>
                <a:ea typeface="Comic Sans Bold" panose="03000902030302020204"/>
                <a:cs typeface="Comic Sans Bold" panose="03000902030302020204"/>
                <a:sym typeface="Comic Sans Bold" panose="03000902030302020204"/>
              </a:rPr>
              <a:t>Βοηθά στη μάσηση, την κατάποση και την ομιλία.</a:t>
            </a:r>
            <a:endParaRPr lang="en-US" sz="2050"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16" name="TextBox 16"/>
          <p:cNvSpPr txBox="1"/>
          <p:nvPr/>
        </p:nvSpPr>
        <p:spPr>
          <a:xfrm>
            <a:off x="9760129" y="3291316"/>
            <a:ext cx="2888170" cy="688685"/>
          </a:xfrm>
          <a:prstGeom prst="rect">
            <a:avLst/>
          </a:prstGeom>
        </p:spPr>
        <p:txBody>
          <a:bodyPr lIns="0" tIns="0" rIns="0" bIns="0" rtlCol="0" anchor="t">
            <a:spAutoFit/>
          </a:bodyPr>
          <a:lstStyle/>
          <a:p>
            <a:pPr marL="0" lvl="0" indent="0" algn="ctr">
              <a:lnSpc>
                <a:spcPts val="2705"/>
              </a:lnSpc>
              <a:spcBef>
                <a:spcPct val="0"/>
              </a:spcBef>
            </a:pPr>
            <a:r>
              <a:rPr lang="en-US" sz="2270" b="1">
                <a:solidFill>
                  <a:srgbClr val="544541"/>
                </a:solidFill>
                <a:latin typeface="Comic Sans Bold" panose="03000902030302020204"/>
                <a:ea typeface="Comic Sans Bold" panose="03000902030302020204"/>
                <a:cs typeface="Comic Sans Bold" panose="03000902030302020204"/>
                <a:sym typeface="Comic Sans Bold" panose="03000902030302020204"/>
              </a:rPr>
              <a:t>Ξεκινά την πέψη των υδατανθράκων</a:t>
            </a:r>
            <a:endParaRPr lang="en-US" sz="2270"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17" name="TextBox 17"/>
          <p:cNvSpPr txBox="1"/>
          <p:nvPr/>
        </p:nvSpPr>
        <p:spPr>
          <a:xfrm>
            <a:off x="9009154" y="5164109"/>
            <a:ext cx="4051256" cy="1107274"/>
          </a:xfrm>
          <a:prstGeom prst="rect">
            <a:avLst/>
          </a:prstGeom>
        </p:spPr>
        <p:txBody>
          <a:bodyPr lIns="0" tIns="0" rIns="0" bIns="0" rtlCol="0" anchor="t">
            <a:spAutoFit/>
          </a:bodyPr>
          <a:lstStyle/>
          <a:p>
            <a:pPr algn="ctr">
              <a:lnSpc>
                <a:spcPts val="2225"/>
              </a:lnSpc>
            </a:pPr>
            <a:r>
              <a:rPr lang="en-US" sz="1870" b="1">
                <a:solidFill>
                  <a:srgbClr val="544541"/>
                </a:solidFill>
                <a:latin typeface="Comic Sans Bold" panose="03000902030302020204"/>
                <a:ea typeface="Comic Sans Bold" panose="03000902030302020204"/>
                <a:cs typeface="Comic Sans Bold" panose="03000902030302020204"/>
                <a:sym typeface="Comic Sans Bold" panose="03000902030302020204"/>
              </a:rPr>
              <a:t>Ενισχύει την άμυνα του οργανισμού απέναντι σε μικρόβια, χάρη σε ουσίες που περιέχει, όπως τα αντισώματα.</a:t>
            </a:r>
            <a:endParaRPr lang="en-US" sz="1870"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18" name="TextBox 18"/>
          <p:cNvSpPr txBox="1"/>
          <p:nvPr/>
        </p:nvSpPr>
        <p:spPr>
          <a:xfrm>
            <a:off x="13893635" y="1363519"/>
            <a:ext cx="2952997" cy="738654"/>
          </a:xfrm>
          <a:prstGeom prst="rect">
            <a:avLst/>
          </a:prstGeom>
        </p:spPr>
        <p:txBody>
          <a:bodyPr lIns="0" tIns="0" rIns="0" bIns="0" rtlCol="0" anchor="t">
            <a:spAutoFit/>
          </a:bodyPr>
          <a:lstStyle/>
          <a:p>
            <a:pPr marL="0" lvl="0" indent="0" algn="ctr">
              <a:lnSpc>
                <a:spcPts val="1965"/>
              </a:lnSpc>
              <a:spcBef>
                <a:spcPct val="0"/>
              </a:spcBef>
            </a:pPr>
            <a:r>
              <a:rPr lang="en-US" sz="1655" b="1">
                <a:solidFill>
                  <a:srgbClr val="544541"/>
                </a:solidFill>
                <a:latin typeface="Comic Sans Bold" panose="03000902030302020204"/>
                <a:ea typeface="Comic Sans Bold" panose="03000902030302020204"/>
                <a:cs typeface="Comic Sans Bold" panose="03000902030302020204"/>
                <a:sym typeface="Comic Sans Bold" panose="03000902030302020204"/>
              </a:rPr>
              <a:t>Ενισχύει τη γεύση, κρατώντας τους γευστικούς κάλυκες υγιείς.</a:t>
            </a:r>
            <a:endParaRPr lang="en-US" sz="1655"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19" name="TextBox 19"/>
          <p:cNvSpPr txBox="1"/>
          <p:nvPr/>
        </p:nvSpPr>
        <p:spPr>
          <a:xfrm>
            <a:off x="13893635" y="3153769"/>
            <a:ext cx="2952997" cy="1059585"/>
          </a:xfrm>
          <a:prstGeom prst="rect">
            <a:avLst/>
          </a:prstGeom>
        </p:spPr>
        <p:txBody>
          <a:bodyPr lIns="0" tIns="0" rIns="0" bIns="0" rtlCol="0" anchor="t">
            <a:spAutoFit/>
          </a:bodyPr>
          <a:lstStyle/>
          <a:p>
            <a:pPr marL="0" lvl="0" indent="0" algn="ctr">
              <a:lnSpc>
                <a:spcPts val="2165"/>
              </a:lnSpc>
              <a:spcBef>
                <a:spcPct val="0"/>
              </a:spcBef>
            </a:pPr>
            <a:r>
              <a:rPr lang="en-US" sz="1820" b="1">
                <a:solidFill>
                  <a:srgbClr val="544541"/>
                </a:solidFill>
                <a:latin typeface="Comic Sans Bold" panose="03000902030302020204"/>
                <a:ea typeface="Comic Sans Bold" panose="03000902030302020204"/>
                <a:cs typeface="Comic Sans Bold" panose="03000902030302020204"/>
                <a:sym typeface="Comic Sans Bold" panose="03000902030302020204"/>
              </a:rPr>
              <a:t>Προστατεύει τη στοματική υγεία, προλαμβάνοντας προβλήματα όπως η τερηδόνα και οι λοιμώξεις.</a:t>
            </a:r>
            <a:endParaRPr lang="en-US" sz="1820"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
        <p:nvSpPr>
          <p:cNvPr id="20" name="TextBox 20"/>
          <p:cNvSpPr txBox="1"/>
          <p:nvPr/>
        </p:nvSpPr>
        <p:spPr>
          <a:xfrm>
            <a:off x="1028700" y="3769913"/>
            <a:ext cx="7510933" cy="1099185"/>
          </a:xfrm>
          <a:prstGeom prst="rect">
            <a:avLst/>
          </a:prstGeom>
        </p:spPr>
        <p:txBody>
          <a:bodyPr lIns="0" tIns="0" rIns="0" bIns="0" rtlCol="0" anchor="t">
            <a:spAutoFit/>
          </a:bodyPr>
          <a:lstStyle/>
          <a:p>
            <a:pPr algn="l">
              <a:lnSpc>
                <a:spcPts val="2940"/>
              </a:lnSpc>
              <a:spcBef>
                <a:spcPct val="0"/>
              </a:spcBef>
            </a:pPr>
            <a:r>
              <a:rPr lang="en-US" sz="2100" b="1">
                <a:solidFill>
                  <a:srgbClr val="544541"/>
                </a:solidFill>
                <a:latin typeface="Comic Sans Bold" panose="03000902030302020204"/>
                <a:ea typeface="Comic Sans Bold" panose="03000902030302020204"/>
                <a:cs typeface="Comic Sans Bold" panose="03000902030302020204"/>
                <a:sym typeface="Comic Sans Bold" panose="03000902030302020204"/>
              </a:rPr>
              <a:t>Το σάλιο εκκρίνεται από τους σιελογόνους αδένες που υπάρχουν στο στόμα μας. Είναι απαραίτητο για τη συνολική υγεία και την προστασία του οργανισμού.</a:t>
            </a:r>
            <a:endParaRPr lang="en-US" sz="2100" b="1">
              <a:solidFill>
                <a:srgbClr val="544541"/>
              </a:solidFill>
              <a:latin typeface="Comic Sans Bold" panose="03000902030302020204"/>
              <a:ea typeface="Comic Sans Bold" panose="03000902030302020204"/>
              <a:cs typeface="Comic Sans Bold" panose="03000902030302020204"/>
              <a:sym typeface="Comic Sans Bold" panose="030009020303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rot="-4818999">
            <a:off x="-4294225" y="-4333279"/>
            <a:ext cx="8414439" cy="8666557"/>
          </a:xfrm>
          <a:custGeom>
            <a:avLst/>
            <a:gdLst/>
            <a:ahLst/>
            <a:cxnLst/>
            <a:rect l="l" t="t" r="r" b="b"/>
            <a:pathLst>
              <a:path w="8414439" h="8666557">
                <a:moveTo>
                  <a:pt x="0" y="0"/>
                </a:moveTo>
                <a:lnTo>
                  <a:pt x="8414439" y="0"/>
                </a:lnTo>
                <a:lnTo>
                  <a:pt x="8414439" y="8666558"/>
                </a:lnTo>
                <a:lnTo>
                  <a:pt x="0" y="8666558"/>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12563771" y="3623706"/>
            <a:ext cx="3131951" cy="1954976"/>
          </a:xfrm>
          <a:custGeom>
            <a:avLst/>
            <a:gdLst/>
            <a:ahLst/>
            <a:cxnLst/>
            <a:rect l="l" t="t" r="r" b="b"/>
            <a:pathLst>
              <a:path w="3131951" h="1954976">
                <a:moveTo>
                  <a:pt x="0" y="0"/>
                </a:moveTo>
                <a:lnTo>
                  <a:pt x="3131952" y="0"/>
                </a:lnTo>
                <a:lnTo>
                  <a:pt x="3131952" y="1954976"/>
                </a:lnTo>
                <a:lnTo>
                  <a:pt x="0" y="1954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601360" y="8209374"/>
            <a:ext cx="6686640" cy="6886989"/>
          </a:xfrm>
          <a:custGeom>
            <a:avLst/>
            <a:gdLst/>
            <a:ahLst/>
            <a:cxnLst/>
            <a:rect l="l" t="t" r="r" b="b"/>
            <a:pathLst>
              <a:path w="6686640" h="6886989">
                <a:moveTo>
                  <a:pt x="0" y="0"/>
                </a:moveTo>
                <a:lnTo>
                  <a:pt x="6686640" y="0"/>
                </a:lnTo>
                <a:lnTo>
                  <a:pt x="6686640" y="6886989"/>
                </a:lnTo>
                <a:lnTo>
                  <a:pt x="0" y="6886989"/>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5" name="Freeform 5"/>
          <p:cNvSpPr/>
          <p:nvPr/>
        </p:nvSpPr>
        <p:spPr>
          <a:xfrm flipH="1">
            <a:off x="14165285" y="4601194"/>
            <a:ext cx="6641582" cy="7745285"/>
          </a:xfrm>
          <a:custGeom>
            <a:avLst/>
            <a:gdLst/>
            <a:ahLst/>
            <a:cxnLst/>
            <a:rect l="l" t="t" r="r" b="b"/>
            <a:pathLst>
              <a:path w="6641582" h="7745285">
                <a:moveTo>
                  <a:pt x="6641582" y="0"/>
                </a:moveTo>
                <a:lnTo>
                  <a:pt x="0" y="0"/>
                </a:lnTo>
                <a:lnTo>
                  <a:pt x="0" y="7745285"/>
                </a:lnTo>
                <a:lnTo>
                  <a:pt x="6641582" y="7745285"/>
                </a:lnTo>
                <a:lnTo>
                  <a:pt x="664158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5776846" flipH="1">
            <a:off x="11935682" y="5906874"/>
            <a:ext cx="794021" cy="1974307"/>
          </a:xfrm>
          <a:custGeom>
            <a:avLst/>
            <a:gdLst/>
            <a:ahLst/>
            <a:cxnLst/>
            <a:rect l="l" t="t" r="r" b="b"/>
            <a:pathLst>
              <a:path w="794021" h="1974307">
                <a:moveTo>
                  <a:pt x="794020" y="0"/>
                </a:moveTo>
                <a:lnTo>
                  <a:pt x="0" y="0"/>
                </a:lnTo>
                <a:lnTo>
                  <a:pt x="0" y="1974308"/>
                </a:lnTo>
                <a:lnTo>
                  <a:pt x="794020" y="1974308"/>
                </a:lnTo>
                <a:lnTo>
                  <a:pt x="79402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2662297" y="2455102"/>
            <a:ext cx="5361855" cy="224223"/>
          </a:xfrm>
          <a:custGeom>
            <a:avLst/>
            <a:gdLst/>
            <a:ahLst/>
            <a:cxnLst/>
            <a:rect l="l" t="t" r="r" b="b"/>
            <a:pathLst>
              <a:path w="5361855" h="224223">
                <a:moveTo>
                  <a:pt x="0" y="0"/>
                </a:moveTo>
                <a:lnTo>
                  <a:pt x="5361855" y="0"/>
                </a:lnTo>
                <a:lnTo>
                  <a:pt x="5361855" y="224223"/>
                </a:lnTo>
                <a:lnTo>
                  <a:pt x="0" y="2242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0" y="2822893"/>
            <a:ext cx="11131825" cy="6152495"/>
          </a:xfrm>
          <a:custGeom>
            <a:avLst/>
            <a:gdLst/>
            <a:ahLst/>
            <a:cxnLst/>
            <a:rect l="l" t="t" r="r" b="b"/>
            <a:pathLst>
              <a:path w="11131825" h="6152495">
                <a:moveTo>
                  <a:pt x="0" y="0"/>
                </a:moveTo>
                <a:lnTo>
                  <a:pt x="11131825" y="0"/>
                </a:lnTo>
                <a:lnTo>
                  <a:pt x="11131825" y="6152495"/>
                </a:lnTo>
                <a:lnTo>
                  <a:pt x="0" y="6152495"/>
                </a:lnTo>
                <a:lnTo>
                  <a:pt x="0" y="0"/>
                </a:lnTo>
                <a:close/>
              </a:path>
            </a:pathLst>
          </a:custGeom>
          <a:blipFill>
            <a:blip r:embed="rId11"/>
            <a:stretch>
              <a:fillRect t="-887" b="-887"/>
            </a:stretch>
          </a:blipFill>
        </p:spPr>
      </p:sp>
      <p:sp>
        <p:nvSpPr>
          <p:cNvPr id="9" name="Freeform 9"/>
          <p:cNvSpPr/>
          <p:nvPr/>
        </p:nvSpPr>
        <p:spPr>
          <a:xfrm>
            <a:off x="15695723" y="391647"/>
            <a:ext cx="2791075" cy="2930263"/>
          </a:xfrm>
          <a:custGeom>
            <a:avLst/>
            <a:gdLst/>
            <a:ahLst/>
            <a:cxnLst/>
            <a:rect l="l" t="t" r="r" b="b"/>
            <a:pathLst>
              <a:path w="2791075" h="2930263">
                <a:moveTo>
                  <a:pt x="0" y="0"/>
                </a:moveTo>
                <a:lnTo>
                  <a:pt x="2791075" y="0"/>
                </a:lnTo>
                <a:lnTo>
                  <a:pt x="2791075" y="2930263"/>
                </a:lnTo>
                <a:lnTo>
                  <a:pt x="0" y="29302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167230" y="438150"/>
            <a:ext cx="10471974" cy="1915300"/>
          </a:xfrm>
          <a:prstGeom prst="rect">
            <a:avLst/>
          </a:prstGeom>
        </p:spPr>
        <p:txBody>
          <a:bodyPr lIns="0" tIns="0" rIns="0" bIns="0" rtlCol="0" anchor="t">
            <a:spAutoFit/>
          </a:bodyPr>
          <a:lstStyle/>
          <a:p>
            <a:pPr algn="ctr">
              <a:lnSpc>
                <a:spcPts val="14080"/>
              </a:lnSpc>
            </a:pPr>
            <a:r>
              <a:rPr lang="en-US" sz="15470" spc="-1082">
                <a:solidFill>
                  <a:srgbClr val="F5F1DD"/>
                </a:solidFill>
                <a:latin typeface="Comic Sans" panose="03000702030302020204"/>
                <a:ea typeface="Comic Sans" panose="03000702030302020204"/>
                <a:cs typeface="Comic Sans" panose="03000702030302020204"/>
                <a:sym typeface="Comic Sans" panose="03000702030302020204"/>
              </a:rPr>
              <a:t>Τα δόντια μας</a:t>
            </a:r>
            <a:endParaRPr lang="en-US" sz="15470" spc="-1082">
              <a:solidFill>
                <a:srgbClr val="F5F1DD"/>
              </a:solidFill>
              <a:latin typeface="Comic Sans" panose="03000702030302020204"/>
              <a:ea typeface="Comic Sans" panose="03000702030302020204"/>
              <a:cs typeface="Comic Sans" panose="03000702030302020204"/>
              <a:sym typeface="Comic Sans" panose="030007020303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rot="-548582">
            <a:off x="7848588" y="1012847"/>
            <a:ext cx="2503683" cy="1666087"/>
          </a:xfrm>
          <a:custGeom>
            <a:avLst/>
            <a:gdLst/>
            <a:ahLst/>
            <a:cxnLst/>
            <a:rect l="l" t="t" r="r" b="b"/>
            <a:pathLst>
              <a:path w="2503683" h="1666087">
                <a:moveTo>
                  <a:pt x="0" y="0"/>
                </a:moveTo>
                <a:lnTo>
                  <a:pt x="2503683" y="0"/>
                </a:lnTo>
                <a:lnTo>
                  <a:pt x="2503683" y="1666087"/>
                </a:lnTo>
                <a:lnTo>
                  <a:pt x="0" y="166608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854888" y="6572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399048" y="88868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7367" y="3371970"/>
            <a:ext cx="10045413" cy="5010150"/>
          </a:xfrm>
          <a:custGeom>
            <a:avLst/>
            <a:gdLst/>
            <a:ahLst/>
            <a:cxnLst/>
            <a:rect l="l" t="t" r="r" b="b"/>
            <a:pathLst>
              <a:path w="10045413" h="5010150">
                <a:moveTo>
                  <a:pt x="0" y="0"/>
                </a:moveTo>
                <a:lnTo>
                  <a:pt x="10045413" y="0"/>
                </a:lnTo>
                <a:lnTo>
                  <a:pt x="10045413" y="5010150"/>
                </a:lnTo>
                <a:lnTo>
                  <a:pt x="0" y="5010150"/>
                </a:lnTo>
                <a:lnTo>
                  <a:pt x="0" y="0"/>
                </a:lnTo>
                <a:close/>
              </a:path>
            </a:pathLst>
          </a:custGeom>
          <a:blipFill>
            <a:blip r:embed="rId5"/>
            <a:stretch>
              <a:fillRect/>
            </a:stretch>
          </a:blipFill>
        </p:spPr>
      </p:sp>
      <p:sp>
        <p:nvSpPr>
          <p:cNvPr id="6" name="Freeform 6"/>
          <p:cNvSpPr/>
          <p:nvPr/>
        </p:nvSpPr>
        <p:spPr>
          <a:xfrm>
            <a:off x="12219971" y="2867268"/>
            <a:ext cx="4552087" cy="3613219"/>
          </a:xfrm>
          <a:custGeom>
            <a:avLst/>
            <a:gdLst/>
            <a:ahLst/>
            <a:cxnLst/>
            <a:rect l="l" t="t" r="r" b="b"/>
            <a:pathLst>
              <a:path w="4552087" h="3613219">
                <a:moveTo>
                  <a:pt x="0" y="0"/>
                </a:moveTo>
                <a:lnTo>
                  <a:pt x="4552087" y="0"/>
                </a:lnTo>
                <a:lnTo>
                  <a:pt x="4552087" y="3613219"/>
                </a:lnTo>
                <a:lnTo>
                  <a:pt x="0" y="3613219"/>
                </a:lnTo>
                <a:lnTo>
                  <a:pt x="0" y="0"/>
                </a:lnTo>
                <a:close/>
              </a:path>
            </a:pathLst>
          </a:custGeom>
          <a:blipFill>
            <a:blip r:embed="rId6"/>
            <a:stretch>
              <a:fillRect/>
            </a:stretch>
          </a:blipFill>
        </p:spPr>
      </p:sp>
      <p:sp>
        <p:nvSpPr>
          <p:cNvPr id="7" name="Freeform 7"/>
          <p:cNvSpPr/>
          <p:nvPr/>
        </p:nvSpPr>
        <p:spPr>
          <a:xfrm>
            <a:off x="-1252177" y="-657222"/>
            <a:ext cx="3246951" cy="4114800"/>
          </a:xfrm>
          <a:custGeom>
            <a:avLst/>
            <a:gdLst/>
            <a:ahLst/>
            <a:cxnLst/>
            <a:rect l="l" t="t" r="r" b="b"/>
            <a:pathLst>
              <a:path w="3246951" h="4114800">
                <a:moveTo>
                  <a:pt x="0" y="0"/>
                </a:moveTo>
                <a:lnTo>
                  <a:pt x="3246952" y="0"/>
                </a:lnTo>
                <a:lnTo>
                  <a:pt x="32469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995348" y="1046843"/>
            <a:ext cx="14297304" cy="1436169"/>
          </a:xfrm>
          <a:prstGeom prst="rect">
            <a:avLst/>
          </a:prstGeom>
        </p:spPr>
        <p:txBody>
          <a:bodyPr lIns="0" tIns="0" rIns="0" bIns="0" rtlCol="0" anchor="t">
            <a:spAutoFit/>
          </a:bodyPr>
          <a:lstStyle/>
          <a:p>
            <a:pPr algn="ctr">
              <a:lnSpc>
                <a:spcPts val="11765"/>
              </a:lnSpc>
            </a:pPr>
            <a:r>
              <a:rPr lang="en-US" sz="8405" b="1">
                <a:solidFill>
                  <a:srgbClr val="000000"/>
                </a:solidFill>
                <a:latin typeface="Noto Sans Bold" panose="020B0802040504020204"/>
                <a:ea typeface="Noto Sans Bold" panose="020B0802040504020204"/>
                <a:cs typeface="Noto Sans Bold" panose="020B0802040504020204"/>
                <a:sym typeface="Noto Sans Bold" panose="020B0802040504020204"/>
              </a:rPr>
              <a:t>Η λειτουργία των δοντιών</a:t>
            </a:r>
            <a:endParaRPr lang="en-US" sz="8405" b="1">
              <a:solidFill>
                <a:srgbClr val="000000"/>
              </a:solidFill>
              <a:latin typeface="Noto Sans Bold" panose="020B0802040504020204"/>
              <a:ea typeface="Noto Sans Bold" panose="020B0802040504020204"/>
              <a:cs typeface="Noto Sans Bold" panose="020B0802040504020204"/>
              <a:sym typeface="Noto Sans Bold" panose="020B0802040504020204"/>
            </a:endParaRPr>
          </a:p>
        </p:txBody>
      </p:sp>
      <p:sp>
        <p:nvSpPr>
          <p:cNvPr id="9" name="TextBox 9"/>
          <p:cNvSpPr txBox="1"/>
          <p:nvPr/>
        </p:nvSpPr>
        <p:spPr>
          <a:xfrm>
            <a:off x="11540900" y="6794812"/>
            <a:ext cx="5910229" cy="2911882"/>
          </a:xfrm>
          <a:prstGeom prst="rect">
            <a:avLst/>
          </a:prstGeom>
        </p:spPr>
        <p:txBody>
          <a:bodyPr lIns="0" tIns="0" rIns="0" bIns="0" rtlCol="0" anchor="t">
            <a:spAutoFit/>
          </a:bodyPr>
          <a:lstStyle/>
          <a:p>
            <a:pPr algn="ctr">
              <a:lnSpc>
                <a:spcPts val="4615"/>
              </a:lnSpc>
              <a:spcBef>
                <a:spcPct val="0"/>
              </a:spcBef>
            </a:pPr>
            <a:r>
              <a:rPr lang="en-US" sz="3295" spc="-230">
                <a:solidFill>
                  <a:srgbClr val="000000"/>
                </a:solidFill>
                <a:latin typeface="Comic Sans" panose="03000702030302020204"/>
                <a:ea typeface="Comic Sans" panose="03000702030302020204"/>
                <a:cs typeface="Comic Sans" panose="03000702030302020204"/>
                <a:sym typeface="Comic Sans" panose="03000702030302020204"/>
              </a:rPr>
              <a:t>Με τα δόντια σχίζουμε, κόβουμε και μασάμε τις τροφές. Ανάλογα με το σχήμα και τη λειτουργία ονομάζουμε τα δόντια κοπτήρες, κυνόδοντες, προγόμφιους και γομφίους.</a:t>
            </a:r>
            <a:endParaRPr lang="en-US" sz="3295" spc="-230">
              <a:solidFill>
                <a:srgbClr val="000000"/>
              </a:solidFill>
              <a:latin typeface="Comic Sans" panose="03000702030302020204"/>
              <a:ea typeface="Comic Sans" panose="03000702030302020204"/>
              <a:cs typeface="Comic Sans" panose="03000702030302020204"/>
              <a:sym typeface="Comic Sans" panose="030007020303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TextBox 2"/>
          <p:cNvSpPr txBox="1"/>
          <p:nvPr/>
        </p:nvSpPr>
        <p:spPr>
          <a:xfrm>
            <a:off x="690584" y="399972"/>
            <a:ext cx="13976982" cy="3203691"/>
          </a:xfrm>
          <a:prstGeom prst="rect">
            <a:avLst/>
          </a:prstGeom>
        </p:spPr>
        <p:txBody>
          <a:bodyPr lIns="0" tIns="0" rIns="0" bIns="0" rtlCol="0" anchor="t">
            <a:spAutoFit/>
          </a:bodyPr>
          <a:lstStyle/>
          <a:p>
            <a:pPr algn="l">
              <a:lnSpc>
                <a:spcPts val="12145"/>
              </a:lnSpc>
            </a:pPr>
            <a:r>
              <a:rPr lang="en-US" sz="13345" spc="-934">
                <a:solidFill>
                  <a:srgbClr val="F5F1DD"/>
                </a:solidFill>
                <a:latin typeface="Comic Sans" panose="03000702030302020204"/>
                <a:ea typeface="Comic Sans" panose="03000702030302020204"/>
                <a:cs typeface="Comic Sans" panose="03000702030302020204"/>
                <a:sym typeface="Comic Sans" panose="03000702030302020204"/>
              </a:rPr>
              <a:t>Νεογιλά και μόνιμα δόντια</a:t>
            </a:r>
            <a:endParaRPr lang="en-US" sz="13345" spc="-934">
              <a:solidFill>
                <a:srgbClr val="F5F1DD"/>
              </a:solidFill>
              <a:latin typeface="Comic Sans" panose="03000702030302020204"/>
              <a:ea typeface="Comic Sans" panose="03000702030302020204"/>
              <a:cs typeface="Comic Sans" panose="03000702030302020204"/>
              <a:sym typeface="Comic Sans" panose="03000702030302020204"/>
            </a:endParaRPr>
          </a:p>
        </p:txBody>
      </p:sp>
      <p:sp>
        <p:nvSpPr>
          <p:cNvPr id="3" name="Freeform 3"/>
          <p:cNvSpPr/>
          <p:nvPr/>
        </p:nvSpPr>
        <p:spPr>
          <a:xfrm>
            <a:off x="13915980" y="-3627416"/>
            <a:ext cx="6686640" cy="6886989"/>
          </a:xfrm>
          <a:custGeom>
            <a:avLst/>
            <a:gdLst/>
            <a:ahLst/>
            <a:cxnLst/>
            <a:rect l="l" t="t" r="r" b="b"/>
            <a:pathLst>
              <a:path w="6686640" h="6886989">
                <a:moveTo>
                  <a:pt x="0" y="0"/>
                </a:moveTo>
                <a:lnTo>
                  <a:pt x="6686640" y="0"/>
                </a:lnTo>
                <a:lnTo>
                  <a:pt x="6686640" y="6886988"/>
                </a:lnTo>
                <a:lnTo>
                  <a:pt x="0" y="6886988"/>
                </a:lnTo>
                <a:lnTo>
                  <a:pt x="0" y="0"/>
                </a:lnTo>
                <a:close/>
              </a:path>
            </a:pathLst>
          </a:custGeom>
          <a:blipFill>
            <a:blip r:embed="rId1">
              <a:alphaModFix amt="73000"/>
              <a:extLst>
                <a:ext uri="{96DAC541-7B7A-43D3-8B79-37D633B846F1}">
                  <asvg:svgBlip xmlns:asvg="http://schemas.microsoft.com/office/drawing/2016/SVG/main" r:embed="rId2"/>
                </a:ext>
              </a:extLst>
            </a:blip>
            <a:stretch>
              <a:fillRect/>
            </a:stretch>
          </a:blipFill>
          <a:ln cap="sq">
            <a:noFill/>
            <a:prstDash val="solid"/>
            <a:miter/>
          </a:ln>
        </p:spPr>
      </p:sp>
      <p:sp>
        <p:nvSpPr>
          <p:cNvPr id="4" name="Freeform 4"/>
          <p:cNvSpPr/>
          <p:nvPr/>
        </p:nvSpPr>
        <p:spPr>
          <a:xfrm>
            <a:off x="15854888" y="6572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90584" y="3384854"/>
            <a:ext cx="9402443" cy="6417167"/>
          </a:xfrm>
          <a:custGeom>
            <a:avLst/>
            <a:gdLst/>
            <a:ahLst/>
            <a:cxnLst/>
            <a:rect l="l" t="t" r="r" b="b"/>
            <a:pathLst>
              <a:path w="9402443" h="6417167">
                <a:moveTo>
                  <a:pt x="0" y="0"/>
                </a:moveTo>
                <a:lnTo>
                  <a:pt x="9402443" y="0"/>
                </a:lnTo>
                <a:lnTo>
                  <a:pt x="9402443" y="6417167"/>
                </a:lnTo>
                <a:lnTo>
                  <a:pt x="0" y="6417167"/>
                </a:lnTo>
                <a:lnTo>
                  <a:pt x="0" y="0"/>
                </a:lnTo>
                <a:close/>
              </a:path>
            </a:pathLst>
          </a:custGeom>
          <a:blipFill>
            <a:blip r:embed="rId5"/>
            <a:stretch>
              <a:fillRect/>
            </a:stretch>
          </a:blipFill>
        </p:spPr>
      </p:sp>
      <p:sp>
        <p:nvSpPr>
          <p:cNvPr id="6" name="Freeform 6"/>
          <p:cNvSpPr/>
          <p:nvPr/>
        </p:nvSpPr>
        <p:spPr>
          <a:xfrm>
            <a:off x="13343354" y="2335374"/>
            <a:ext cx="4708446" cy="3048719"/>
          </a:xfrm>
          <a:custGeom>
            <a:avLst/>
            <a:gdLst/>
            <a:ahLst/>
            <a:cxnLst/>
            <a:rect l="l" t="t" r="r" b="b"/>
            <a:pathLst>
              <a:path w="4708446" h="3048719">
                <a:moveTo>
                  <a:pt x="0" y="0"/>
                </a:moveTo>
                <a:lnTo>
                  <a:pt x="4708446" y="0"/>
                </a:lnTo>
                <a:lnTo>
                  <a:pt x="4708446" y="3048718"/>
                </a:lnTo>
                <a:lnTo>
                  <a:pt x="0" y="3048718"/>
                </a:lnTo>
                <a:lnTo>
                  <a:pt x="0" y="0"/>
                </a:lnTo>
                <a:close/>
              </a:path>
            </a:pathLst>
          </a:custGeom>
          <a:blipFill>
            <a:blip r:embed="rId6"/>
            <a:stretch>
              <a:fillRect/>
            </a:stretch>
          </a:blipFill>
        </p:spPr>
      </p:sp>
      <p:sp>
        <p:nvSpPr>
          <p:cNvPr id="7" name="Freeform 7"/>
          <p:cNvSpPr/>
          <p:nvPr/>
        </p:nvSpPr>
        <p:spPr>
          <a:xfrm>
            <a:off x="10321359" y="5701585"/>
            <a:ext cx="4961611" cy="3305673"/>
          </a:xfrm>
          <a:custGeom>
            <a:avLst/>
            <a:gdLst/>
            <a:ahLst/>
            <a:cxnLst/>
            <a:rect l="l" t="t" r="r" b="b"/>
            <a:pathLst>
              <a:path w="4961611" h="3305673">
                <a:moveTo>
                  <a:pt x="0" y="0"/>
                </a:moveTo>
                <a:lnTo>
                  <a:pt x="4961610" y="0"/>
                </a:lnTo>
                <a:lnTo>
                  <a:pt x="4961610" y="3305673"/>
                </a:lnTo>
                <a:lnTo>
                  <a:pt x="0" y="3305673"/>
                </a:lnTo>
                <a:lnTo>
                  <a:pt x="0" y="0"/>
                </a:lnTo>
                <a:close/>
              </a:path>
            </a:pathLst>
          </a:custGeom>
          <a:blipFill>
            <a:blip r:embed="rId7"/>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1DD"/>
        </a:solidFill>
        <a:effectLst/>
      </p:bgPr>
    </p:bg>
    <p:spTree>
      <p:nvGrpSpPr>
        <p:cNvPr id="1" name=""/>
        <p:cNvGrpSpPr/>
        <p:nvPr/>
      </p:nvGrpSpPr>
      <p:grpSpPr>
        <a:xfrm>
          <a:off x="0" y="0"/>
          <a:ext cx="0" cy="0"/>
          <a:chOff x="0" y="0"/>
          <a:chExt cx="0" cy="0"/>
        </a:xfrm>
      </p:grpSpPr>
      <p:sp>
        <p:nvSpPr>
          <p:cNvPr id="2" name="Freeform 2"/>
          <p:cNvSpPr/>
          <p:nvPr/>
        </p:nvSpPr>
        <p:spPr>
          <a:xfrm rot="693615">
            <a:off x="13680933" y="-2855547"/>
            <a:ext cx="13520892" cy="13926012"/>
          </a:xfrm>
          <a:custGeom>
            <a:avLst/>
            <a:gdLst/>
            <a:ahLst/>
            <a:cxnLst/>
            <a:rect l="l" t="t" r="r" b="b"/>
            <a:pathLst>
              <a:path w="13520892" h="13926012">
                <a:moveTo>
                  <a:pt x="0" y="0"/>
                </a:moveTo>
                <a:lnTo>
                  <a:pt x="13520892" y="0"/>
                </a:lnTo>
                <a:lnTo>
                  <a:pt x="13520892" y="13926012"/>
                </a:lnTo>
                <a:lnTo>
                  <a:pt x="0" y="13926012"/>
                </a:lnTo>
                <a:lnTo>
                  <a:pt x="0" y="0"/>
                </a:lnTo>
                <a:close/>
              </a:path>
            </a:pathLst>
          </a:custGeom>
          <a:blipFill>
            <a:blip r:embed="rId1">
              <a:alphaModFix amt="49000"/>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rot="-548582">
            <a:off x="7056111" y="1062040"/>
            <a:ext cx="2503683" cy="1666087"/>
          </a:xfrm>
          <a:custGeom>
            <a:avLst/>
            <a:gdLst/>
            <a:ahLst/>
            <a:cxnLst/>
            <a:rect l="l" t="t" r="r" b="b"/>
            <a:pathLst>
              <a:path w="2503683" h="1666087">
                <a:moveTo>
                  <a:pt x="0" y="0"/>
                </a:moveTo>
                <a:lnTo>
                  <a:pt x="2503683" y="0"/>
                </a:lnTo>
                <a:lnTo>
                  <a:pt x="2503683" y="1666088"/>
                </a:lnTo>
                <a:lnTo>
                  <a:pt x="0" y="1666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600539" y="50222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386963" y="1102069"/>
            <a:ext cx="5297496" cy="3628785"/>
          </a:xfrm>
          <a:custGeom>
            <a:avLst/>
            <a:gdLst/>
            <a:ahLst/>
            <a:cxnLst/>
            <a:rect l="l" t="t" r="r" b="b"/>
            <a:pathLst>
              <a:path w="5297496" h="3628785">
                <a:moveTo>
                  <a:pt x="0" y="0"/>
                </a:moveTo>
                <a:lnTo>
                  <a:pt x="5297496" y="0"/>
                </a:lnTo>
                <a:lnTo>
                  <a:pt x="5297496" y="3628784"/>
                </a:lnTo>
                <a:lnTo>
                  <a:pt x="0" y="3628784"/>
                </a:lnTo>
                <a:lnTo>
                  <a:pt x="0" y="0"/>
                </a:lnTo>
                <a:close/>
              </a:path>
            </a:pathLst>
          </a:custGeom>
          <a:blipFill>
            <a:blip r:embed="rId7"/>
            <a:stretch>
              <a:fillRect/>
            </a:stretch>
          </a:blipFill>
        </p:spPr>
      </p:sp>
      <p:sp>
        <p:nvSpPr>
          <p:cNvPr id="6" name="Freeform 6"/>
          <p:cNvSpPr/>
          <p:nvPr/>
        </p:nvSpPr>
        <p:spPr>
          <a:xfrm>
            <a:off x="13482826" y="5143500"/>
            <a:ext cx="4805174" cy="3195441"/>
          </a:xfrm>
          <a:custGeom>
            <a:avLst/>
            <a:gdLst/>
            <a:ahLst/>
            <a:cxnLst/>
            <a:rect l="l" t="t" r="r" b="b"/>
            <a:pathLst>
              <a:path w="4805174" h="3195441">
                <a:moveTo>
                  <a:pt x="0" y="0"/>
                </a:moveTo>
                <a:lnTo>
                  <a:pt x="4805174" y="0"/>
                </a:lnTo>
                <a:lnTo>
                  <a:pt x="4805174" y="3195441"/>
                </a:lnTo>
                <a:lnTo>
                  <a:pt x="0" y="3195441"/>
                </a:lnTo>
                <a:lnTo>
                  <a:pt x="0" y="0"/>
                </a:lnTo>
                <a:close/>
              </a:path>
            </a:pathLst>
          </a:custGeom>
          <a:blipFill>
            <a:blip r:embed="rId8"/>
            <a:stretch>
              <a:fillRect/>
            </a:stretch>
          </a:blipFill>
        </p:spPr>
      </p:sp>
      <p:sp>
        <p:nvSpPr>
          <p:cNvPr id="7" name="Freeform 7"/>
          <p:cNvSpPr/>
          <p:nvPr/>
        </p:nvSpPr>
        <p:spPr>
          <a:xfrm>
            <a:off x="1790130" y="5143500"/>
            <a:ext cx="5858731" cy="3859439"/>
          </a:xfrm>
          <a:custGeom>
            <a:avLst/>
            <a:gdLst/>
            <a:ahLst/>
            <a:cxnLst/>
            <a:rect l="l" t="t" r="r" b="b"/>
            <a:pathLst>
              <a:path w="5858731" h="3859439">
                <a:moveTo>
                  <a:pt x="0" y="0"/>
                </a:moveTo>
                <a:lnTo>
                  <a:pt x="5858731" y="0"/>
                </a:lnTo>
                <a:lnTo>
                  <a:pt x="5858731" y="3859439"/>
                </a:lnTo>
                <a:lnTo>
                  <a:pt x="0" y="3859439"/>
                </a:lnTo>
                <a:lnTo>
                  <a:pt x="0" y="0"/>
                </a:lnTo>
                <a:close/>
              </a:path>
            </a:pathLst>
          </a:custGeom>
          <a:blipFill>
            <a:blip r:embed="rId9"/>
            <a:stretch>
              <a:fillRect/>
            </a:stretch>
          </a:blipFill>
        </p:spPr>
      </p:sp>
      <p:sp>
        <p:nvSpPr>
          <p:cNvPr id="8" name="Freeform 8"/>
          <p:cNvSpPr/>
          <p:nvPr/>
        </p:nvSpPr>
        <p:spPr>
          <a:xfrm>
            <a:off x="9386963" y="7331610"/>
            <a:ext cx="2751160" cy="1671330"/>
          </a:xfrm>
          <a:custGeom>
            <a:avLst/>
            <a:gdLst/>
            <a:ahLst/>
            <a:cxnLst/>
            <a:rect l="l" t="t" r="r" b="b"/>
            <a:pathLst>
              <a:path w="2751160" h="1671330">
                <a:moveTo>
                  <a:pt x="0" y="0"/>
                </a:moveTo>
                <a:lnTo>
                  <a:pt x="2751159" y="0"/>
                </a:lnTo>
                <a:lnTo>
                  <a:pt x="2751159" y="1671329"/>
                </a:lnTo>
                <a:lnTo>
                  <a:pt x="0" y="1671329"/>
                </a:lnTo>
                <a:lnTo>
                  <a:pt x="0" y="0"/>
                </a:lnTo>
                <a:close/>
              </a:path>
            </a:pathLst>
          </a:custGeom>
          <a:blipFill>
            <a:blip r:embed="rId10"/>
            <a:stretch>
              <a:fillRect/>
            </a:stretch>
          </a:blipFill>
        </p:spPr>
      </p:sp>
      <p:sp>
        <p:nvSpPr>
          <p:cNvPr id="9" name="Freeform 9"/>
          <p:cNvSpPr/>
          <p:nvPr/>
        </p:nvSpPr>
        <p:spPr>
          <a:xfrm>
            <a:off x="9386963" y="5775691"/>
            <a:ext cx="1890753" cy="1297529"/>
          </a:xfrm>
          <a:custGeom>
            <a:avLst/>
            <a:gdLst/>
            <a:ahLst/>
            <a:cxnLst/>
            <a:rect l="l" t="t" r="r" b="b"/>
            <a:pathLst>
              <a:path w="1890753" h="1297529">
                <a:moveTo>
                  <a:pt x="0" y="0"/>
                </a:moveTo>
                <a:lnTo>
                  <a:pt x="1890752" y="0"/>
                </a:lnTo>
                <a:lnTo>
                  <a:pt x="1890752" y="1297529"/>
                </a:lnTo>
                <a:lnTo>
                  <a:pt x="0" y="12975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TextBox 10"/>
          <p:cNvSpPr txBox="1"/>
          <p:nvPr/>
        </p:nvSpPr>
        <p:spPr>
          <a:xfrm>
            <a:off x="1155682" y="2445552"/>
            <a:ext cx="5783964" cy="1661908"/>
          </a:xfrm>
          <a:prstGeom prst="rect">
            <a:avLst/>
          </a:prstGeom>
        </p:spPr>
        <p:txBody>
          <a:bodyPr lIns="0" tIns="0" rIns="0" bIns="0" rtlCol="0" anchor="t">
            <a:spAutoFit/>
          </a:bodyPr>
          <a:lstStyle/>
          <a:p>
            <a:pPr algn="l">
              <a:lnSpc>
                <a:spcPts val="12145"/>
              </a:lnSpc>
            </a:pPr>
            <a:r>
              <a:rPr lang="en-US" sz="13345" spc="-934">
                <a:solidFill>
                  <a:srgbClr val="387647"/>
                </a:solidFill>
                <a:latin typeface="Comic Sans" panose="03000702030302020204"/>
                <a:ea typeface="Comic Sans" panose="03000702030302020204"/>
                <a:cs typeface="Comic Sans" panose="03000702030302020204"/>
                <a:sym typeface="Comic Sans" panose="03000702030302020204"/>
              </a:rPr>
              <a:t>Νεογιλά</a:t>
            </a:r>
            <a:endParaRPr lang="en-US" sz="13345" spc="-934">
              <a:solidFill>
                <a:srgbClr val="387647"/>
              </a:solidFill>
              <a:latin typeface="Comic Sans" panose="03000702030302020204"/>
              <a:ea typeface="Comic Sans" panose="03000702030302020204"/>
              <a:cs typeface="Comic Sans" panose="03000702030302020204"/>
              <a:sym typeface="Comic Sans" panose="03000702030302020204"/>
            </a:endParaRPr>
          </a:p>
        </p:txBody>
      </p:sp>
      <p:sp>
        <p:nvSpPr>
          <p:cNvPr id="11" name="TextBox 11"/>
          <p:cNvSpPr txBox="1"/>
          <p:nvPr/>
        </p:nvSpPr>
        <p:spPr>
          <a:xfrm>
            <a:off x="1393590" y="1355103"/>
            <a:ext cx="4374142" cy="537972"/>
          </a:xfrm>
          <a:prstGeom prst="rect">
            <a:avLst/>
          </a:prstGeom>
        </p:spPr>
        <p:txBody>
          <a:bodyPr lIns="0" tIns="0" rIns="0" bIns="0" rtlCol="0" anchor="t">
            <a:spAutoFit/>
          </a:bodyPr>
          <a:lstStyle/>
          <a:p>
            <a:pPr algn="l">
              <a:lnSpc>
                <a:spcPts val="4285"/>
              </a:lnSpc>
            </a:pPr>
            <a:r>
              <a:rPr lang="en-US" sz="3600">
                <a:solidFill>
                  <a:srgbClr val="544541"/>
                </a:solidFill>
                <a:latin typeface="Comic Sans" panose="03000702030302020204"/>
                <a:ea typeface="Comic Sans" panose="03000702030302020204"/>
                <a:cs typeface="Comic Sans" panose="03000702030302020204"/>
                <a:sym typeface="Comic Sans" panose="03000702030302020204"/>
              </a:rPr>
              <a:t>Healthy Daily Menu</a:t>
            </a:r>
            <a:endParaRPr lang="en-US" sz="3600">
              <a:solidFill>
                <a:srgbClr val="544541"/>
              </a:solidFill>
              <a:latin typeface="Comic Sans" panose="03000702030302020204"/>
              <a:ea typeface="Comic Sans" panose="03000702030302020204"/>
              <a:cs typeface="Comic Sans" panose="03000702030302020204"/>
              <a:sym typeface="Comic Sans" panose="030007020303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7647"/>
        </a:solidFill>
        <a:effectLst/>
      </p:bgPr>
    </p:bg>
    <p:spTree>
      <p:nvGrpSpPr>
        <p:cNvPr id="1" name=""/>
        <p:cNvGrpSpPr/>
        <p:nvPr/>
      </p:nvGrpSpPr>
      <p:grpSpPr>
        <a:xfrm>
          <a:off x="0" y="0"/>
          <a:ext cx="0" cy="0"/>
          <a:chOff x="0" y="0"/>
          <a:chExt cx="0" cy="0"/>
        </a:xfrm>
      </p:grpSpPr>
      <p:sp>
        <p:nvSpPr>
          <p:cNvPr id="2" name="Freeform 2"/>
          <p:cNvSpPr/>
          <p:nvPr/>
        </p:nvSpPr>
        <p:spPr>
          <a:xfrm rot="-3285614">
            <a:off x="13695938" y="7944059"/>
            <a:ext cx="6096000" cy="4114800"/>
          </a:xfrm>
          <a:custGeom>
            <a:avLst/>
            <a:gdLst/>
            <a:ahLst/>
            <a:cxnLst/>
            <a:rect l="l" t="t" r="r" b="b"/>
            <a:pathLst>
              <a:path w="6096000" h="4114800">
                <a:moveTo>
                  <a:pt x="0" y="0"/>
                </a:moveTo>
                <a:lnTo>
                  <a:pt x="6096000" y="0"/>
                </a:lnTo>
                <a:lnTo>
                  <a:pt x="60960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9516043" y="1305408"/>
            <a:ext cx="5791346" cy="4082899"/>
          </a:xfrm>
          <a:custGeom>
            <a:avLst/>
            <a:gdLst/>
            <a:ahLst/>
            <a:cxnLst/>
            <a:rect l="l" t="t" r="r" b="b"/>
            <a:pathLst>
              <a:path w="5791346" h="4082899">
                <a:moveTo>
                  <a:pt x="0" y="0"/>
                </a:moveTo>
                <a:lnTo>
                  <a:pt x="5791347" y="0"/>
                </a:lnTo>
                <a:lnTo>
                  <a:pt x="5791347" y="4082899"/>
                </a:lnTo>
                <a:lnTo>
                  <a:pt x="0" y="4082899"/>
                </a:lnTo>
                <a:lnTo>
                  <a:pt x="0" y="0"/>
                </a:lnTo>
                <a:close/>
              </a:path>
            </a:pathLst>
          </a:custGeom>
          <a:blipFill>
            <a:blip r:embed="rId3"/>
            <a:stretch>
              <a:fillRect/>
            </a:stretch>
          </a:blipFill>
        </p:spPr>
      </p:sp>
      <p:sp>
        <p:nvSpPr>
          <p:cNvPr id="4" name="Freeform 4"/>
          <p:cNvSpPr/>
          <p:nvPr/>
        </p:nvSpPr>
        <p:spPr>
          <a:xfrm rot="-3009634">
            <a:off x="-1429127" y="366022"/>
            <a:ext cx="7315200" cy="3840480"/>
          </a:xfrm>
          <a:custGeom>
            <a:avLst/>
            <a:gdLst/>
            <a:ahLst/>
            <a:cxnLst/>
            <a:rect l="l" t="t" r="r" b="b"/>
            <a:pathLst>
              <a:path w="7315200" h="3840480">
                <a:moveTo>
                  <a:pt x="0" y="0"/>
                </a:moveTo>
                <a:lnTo>
                  <a:pt x="7315200" y="0"/>
                </a:lnTo>
                <a:lnTo>
                  <a:pt x="7315200" y="3840480"/>
                </a:lnTo>
                <a:lnTo>
                  <a:pt x="0" y="3840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058145" y="1990724"/>
            <a:ext cx="4862373" cy="3397583"/>
          </a:xfrm>
          <a:custGeom>
            <a:avLst/>
            <a:gdLst/>
            <a:ahLst/>
            <a:cxnLst/>
            <a:rect l="l" t="t" r="r" b="b"/>
            <a:pathLst>
              <a:path w="4862373" h="3397583">
                <a:moveTo>
                  <a:pt x="0" y="0"/>
                </a:moveTo>
                <a:lnTo>
                  <a:pt x="4862373" y="0"/>
                </a:lnTo>
                <a:lnTo>
                  <a:pt x="4862373" y="3397583"/>
                </a:lnTo>
                <a:lnTo>
                  <a:pt x="0" y="3397583"/>
                </a:lnTo>
                <a:lnTo>
                  <a:pt x="0" y="0"/>
                </a:lnTo>
                <a:close/>
              </a:path>
            </a:pathLst>
          </a:custGeom>
          <a:blipFill>
            <a:blip r:embed="rId6"/>
            <a:stretch>
              <a:fillRect/>
            </a:stretch>
          </a:blipFill>
        </p:spPr>
      </p:sp>
      <p:sp>
        <p:nvSpPr>
          <p:cNvPr id="6" name="Freeform 6"/>
          <p:cNvSpPr/>
          <p:nvPr/>
        </p:nvSpPr>
        <p:spPr>
          <a:xfrm>
            <a:off x="9516043" y="5800603"/>
            <a:ext cx="5685685" cy="3965765"/>
          </a:xfrm>
          <a:custGeom>
            <a:avLst/>
            <a:gdLst/>
            <a:ahLst/>
            <a:cxnLst/>
            <a:rect l="l" t="t" r="r" b="b"/>
            <a:pathLst>
              <a:path w="5685685" h="3965765">
                <a:moveTo>
                  <a:pt x="0" y="0"/>
                </a:moveTo>
                <a:lnTo>
                  <a:pt x="5685685" y="0"/>
                </a:lnTo>
                <a:lnTo>
                  <a:pt x="5685685" y="3965765"/>
                </a:lnTo>
                <a:lnTo>
                  <a:pt x="0" y="3965765"/>
                </a:lnTo>
                <a:lnTo>
                  <a:pt x="0" y="0"/>
                </a:lnTo>
                <a:close/>
              </a:path>
            </a:pathLst>
          </a:custGeom>
          <a:blipFill>
            <a:blip r:embed="rId7"/>
            <a:stretch>
              <a:fillRect/>
            </a:stretch>
          </a:blipFill>
        </p:spPr>
      </p:sp>
      <p:sp>
        <p:nvSpPr>
          <p:cNvPr id="7" name="Freeform 7"/>
          <p:cNvSpPr/>
          <p:nvPr/>
        </p:nvSpPr>
        <p:spPr>
          <a:xfrm>
            <a:off x="2468141" y="6324903"/>
            <a:ext cx="5255493" cy="3691984"/>
          </a:xfrm>
          <a:custGeom>
            <a:avLst/>
            <a:gdLst/>
            <a:ahLst/>
            <a:cxnLst/>
            <a:rect l="l" t="t" r="r" b="b"/>
            <a:pathLst>
              <a:path w="5255493" h="3691984">
                <a:moveTo>
                  <a:pt x="0" y="0"/>
                </a:moveTo>
                <a:lnTo>
                  <a:pt x="5255494" y="0"/>
                </a:lnTo>
                <a:lnTo>
                  <a:pt x="5255494" y="3691984"/>
                </a:lnTo>
                <a:lnTo>
                  <a:pt x="0" y="3691984"/>
                </a:lnTo>
                <a:lnTo>
                  <a:pt x="0" y="0"/>
                </a:lnTo>
                <a:close/>
              </a:path>
            </a:pathLst>
          </a:custGeom>
          <a:blipFill>
            <a:blip r:embed="rId8"/>
            <a:stretch>
              <a:fillRect/>
            </a:stretch>
          </a:blipFill>
        </p:spPr>
      </p:sp>
      <p:sp>
        <p:nvSpPr>
          <p:cNvPr id="8" name="Freeform 8"/>
          <p:cNvSpPr/>
          <p:nvPr/>
        </p:nvSpPr>
        <p:spPr>
          <a:xfrm>
            <a:off x="7920518" y="3062284"/>
            <a:ext cx="1223482" cy="6525238"/>
          </a:xfrm>
          <a:custGeom>
            <a:avLst/>
            <a:gdLst/>
            <a:ahLst/>
            <a:cxnLst/>
            <a:rect l="l" t="t" r="r" b="b"/>
            <a:pathLst>
              <a:path w="1223482" h="6525238">
                <a:moveTo>
                  <a:pt x="0" y="0"/>
                </a:moveTo>
                <a:lnTo>
                  <a:pt x="1223482" y="0"/>
                </a:lnTo>
                <a:lnTo>
                  <a:pt x="1223482" y="6525238"/>
                </a:lnTo>
                <a:lnTo>
                  <a:pt x="0" y="65252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7113619" y="152400"/>
            <a:ext cx="14829944" cy="1243824"/>
          </a:xfrm>
          <a:prstGeom prst="rect">
            <a:avLst/>
          </a:prstGeom>
        </p:spPr>
        <p:txBody>
          <a:bodyPr lIns="0" tIns="0" rIns="0" bIns="0" rtlCol="0" anchor="t">
            <a:spAutoFit/>
          </a:bodyPr>
          <a:lstStyle/>
          <a:p>
            <a:pPr algn="l">
              <a:lnSpc>
                <a:spcPts val="9485"/>
              </a:lnSpc>
            </a:pPr>
            <a:r>
              <a:rPr lang="en-US" sz="9210" spc="-644">
                <a:solidFill>
                  <a:srgbClr val="F5F1DD"/>
                </a:solidFill>
                <a:latin typeface="Comic Sans" panose="03000702030302020204"/>
                <a:ea typeface="Comic Sans" panose="03000702030302020204"/>
                <a:cs typeface="Comic Sans" panose="03000702030302020204"/>
                <a:sym typeface="Comic Sans" panose="03000702030302020204"/>
              </a:rPr>
              <a:t>Μόνιμα δόντια</a:t>
            </a:r>
            <a:endParaRPr lang="en-US" sz="9210" spc="-644">
              <a:solidFill>
                <a:srgbClr val="F5F1DD"/>
              </a:solidFill>
              <a:latin typeface="Comic Sans" panose="03000702030302020204"/>
              <a:ea typeface="Comic Sans" panose="03000702030302020204"/>
              <a:cs typeface="Comic Sans" panose="03000702030302020204"/>
              <a:sym typeface="Comic Sans" panose="0300070203030202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3183</Words>
  <Application>WPS Presentation</Application>
  <PresentationFormat>On-screen Show (4:3)</PresentationFormat>
  <Paragraphs>104</Paragraphs>
  <Slides>18</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18</vt:i4>
      </vt:variant>
    </vt:vector>
  </HeadingPairs>
  <TitlesOfParts>
    <vt:vector size="34" baseType="lpstr">
      <vt:lpstr>Arial</vt:lpstr>
      <vt:lpstr>SimSun</vt:lpstr>
      <vt:lpstr>Wingdings</vt:lpstr>
      <vt:lpstr>Comic Sans</vt:lpstr>
      <vt:lpstr>Romana Light</vt:lpstr>
      <vt:lpstr>Yu Gothic UI</vt:lpstr>
      <vt:lpstr>Romana Semi-Bold</vt:lpstr>
      <vt:lpstr>Comic Sans Bold</vt:lpstr>
      <vt:lpstr>Noto Sans Bold</vt:lpstr>
      <vt:lpstr>Arial</vt:lpstr>
      <vt:lpstr>Noto Serif Display Bold</vt:lpstr>
      <vt:lpstr>DejaVu Serif Bold</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ΠΕΠΤΙΚΟ ΣΥΣΤΗΜΑ</dc:title>
  <dc:creator/>
  <cp:lastModifiedBy>smoli</cp:lastModifiedBy>
  <cp:revision>3</cp:revision>
  <dcterms:created xsi:type="dcterms:W3CDTF">2006-08-16T00:00:00Z</dcterms:created>
  <dcterms:modified xsi:type="dcterms:W3CDTF">2025-01-06T14:27:44Z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9EAD090300D74EB796C5A948C3A5E8DA_12</vt:lpwstr>
  </property>
  <property fmtid="{D5CDD505-2E9C-101B-9397-08002B2CF9AE}" pid="3" name="KSOProductBuildVer">
    <vt:lpwstr>1033-12.2.0.19307</vt:lpwstr>
  </property>
</Properties>
</file>