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73" r:id="rId6"/>
    <p:sldId id="275" r:id="rId7"/>
    <p:sldId id="262" r:id="rId8"/>
    <p:sldId id="261" r:id="rId9"/>
    <p:sldId id="264" r:id="rId10"/>
    <p:sldId id="258" r:id="rId11"/>
    <p:sldId id="267" r:id="rId12"/>
    <p:sldId id="269" r:id="rId13"/>
    <p:sldId id="278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70" r:id="rId22"/>
    <p:sldId id="271" r:id="rId23"/>
    <p:sldId id="288" r:id="rId24"/>
    <p:sldId id="289" r:id="rId25"/>
    <p:sldId id="291" r:id="rId26"/>
    <p:sldId id="294" r:id="rId27"/>
    <p:sldId id="292" r:id="rId28"/>
    <p:sldId id="295" r:id="rId29"/>
    <p:sldId id="290" r:id="rId30"/>
    <p:sldId id="297" r:id="rId31"/>
    <p:sldId id="296" r:id="rId32"/>
    <p:sldId id="293" r:id="rId33"/>
    <p:sldId id="298" r:id="rId34"/>
    <p:sldId id="299" r:id="rId35"/>
    <p:sldId id="302" r:id="rId36"/>
    <p:sldId id="300" r:id="rId37"/>
    <p:sldId id="301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5473-47ED-4B5F-B6BA-BE418BABCB57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538C-14CC-4553-8125-8C1AB1A864A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17.</a:t>
            </a:r>
            <a:r>
              <a:rPr lang="el-GR" dirty="0" smtClean="0"/>
              <a:t>Υπολογίζω με πολλούς τρόπους μέχρι το 100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Εισαγωγή στην προπαίδεια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142976" y="1214422"/>
            <a:ext cx="6572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/>
              <a:t>11+18+9+12=</a:t>
            </a:r>
          </a:p>
          <a:p>
            <a:r>
              <a:rPr lang="el-GR" sz="6000" b="1" dirty="0" smtClean="0"/>
              <a:t>(11+9)+(18+12)=</a:t>
            </a:r>
          </a:p>
          <a:p>
            <a:r>
              <a:rPr lang="el-GR" sz="6000" b="1" dirty="0" smtClean="0"/>
              <a:t>20+30=50</a:t>
            </a:r>
            <a:endParaRPr lang="el-G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14480" y="857232"/>
            <a:ext cx="4833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 smtClean="0"/>
              <a:t>6+15+5+24=</a:t>
            </a:r>
            <a:endParaRPr lang="el-G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370375" cy="6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357290" y="4500570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18+12+10=10+10+10+8+2=</a:t>
            </a:r>
            <a:endParaRPr lang="el-GR" sz="36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6500826" y="450057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30+10=40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357290" y="4500570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18+12+10=10+10+10+8+2=</a:t>
            </a:r>
            <a:endParaRPr lang="el-GR" sz="36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6500826" y="450057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30+10=40</a:t>
            </a:r>
            <a:endParaRPr lang="el-GR" sz="36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3071802" y="5357826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40+40=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357290" y="4500570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18+12+10=10+10+10+8+2=</a:t>
            </a:r>
            <a:endParaRPr lang="el-GR" sz="36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6500826" y="450057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30+10=40</a:t>
            </a:r>
            <a:endParaRPr lang="el-GR" sz="36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3071802" y="5357826"/>
            <a:ext cx="225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40+40=80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714612" y="4857760"/>
            <a:ext cx="514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15+15=10+10+5+5=</a:t>
            </a:r>
            <a:endParaRPr lang="el-G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714612" y="4857760"/>
            <a:ext cx="281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 30</a:t>
            </a:r>
            <a:endParaRPr lang="el-G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34" y="4286256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15+15=30</a:t>
            </a:r>
            <a:endParaRPr lang="el-GR" sz="4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3643306" y="4357694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15+15=30</a:t>
            </a:r>
            <a:endParaRPr lang="el-GR" sz="48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6072198" y="4357694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15+15=30</a:t>
            </a:r>
            <a:endParaRPr lang="el-G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34" y="4286256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15+15=30</a:t>
            </a:r>
            <a:endParaRPr lang="el-GR" sz="4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3214678" y="4357694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15+15=30</a:t>
            </a:r>
            <a:endParaRPr lang="el-GR" sz="48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6286512" y="4357694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15+15=30</a:t>
            </a:r>
            <a:endParaRPr lang="el-GR" sz="48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928926" y="5072074"/>
            <a:ext cx="3671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/>
              <a:t>30+30+30=</a:t>
            </a:r>
            <a:endParaRPr lang="el-G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λύσουμε ένα πρόβλημα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4400" dirty="0" smtClean="0"/>
              <a:t>Ο Φίλιππος διάβασε ένα βιβλίο σε δύο ημέρες. Την πρώτη ημέρα διάβασε </a:t>
            </a:r>
            <a:r>
              <a:rPr lang="el-GR" sz="4400" b="1" dirty="0" smtClean="0">
                <a:solidFill>
                  <a:srgbClr val="FF0000"/>
                </a:solidFill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r>
              <a:rPr lang="el-GR" sz="4400" dirty="0" smtClean="0"/>
              <a:t> σελίδες, τη δεύτερη </a:t>
            </a:r>
            <a:r>
              <a:rPr lang="el-GR" sz="4400" b="1" dirty="0" smtClean="0">
                <a:solidFill>
                  <a:srgbClr val="FF0000"/>
                </a:solidFill>
              </a:rPr>
              <a:t>15.</a:t>
            </a:r>
            <a:r>
              <a:rPr lang="el-GR" sz="4400" dirty="0" smtClean="0"/>
              <a:t> Πόσες σελίδες είχε το βιβλίο που διάβασε ο Φίλιππος;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85828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34" y="4286256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15+15=30</a:t>
            </a:r>
            <a:endParaRPr lang="el-GR" sz="48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3286116" y="4357694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15+15=30</a:t>
            </a:r>
            <a:endParaRPr lang="el-GR" sz="48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6072198" y="4357694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15+15=30</a:t>
            </a:r>
            <a:endParaRPr lang="el-GR" sz="48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928926" y="5072074"/>
            <a:ext cx="4450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/>
              <a:t>30+30+30=90</a:t>
            </a:r>
            <a:endParaRPr lang="el-G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324278" cy="550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6643734" cy="668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715140" y="2000240"/>
            <a:ext cx="2533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Σελίδα </a:t>
            </a:r>
            <a:r>
              <a:rPr lang="en-US" sz="4000" b="1" dirty="0" smtClean="0"/>
              <a:t> 8-9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"/>
            <a:ext cx="6500858" cy="671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"/>
            <a:ext cx="6500858" cy="671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Χωρίς τίτλ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9075801" cy="635798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8596" y="5000636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30+30+31=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"/>
            <a:ext cx="6500858" cy="671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Χωρίς τίτλ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9075801" cy="635798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8596" y="5000636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30+30+31=</a:t>
            </a:r>
            <a:endParaRPr lang="el-GR" sz="40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1857356" y="385762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91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"/>
            <a:ext cx="6500858" cy="671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Χωρίς τίτλ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9075801" cy="635798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8596" y="5000636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30+30+31=</a:t>
            </a:r>
            <a:endParaRPr lang="el-GR" sz="40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5000628" y="4857760"/>
            <a:ext cx="27382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31+31+28=</a:t>
            </a:r>
            <a:endParaRPr lang="el-G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"/>
            <a:ext cx="6500858" cy="671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Χωρίς τίτλ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" y="214290"/>
            <a:ext cx="9075801" cy="635798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8596" y="5000636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30+30+31=</a:t>
            </a:r>
            <a:endParaRPr lang="el-GR" sz="40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5000628" y="4429132"/>
            <a:ext cx="27382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31+31+28=</a:t>
            </a:r>
            <a:endParaRPr lang="el-GR" sz="4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000760" y="36433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90</a:t>
            </a:r>
            <a:endParaRPr lang="el-GR" sz="40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6715140" y="36433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91</a:t>
            </a:r>
            <a:endParaRPr lang="el-GR" sz="4000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5072066" y="5357826"/>
            <a:ext cx="27382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31+31+29=</a:t>
            </a:r>
            <a:endParaRPr lang="el-G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214422"/>
            <a:ext cx="864399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 να βρω τη λύση του προβλήματος θα κάνω </a:t>
            </a:r>
            <a:r>
              <a:rPr lang="el-GR" dirty="0" smtClean="0">
                <a:solidFill>
                  <a:srgbClr val="7030A0"/>
                </a:solidFill>
              </a:rPr>
              <a:t>πρόσθεση.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Υπολογίζω με </a:t>
            </a:r>
            <a:r>
              <a:rPr lang="el-GR" u="sng" dirty="0" smtClean="0">
                <a:solidFill>
                  <a:srgbClr val="FF0000"/>
                </a:solidFill>
              </a:rPr>
              <a:t>νοερές  πράξεις</a:t>
            </a:r>
            <a:endParaRPr lang="el-GR" u="sng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714612" y="2285992"/>
            <a:ext cx="300039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2857488" y="257174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 smtClean="0"/>
              <a:t> Έχω </a:t>
            </a:r>
            <a:r>
              <a:rPr lang="el-GR" sz="3600" dirty="0" smtClean="0">
                <a:solidFill>
                  <a:srgbClr val="FF0000"/>
                </a:solidFill>
              </a:rPr>
              <a:t>18+15</a:t>
            </a:r>
            <a:r>
              <a:rPr lang="el-GR" sz="3600" dirty="0" smtClean="0"/>
              <a:t>=</a:t>
            </a:r>
            <a:endParaRPr lang="el-GR" sz="3600" dirty="0"/>
          </a:p>
        </p:txBody>
      </p:sp>
      <p:sp>
        <p:nvSpPr>
          <p:cNvPr id="7" name="6 - Ορθογώνιο"/>
          <p:cNvSpPr/>
          <p:nvPr/>
        </p:nvSpPr>
        <p:spPr>
          <a:xfrm>
            <a:off x="928662" y="3857628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dirty="0" smtClean="0"/>
              <a:t>Βήματα:            18+</a:t>
            </a:r>
            <a:r>
              <a:rPr lang="el-GR" sz="5400" dirty="0" smtClean="0">
                <a:solidFill>
                  <a:srgbClr val="FF0000"/>
                </a:solidFill>
              </a:rPr>
              <a:t>10+5</a:t>
            </a:r>
            <a:r>
              <a:rPr lang="el-GR" sz="5400" dirty="0" smtClean="0"/>
              <a:t>=28+5=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64399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357290" y="40719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92</a:t>
            </a:r>
            <a:endParaRPr lang="el-GR" sz="36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6143636" y="4071942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/>
              <a:t>92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214422"/>
            <a:ext cx="864399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357290" y="40719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91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4677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17+18+22+33=</a:t>
            </a:r>
            <a:endParaRPr lang="el-GR" sz="8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21+35+9+25=</a:t>
            </a:r>
            <a:endParaRPr lang="el-GR" sz="8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28+13+7+32=</a:t>
            </a:r>
            <a:endParaRPr lang="el-GR" sz="8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47+25+15+3=</a:t>
            </a:r>
            <a:endParaRPr lang="el-GR" sz="8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19+17+11+13=</a:t>
            </a:r>
            <a:endParaRPr lang="el-GR" sz="8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λύσουμε ένα  ακόμη πρόβλημα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85720" y="1500174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800" dirty="0" smtClean="0"/>
              <a:t>Ο Φίλιππος διάβασε ένα βιβλίο σε τρεις ημέρες. Την πρώτη ημέρα διάβασε </a:t>
            </a:r>
            <a:r>
              <a:rPr lang="el-GR" sz="4800" b="1" dirty="0" smtClean="0">
                <a:solidFill>
                  <a:srgbClr val="FF0000"/>
                </a:solidFill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</a:rPr>
              <a:t>8</a:t>
            </a:r>
            <a:r>
              <a:rPr lang="el-GR" sz="4800" dirty="0" smtClean="0"/>
              <a:t> σελίδες, τη δεύτερη </a:t>
            </a:r>
            <a:r>
              <a:rPr lang="el-GR" sz="4800" b="1" dirty="0" smtClean="0">
                <a:solidFill>
                  <a:srgbClr val="FF0000"/>
                </a:solidFill>
              </a:rPr>
              <a:t>11</a:t>
            </a:r>
            <a:r>
              <a:rPr lang="el-GR" sz="4800" dirty="0" smtClean="0"/>
              <a:t>, την τρίτη μέρα </a:t>
            </a:r>
            <a:r>
              <a:rPr lang="el-GR" sz="4800" b="1" dirty="0" smtClean="0">
                <a:solidFill>
                  <a:srgbClr val="FF0000"/>
                </a:solidFill>
              </a:rPr>
              <a:t>9.</a:t>
            </a:r>
            <a:r>
              <a:rPr lang="el-GR" sz="4800" dirty="0" smtClean="0"/>
              <a:t>Πόσες σελίδες είχε το βιβλίο που διάβασε ο Φίλιππος;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 να βρω τη λύση του προβλήματος θα κάνω </a:t>
            </a:r>
            <a:r>
              <a:rPr lang="el-GR" dirty="0" smtClean="0">
                <a:solidFill>
                  <a:srgbClr val="7030A0"/>
                </a:solidFill>
              </a:rPr>
              <a:t>πρόσθεση.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Υπολογίζω με </a:t>
            </a:r>
            <a:r>
              <a:rPr lang="el-GR" u="sng" dirty="0" smtClean="0">
                <a:solidFill>
                  <a:srgbClr val="FF0000"/>
                </a:solidFill>
              </a:rPr>
              <a:t>νοερές  πράξεις</a:t>
            </a:r>
            <a:endParaRPr lang="el-GR" u="sng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643174" y="2357430"/>
            <a:ext cx="335758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000" dirty="0" smtClean="0"/>
              <a:t>Έχω18+</a:t>
            </a:r>
            <a:r>
              <a:rPr lang="el-GR" sz="4000" dirty="0" smtClean="0">
                <a:solidFill>
                  <a:srgbClr val="FF0000"/>
                </a:solidFill>
              </a:rPr>
              <a:t>11+9</a:t>
            </a:r>
            <a:r>
              <a:rPr lang="el-GR" sz="4000" dirty="0" smtClean="0"/>
              <a:t>=</a:t>
            </a:r>
            <a:endParaRPr lang="el-GR" sz="4000" dirty="0"/>
          </a:p>
        </p:txBody>
      </p:sp>
      <p:sp>
        <p:nvSpPr>
          <p:cNvPr id="8" name="7 - Ορθογώνιο"/>
          <p:cNvSpPr/>
          <p:nvPr/>
        </p:nvSpPr>
        <p:spPr>
          <a:xfrm>
            <a:off x="928662" y="3857628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dirty="0" smtClean="0"/>
              <a:t>Βήματα:            18+</a:t>
            </a:r>
            <a:r>
              <a:rPr lang="el-GR" sz="5400" dirty="0" smtClean="0">
                <a:solidFill>
                  <a:srgbClr val="FF0000"/>
                </a:solidFill>
              </a:rPr>
              <a:t>10+1+9</a:t>
            </a:r>
            <a:r>
              <a:rPr lang="el-GR" sz="5400" dirty="0" smtClean="0"/>
              <a:t>=18+10+10=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λύσουμε ένα  ακόμη πρόβλημα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85720" y="1500174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800" dirty="0" smtClean="0"/>
              <a:t>Ο Φίλιππος διάβασε ένα βιβλίο σε τέσσερις ημέρες. Την πρώτη ημέρα διάβασε </a:t>
            </a:r>
            <a:r>
              <a:rPr lang="el-GR" sz="4800" b="1" dirty="0" smtClean="0">
                <a:solidFill>
                  <a:srgbClr val="FF0000"/>
                </a:solidFill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</a:rPr>
              <a:t>8</a:t>
            </a:r>
            <a:r>
              <a:rPr lang="el-GR" sz="4800" dirty="0" smtClean="0"/>
              <a:t> σελίδες, τη δεύτερη </a:t>
            </a:r>
            <a:r>
              <a:rPr lang="el-GR" sz="4800" b="1" dirty="0" smtClean="0">
                <a:solidFill>
                  <a:srgbClr val="FF0000"/>
                </a:solidFill>
              </a:rPr>
              <a:t>11</a:t>
            </a:r>
            <a:r>
              <a:rPr lang="el-GR" sz="4800" dirty="0" smtClean="0"/>
              <a:t>, την τρίτη μέρα </a:t>
            </a:r>
            <a:r>
              <a:rPr lang="el-GR" sz="4800" b="1" dirty="0" smtClean="0">
                <a:solidFill>
                  <a:srgbClr val="FF0000"/>
                </a:solidFill>
              </a:rPr>
              <a:t>9 </a:t>
            </a:r>
            <a:r>
              <a:rPr lang="el-GR" sz="4800" dirty="0" smtClean="0"/>
              <a:t>και</a:t>
            </a:r>
            <a:r>
              <a:rPr lang="el-GR" sz="4800" b="1" dirty="0" smtClean="0">
                <a:solidFill>
                  <a:srgbClr val="FF0000"/>
                </a:solidFill>
              </a:rPr>
              <a:t> </a:t>
            </a:r>
            <a:r>
              <a:rPr lang="el-GR" sz="4800" dirty="0" smtClean="0"/>
              <a:t>την τέταρτη </a:t>
            </a:r>
            <a:r>
              <a:rPr lang="el-GR" sz="4800" b="1" dirty="0" smtClean="0">
                <a:solidFill>
                  <a:srgbClr val="FF0000"/>
                </a:solidFill>
              </a:rPr>
              <a:t>12.</a:t>
            </a:r>
            <a:r>
              <a:rPr lang="el-GR" sz="4800" dirty="0" smtClean="0"/>
              <a:t>Πόσες σελίδες είχε το βιβλίο που διάβασε ο Φίλιππος;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4400" dirty="0" smtClean="0"/>
              <a:t>Για να βρω το αποτέλεσμα της πρόσθεσης </a:t>
            </a:r>
            <a:r>
              <a:rPr lang="el-GR" sz="4400" dirty="0" smtClean="0">
                <a:solidFill>
                  <a:srgbClr val="FF0000"/>
                </a:solidFill>
              </a:rPr>
              <a:t>αναλύω</a:t>
            </a:r>
            <a:r>
              <a:rPr lang="el-GR" sz="4400" dirty="0" smtClean="0"/>
              <a:t> τους </a:t>
            </a:r>
            <a:r>
              <a:rPr lang="el-GR" sz="4400" dirty="0" smtClean="0">
                <a:solidFill>
                  <a:srgbClr val="FF0000"/>
                </a:solidFill>
              </a:rPr>
              <a:t>διψήφιους αριθμούς </a:t>
            </a:r>
            <a:r>
              <a:rPr lang="el-GR" sz="4400" dirty="0" smtClean="0"/>
              <a:t>σε </a:t>
            </a:r>
            <a:r>
              <a:rPr lang="el-GR" sz="4400" b="1" dirty="0" smtClean="0">
                <a:solidFill>
                  <a:srgbClr val="00B050"/>
                </a:solidFill>
              </a:rPr>
              <a:t>δεκάδες</a:t>
            </a:r>
            <a:r>
              <a:rPr lang="el-GR" sz="4400" dirty="0" smtClean="0"/>
              <a:t> και </a:t>
            </a:r>
            <a:r>
              <a:rPr lang="el-GR" sz="4400" b="1" dirty="0" smtClean="0">
                <a:solidFill>
                  <a:srgbClr val="002060"/>
                </a:solidFill>
              </a:rPr>
              <a:t>μονάδες</a:t>
            </a:r>
            <a:r>
              <a:rPr lang="el-GR" sz="4400" dirty="0" smtClean="0"/>
              <a:t>.</a:t>
            </a:r>
          </a:p>
          <a:p>
            <a:pPr algn="just"/>
            <a:r>
              <a:rPr lang="el-GR" sz="4400" dirty="0" smtClean="0"/>
              <a:t> Έπειτα προσθέτω </a:t>
            </a:r>
            <a:r>
              <a:rPr lang="el-GR" sz="4400" b="1" dirty="0" smtClean="0"/>
              <a:t>χωριστά</a:t>
            </a:r>
            <a:r>
              <a:rPr lang="el-GR" sz="4400" dirty="0" smtClean="0"/>
              <a:t> τις δεκάδες και τις μονάδες.</a:t>
            </a:r>
            <a:endParaRPr lang="el-GR" sz="4400" dirty="0"/>
          </a:p>
        </p:txBody>
      </p:sp>
      <p:sp>
        <p:nvSpPr>
          <p:cNvPr id="4" name="4 - Θέση κειμένου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1ος τρόπος: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περιεχομένου"/>
          <p:cNvSpPr txBox="1">
            <a:spLocks/>
          </p:cNvSpPr>
          <p:nvPr/>
        </p:nvSpPr>
        <p:spPr>
          <a:xfrm>
            <a:off x="457200" y="642918"/>
            <a:ext cx="8229600" cy="5715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Έχω </a:t>
            </a:r>
            <a:r>
              <a:rPr lang="el-GR" sz="7200" b="1" dirty="0" smtClean="0"/>
              <a:t>1</a:t>
            </a:r>
            <a:r>
              <a:rPr lang="el-GR" sz="7200" b="1" dirty="0" smtClean="0">
                <a:solidFill>
                  <a:srgbClr val="FF0000"/>
                </a:solidFill>
              </a:rPr>
              <a:t>1</a:t>
            </a:r>
            <a:r>
              <a:rPr lang="el-GR" sz="7200" b="1" dirty="0" smtClean="0"/>
              <a:t>+1</a:t>
            </a:r>
            <a:r>
              <a:rPr lang="el-GR" sz="7200" b="1" dirty="0" smtClean="0">
                <a:solidFill>
                  <a:srgbClr val="FF0000"/>
                </a:solidFill>
              </a:rPr>
              <a:t>8</a:t>
            </a:r>
            <a:r>
              <a:rPr lang="el-GR" sz="7200" b="1" dirty="0" smtClean="0"/>
              <a:t>+</a:t>
            </a:r>
            <a:r>
              <a:rPr lang="el-GR" sz="7200" b="1" dirty="0" smtClean="0">
                <a:solidFill>
                  <a:srgbClr val="FF0000"/>
                </a:solidFill>
              </a:rPr>
              <a:t>9</a:t>
            </a:r>
            <a:r>
              <a:rPr lang="el-GR" sz="7200" b="1" dirty="0" smtClean="0"/>
              <a:t>+1</a:t>
            </a:r>
            <a:r>
              <a:rPr lang="el-GR" sz="7200" b="1" dirty="0" smtClean="0">
                <a:solidFill>
                  <a:srgbClr val="FF0000"/>
                </a:solidFill>
              </a:rPr>
              <a:t>2</a:t>
            </a:r>
            <a:r>
              <a:rPr kumimoji="0" lang="el-GR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10+1+10+8+9+10+2=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10+10+10+1+8+9+2=30+20=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2ος τρόπος: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4400" dirty="0" smtClean="0"/>
              <a:t>Υπολογίζω εύκολα το αποτέλεσμα της πρόσθεσης αν αλλάξω τη σειρά των αριθμών, έτσι ώστε να συμπληρώνονται δεκάδες.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301</Words>
  <Application>Microsoft Office PowerPoint</Application>
  <PresentationFormat>Προβολή στην οθόνη (4:3)</PresentationFormat>
  <Paragraphs>68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17.Υπολογίζω με πολλούς τρόπους μέχρι το 100</vt:lpstr>
      <vt:lpstr>Ας λύσουμε ένα πρόβλημα</vt:lpstr>
      <vt:lpstr>Για να βρω τη λύση του προβλήματος θα κάνω πρόσθεση.</vt:lpstr>
      <vt:lpstr>Ας λύσουμε ένα  ακόμη πρόβλημα</vt:lpstr>
      <vt:lpstr>Για να βρω τη λύση του προβλήματος θα κάνω πρόσθεση.</vt:lpstr>
      <vt:lpstr>Ας λύσουμε ένα  ακόμη πρόβλημα</vt:lpstr>
      <vt:lpstr>1ος τρόπος:  </vt:lpstr>
      <vt:lpstr>Διαφάνεια 8</vt:lpstr>
      <vt:lpstr>2ος τρόπος: 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17+18+22+33=</vt:lpstr>
      <vt:lpstr>21+35+9+25=</vt:lpstr>
      <vt:lpstr>28+13+7+32=</vt:lpstr>
      <vt:lpstr>47+25+15+3=</vt:lpstr>
      <vt:lpstr>19+17+11+13=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17.Υπολογίζω με πολλούς τρόπους μέχρι το 100</dc:title>
  <dc:creator>user</dc:creator>
  <cp:lastModifiedBy>user</cp:lastModifiedBy>
  <cp:revision>21</cp:revision>
  <dcterms:created xsi:type="dcterms:W3CDTF">2020-11-29T18:17:05Z</dcterms:created>
  <dcterms:modified xsi:type="dcterms:W3CDTF">2020-12-03T07:49:42Z</dcterms:modified>
</cp:coreProperties>
</file>