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04" r:id="rId3"/>
    <p:sldId id="274" r:id="rId4"/>
    <p:sldId id="257" r:id="rId5"/>
    <p:sldId id="305" r:id="rId6"/>
    <p:sldId id="297" r:id="rId7"/>
    <p:sldId id="258" r:id="rId8"/>
    <p:sldId id="296" r:id="rId9"/>
    <p:sldId id="259" r:id="rId10"/>
    <p:sldId id="298" r:id="rId11"/>
    <p:sldId id="287" r:id="rId12"/>
    <p:sldId id="299" r:id="rId13"/>
    <p:sldId id="278" r:id="rId14"/>
    <p:sldId id="300" r:id="rId15"/>
    <p:sldId id="289" r:id="rId16"/>
    <p:sldId id="301" r:id="rId17"/>
    <p:sldId id="290" r:id="rId18"/>
    <p:sldId id="302" r:id="rId19"/>
    <p:sldId id="291" r:id="rId20"/>
    <p:sldId id="303" r:id="rId21"/>
    <p:sldId id="292" r:id="rId22"/>
    <p:sldId id="265" r:id="rId23"/>
    <p:sldId id="306" r:id="rId24"/>
    <p:sldId id="266" r:id="rId25"/>
    <p:sldId id="307" r:id="rId26"/>
    <p:sldId id="267" r:id="rId27"/>
    <p:sldId id="270" r:id="rId28"/>
    <p:sldId id="310" r:id="rId29"/>
    <p:sldId id="308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277999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1525158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558964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614896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2675671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705674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1763551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2113820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993027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8066250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3238183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9F885-7E2D-48AD-97A9-B102732E24DC}" type="datetimeFigureOut">
              <a:rPr lang="el-GR" smtClean="0"/>
              <a:pPr/>
              <a:t>1/12/2024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551DD-08CC-41A5-893D-4DD25007F8E7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956577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Μάθημα </a:t>
            </a:r>
            <a:r>
              <a:rPr lang="en-US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 </a:t>
            </a:r>
            <a:r>
              <a:rPr lang="en-US" dirty="0" smtClean="0"/>
              <a:t>1</a:t>
            </a:r>
            <a:r>
              <a:rPr lang="el-GR" dirty="0" smtClean="0"/>
              <a:t>-1</a:t>
            </a:r>
            <a:r>
              <a:rPr lang="en-US" dirty="0" smtClean="0"/>
              <a:t>2</a:t>
            </a:r>
            <a:r>
              <a:rPr lang="el-GR" dirty="0" smtClean="0"/>
              <a:t>-2</a:t>
            </a:r>
            <a:r>
              <a:rPr lang="en-US" dirty="0" smtClean="0"/>
              <a:t>4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b="1" dirty="0" smtClean="0"/>
              <a:t> </a:t>
            </a:r>
            <a:r>
              <a:rPr lang="el-GR" sz="6600" b="1" dirty="0" smtClean="0"/>
              <a:t>Ενότητα 9</a:t>
            </a:r>
            <a:r>
              <a:rPr lang="el-GR" sz="6600" b="1" baseline="30000" dirty="0" smtClean="0"/>
              <a:t>η</a:t>
            </a:r>
            <a:r>
              <a:rPr lang="el-GR" sz="6600" b="1" dirty="0" smtClean="0"/>
              <a:t>          </a:t>
            </a:r>
          </a:p>
          <a:p>
            <a:pPr algn="ctr">
              <a:buNone/>
            </a:pPr>
            <a:r>
              <a:rPr lang="el-GR" sz="6600" b="1" dirty="0" smtClean="0"/>
              <a:t>Που λες, είδα…</a:t>
            </a:r>
          </a:p>
          <a:p>
            <a:pPr algn="ctr"/>
            <a:r>
              <a:rPr lang="el-GR" sz="6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Βιβλίο Β΄ σελ. 6-8</a:t>
            </a:r>
          </a:p>
          <a:p>
            <a:pPr algn="ctr"/>
            <a:endParaRPr lang="el-GR" sz="6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Πώς είναι τα σπίτια στη </a:t>
            </a:r>
            <a:r>
              <a:rPr lang="el-GR" sz="3600" b="1" dirty="0" err="1" smtClean="0"/>
              <a:t>Χωχαρούπα</a:t>
            </a:r>
            <a:r>
              <a:rPr lang="el-GR" sz="3600" b="1" dirty="0" smtClean="0"/>
              <a:t>;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836713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- Έλλειψη"/>
          <p:cNvSpPr/>
          <p:nvPr/>
        </p:nvSpPr>
        <p:spPr>
          <a:xfrm>
            <a:off x="3428992" y="1571612"/>
            <a:ext cx="1000132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43532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Πώς είναι τα πάρκα στη </a:t>
            </a:r>
            <a:r>
              <a:rPr lang="el-GR" sz="3600" b="1" dirty="0" err="1" smtClean="0"/>
              <a:t>Χωχαρούπα</a:t>
            </a:r>
            <a:r>
              <a:rPr lang="el-GR" sz="3600" b="1" dirty="0" smtClean="0"/>
              <a:t>;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285728"/>
            <a:ext cx="836713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- Έλλειψη"/>
          <p:cNvSpPr/>
          <p:nvPr/>
        </p:nvSpPr>
        <p:spPr>
          <a:xfrm>
            <a:off x="-324544" y="2285992"/>
            <a:ext cx="1967586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με</a:t>
            </a:r>
            <a:endParaRPr lang="el-GR" sz="2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Πώς είναι τα δέντρα και τα λουλούδια στη </a:t>
            </a:r>
            <a:r>
              <a:rPr lang="el-GR" sz="3600" b="1" dirty="0" err="1" smtClean="0"/>
              <a:t>Χωχαρούπα</a:t>
            </a:r>
            <a:r>
              <a:rPr lang="el-GR" sz="3600" b="1" dirty="0" smtClean="0"/>
              <a:t>;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0"/>
            <a:ext cx="836713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- Έλλειψη"/>
          <p:cNvSpPr/>
          <p:nvPr/>
        </p:nvSpPr>
        <p:spPr>
          <a:xfrm>
            <a:off x="2214546" y="1928802"/>
            <a:ext cx="1000132" cy="4286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Έλλειψη"/>
          <p:cNvSpPr/>
          <p:nvPr/>
        </p:nvSpPr>
        <p:spPr>
          <a:xfrm>
            <a:off x="5857884" y="1714488"/>
            <a:ext cx="1285884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Πώς είναι τα παιδιά στη </a:t>
            </a:r>
            <a:r>
              <a:rPr lang="el-GR" sz="3600" b="1" dirty="0" err="1" smtClean="0"/>
              <a:t>Χωχαρούπα</a:t>
            </a:r>
            <a:r>
              <a:rPr lang="el-GR" sz="3600" b="1" dirty="0" smtClean="0"/>
              <a:t> και τι φορούν;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0"/>
            <a:ext cx="836713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- Έλλειψη"/>
          <p:cNvSpPr/>
          <p:nvPr/>
        </p:nvSpPr>
        <p:spPr>
          <a:xfrm>
            <a:off x="3571868" y="2571744"/>
            <a:ext cx="1071570" cy="3571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Έλλειψη"/>
          <p:cNvSpPr/>
          <p:nvPr/>
        </p:nvSpPr>
        <p:spPr>
          <a:xfrm>
            <a:off x="5364088" y="2204864"/>
            <a:ext cx="2376264" cy="7200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Πώς είναι ο ουρανός στη </a:t>
            </a:r>
            <a:r>
              <a:rPr lang="el-GR" sz="3600" b="1" dirty="0" err="1" smtClean="0"/>
              <a:t>Χωχαρούπα</a:t>
            </a:r>
            <a:r>
              <a:rPr lang="el-GR" sz="3600" b="1" dirty="0" smtClean="0"/>
              <a:t>;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0"/>
            <a:ext cx="836713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- Έλλειψη"/>
          <p:cNvSpPr/>
          <p:nvPr/>
        </p:nvSpPr>
        <p:spPr>
          <a:xfrm>
            <a:off x="6660232" y="332656"/>
            <a:ext cx="1656184" cy="57264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l-GR" b="1" dirty="0" smtClean="0"/>
              <a:t>Ας θυμηθούμε τι μάθαμε στο προηγούμενο μάθημα:</a:t>
            </a:r>
            <a:endParaRPr lang="el-GR" sz="6600" b="1" dirty="0" smtClean="0"/>
          </a:p>
          <a:p>
            <a:pPr algn="ctr"/>
            <a:endParaRPr lang="el-GR" sz="6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Πώς είναι το </a:t>
            </a:r>
            <a:r>
              <a:rPr lang="el-GR" sz="3600" b="1" dirty="0" err="1" smtClean="0"/>
              <a:t>Χωχαρουπάκι</a:t>
            </a:r>
            <a:r>
              <a:rPr lang="el-GR" sz="3600" b="1" dirty="0" smtClean="0"/>
              <a:t>;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0"/>
            <a:ext cx="836713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13 - Ευθεία γραμμή σύνδεσης"/>
          <p:cNvCxnSpPr/>
          <p:nvPr/>
        </p:nvCxnSpPr>
        <p:spPr>
          <a:xfrm flipV="1">
            <a:off x="4211960" y="3356992"/>
            <a:ext cx="4104456" cy="14401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flipV="1">
            <a:off x="683568" y="4077072"/>
            <a:ext cx="7488832" cy="28803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flipV="1">
            <a:off x="611560" y="4869160"/>
            <a:ext cx="7488832" cy="28803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flipV="1">
            <a:off x="827584" y="5517232"/>
            <a:ext cx="4240088" cy="8039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Επεξήγηση με στρογγυλεμένο παραλληλόγραμμο"/>
          <p:cNvSpPr/>
          <p:nvPr/>
        </p:nvSpPr>
        <p:spPr>
          <a:xfrm>
            <a:off x="3635896" y="2060848"/>
            <a:ext cx="5040560" cy="3240360"/>
          </a:xfrm>
          <a:prstGeom prst="wedgeRoundRectCallout">
            <a:avLst>
              <a:gd name="adj1" fmla="val -76044"/>
              <a:gd name="adj2" fmla="val -41838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bg1"/>
                </a:solidFill>
              </a:rPr>
              <a:t>Παρατήρησες πως οι </a:t>
            </a:r>
            <a:r>
              <a:rPr lang="el-GR" sz="3200" b="1" dirty="0" smtClean="0">
                <a:solidFill>
                  <a:schemeClr val="bg1"/>
                </a:solidFill>
              </a:rPr>
              <a:t>λέξεις με μπλε </a:t>
            </a:r>
            <a:r>
              <a:rPr lang="el-GR" sz="3200" b="1" dirty="0" smtClean="0">
                <a:solidFill>
                  <a:schemeClr val="bg1"/>
                </a:solidFill>
              </a:rPr>
              <a:t>γράμματα στο κείμενο της Χαράς σε βοήθησαν να καταλάβεις πως είναι η </a:t>
            </a:r>
            <a:r>
              <a:rPr lang="el-GR" sz="3200" b="1" dirty="0" err="1" smtClean="0">
                <a:solidFill>
                  <a:schemeClr val="bg1"/>
                </a:solidFill>
              </a:rPr>
              <a:t>Χωχαρούπα</a:t>
            </a:r>
            <a:r>
              <a:rPr lang="el-GR" sz="3200" b="1" dirty="0" smtClean="0">
                <a:solidFill>
                  <a:schemeClr val="bg1"/>
                </a:solidFill>
              </a:rPr>
              <a:t>;</a:t>
            </a:r>
            <a:endParaRPr lang="el-GR" sz="3200" b="1" dirty="0">
              <a:solidFill>
                <a:schemeClr val="bg1"/>
              </a:solidFill>
            </a:endParaRPr>
          </a:p>
        </p:txBody>
      </p:sp>
      <p:pic>
        <p:nvPicPr>
          <p:cNvPr id="5" name="4 - Εικόνα" descr="ΒΑΓΙ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1937795" cy="18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5220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281052" y="2967335"/>
            <a:ext cx="8581901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l-GR" sz="19900" b="1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επίθετα</a:t>
            </a:r>
            <a:endParaRPr lang="el-GR" sz="19900" b="1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- Επεξήγηση με στρογγυλεμένο παραλληλόγραμμο"/>
          <p:cNvSpPr/>
          <p:nvPr/>
        </p:nvSpPr>
        <p:spPr>
          <a:xfrm>
            <a:off x="3923928" y="188640"/>
            <a:ext cx="5040560" cy="3240360"/>
          </a:xfrm>
          <a:prstGeom prst="wedgeRoundRectCallout">
            <a:avLst>
              <a:gd name="adj1" fmla="val -78607"/>
              <a:gd name="adj2" fmla="val -2577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 smtClean="0">
                <a:solidFill>
                  <a:schemeClr val="bg1"/>
                </a:solidFill>
              </a:rPr>
              <a:t>Τις λέξεις αυτές τις λέμε:</a:t>
            </a:r>
            <a:endParaRPr lang="el-GR" sz="3200" b="1" dirty="0">
              <a:solidFill>
                <a:schemeClr val="bg1"/>
              </a:solidFill>
            </a:endParaRPr>
          </a:p>
        </p:txBody>
      </p:sp>
      <p:pic>
        <p:nvPicPr>
          <p:cNvPr id="5" name="4 - Εικόνα" descr="ΒΑΓΙ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556792"/>
            <a:ext cx="1937795" cy="18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522078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τρογγυλεμένο παραλληλόγραμμο"/>
          <p:cNvSpPr/>
          <p:nvPr/>
        </p:nvSpPr>
        <p:spPr>
          <a:xfrm>
            <a:off x="2843808" y="2564904"/>
            <a:ext cx="5643602" cy="2000264"/>
          </a:xfrm>
          <a:prstGeom prst="wedgeRoundRectCallout">
            <a:avLst>
              <a:gd name="adj1" fmla="val -56584"/>
              <a:gd name="adj2" fmla="val -87064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Ορθογώνιο"/>
          <p:cNvSpPr/>
          <p:nvPr/>
        </p:nvSpPr>
        <p:spPr>
          <a:xfrm>
            <a:off x="3491880" y="2780928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bg1"/>
                </a:solidFill>
              </a:rPr>
              <a:t>Διαβάζουμε ακόμη μια φορά τη σελίδα από το ημερολόγιο της Χαράς και γυρνάμε το βιβλίο μας ανάποδα.</a:t>
            </a:r>
            <a:endParaRPr lang="el-GR" sz="2400" b="1" dirty="0">
              <a:solidFill>
                <a:schemeClr val="bg1"/>
              </a:solidFill>
            </a:endParaRPr>
          </a:p>
        </p:txBody>
      </p:sp>
      <p:pic>
        <p:nvPicPr>
          <p:cNvPr id="8" name="7 - Εικόνα" descr="ΒΑΓΙ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124744"/>
            <a:ext cx="1937795" cy="18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2147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Επεξήγηση με στρογγυλεμένο παραλληλόγραμμο"/>
          <p:cNvSpPr/>
          <p:nvPr/>
        </p:nvSpPr>
        <p:spPr>
          <a:xfrm>
            <a:off x="2843808" y="1124744"/>
            <a:ext cx="5931634" cy="2160240"/>
          </a:xfrm>
          <a:prstGeom prst="wedgeRoundRectCallout">
            <a:avLst>
              <a:gd name="adj1" fmla="val -68736"/>
              <a:gd name="adj2" fmla="val 112189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7 - Εικόνα" descr="ΒΑΓΙ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4581128"/>
            <a:ext cx="1937795" cy="1800200"/>
          </a:xfrm>
          <a:prstGeom prst="rect">
            <a:avLst/>
          </a:prstGeom>
        </p:spPr>
      </p:pic>
      <p:pic>
        <p:nvPicPr>
          <p:cNvPr id="6" name="5 - Εικόνα" descr="Στιγμιότυπο οθόνης 2024-12-01 1039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78493" y="1556792"/>
            <a:ext cx="5395529" cy="10081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19214779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6912768" cy="6903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Ορθογώνιο 1"/>
          <p:cNvSpPr/>
          <p:nvPr/>
        </p:nvSpPr>
        <p:spPr>
          <a:xfrm>
            <a:off x="6516216" y="3140968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√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Ορθογώνιο 3"/>
          <p:cNvSpPr/>
          <p:nvPr/>
        </p:nvSpPr>
        <p:spPr>
          <a:xfrm>
            <a:off x="5076056" y="3933056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√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6530046" y="4827042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√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Ορθογώνιο 5"/>
          <p:cNvSpPr/>
          <p:nvPr/>
        </p:nvSpPr>
        <p:spPr>
          <a:xfrm>
            <a:off x="6543876" y="5741434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l-G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√</a:t>
            </a:r>
            <a:endParaRPr lang="el-GR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68724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Επεξήγηση με στρογγυλεμένο παραλληλόγραμμο 2"/>
          <p:cNvSpPr/>
          <p:nvPr/>
        </p:nvSpPr>
        <p:spPr>
          <a:xfrm>
            <a:off x="2411760" y="764704"/>
            <a:ext cx="6120680" cy="2376264"/>
          </a:xfrm>
          <a:prstGeom prst="wedgeRoundRectCallout">
            <a:avLst>
              <a:gd name="adj1" fmla="val -51632"/>
              <a:gd name="adj2" fmla="val 88717"/>
              <a:gd name="adj3" fmla="val 16667"/>
            </a:avLst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Ας ξαναδιαβάσουμε από το ημερολόγιο της Χαράς πώς είναι το </a:t>
            </a:r>
            <a:r>
              <a:rPr lang="el-GR" sz="3600" b="1" dirty="0" err="1" smtClean="0"/>
              <a:t>χωχαρουπάκι</a:t>
            </a:r>
            <a:r>
              <a:rPr lang="el-GR" sz="3600" b="1" dirty="0" smtClean="0"/>
              <a:t>. </a:t>
            </a:r>
            <a:endParaRPr lang="el-GR" sz="3600" b="1" dirty="0"/>
          </a:p>
        </p:txBody>
      </p:sp>
      <p:pic>
        <p:nvPicPr>
          <p:cNvPr id="5" name="4 - Εικόνα" descr="ΒΑΓΙ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350091"/>
            <a:ext cx="2088232" cy="19399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473214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44" y="0"/>
            <a:ext cx="8367134" cy="6264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13 - Ευθεία γραμμή σύνδεσης"/>
          <p:cNvCxnSpPr/>
          <p:nvPr/>
        </p:nvCxnSpPr>
        <p:spPr>
          <a:xfrm flipV="1">
            <a:off x="4211960" y="3356992"/>
            <a:ext cx="4104456" cy="144016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- Ευθεία γραμμή σύνδεσης"/>
          <p:cNvCxnSpPr/>
          <p:nvPr/>
        </p:nvCxnSpPr>
        <p:spPr>
          <a:xfrm flipV="1">
            <a:off x="683568" y="4077072"/>
            <a:ext cx="7488832" cy="28803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- Ευθεία γραμμή σύνδεσης"/>
          <p:cNvCxnSpPr/>
          <p:nvPr/>
        </p:nvCxnSpPr>
        <p:spPr>
          <a:xfrm flipV="1">
            <a:off x="611560" y="4869160"/>
            <a:ext cx="7488832" cy="28803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- Ευθεία γραμμή σύνδεσης"/>
          <p:cNvCxnSpPr/>
          <p:nvPr/>
        </p:nvCxnSpPr>
        <p:spPr>
          <a:xfrm flipV="1">
            <a:off x="827584" y="5517232"/>
            <a:ext cx="4240088" cy="80392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Επεξήγηση με στρογγυλεμένο παραλληλόγραμμο 3"/>
          <p:cNvSpPr/>
          <p:nvPr/>
        </p:nvSpPr>
        <p:spPr>
          <a:xfrm>
            <a:off x="2483768" y="836712"/>
            <a:ext cx="6228184" cy="2448272"/>
          </a:xfrm>
          <a:prstGeom prst="wedgeRoundRectCallout">
            <a:avLst>
              <a:gd name="adj1" fmla="val -50034"/>
              <a:gd name="adj2" fmla="val 89688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5400" b="1" dirty="0" smtClean="0">
                <a:solidFill>
                  <a:schemeClr val="bg1"/>
                </a:solidFill>
              </a:rPr>
              <a:t>Πάμε να το ζωγραφίσουμε;</a:t>
            </a:r>
            <a:endParaRPr lang="el-GR" sz="5400" b="1" dirty="0">
              <a:solidFill>
                <a:schemeClr val="bg1"/>
              </a:solidFill>
            </a:endParaRPr>
          </a:p>
        </p:txBody>
      </p:sp>
      <p:pic>
        <p:nvPicPr>
          <p:cNvPr id="5" name="4 - Εικόνα" descr="ΒΑΓΙ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350091"/>
            <a:ext cx="2088232" cy="193995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473214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21 - Ομάδα"/>
          <p:cNvGrpSpPr/>
          <p:nvPr/>
        </p:nvGrpSpPr>
        <p:grpSpPr>
          <a:xfrm>
            <a:off x="5148065" y="2420888"/>
            <a:ext cx="3383448" cy="2201307"/>
            <a:chOff x="3419873" y="3095956"/>
            <a:chExt cx="3096343" cy="1926219"/>
          </a:xfrm>
          <a:solidFill>
            <a:schemeClr val="tx2">
              <a:lumMod val="75000"/>
            </a:schemeClr>
          </a:solidFill>
        </p:grpSpPr>
        <p:sp>
          <p:nvSpPr>
            <p:cNvPr id="5" name="AutoShape 2"/>
            <p:cNvSpPr>
              <a:spLocks noChangeArrowheads="1"/>
            </p:cNvSpPr>
            <p:nvPr/>
          </p:nvSpPr>
          <p:spPr bwMode="auto">
            <a:xfrm>
              <a:off x="3419873" y="3095956"/>
              <a:ext cx="3031295" cy="1926219"/>
            </a:xfrm>
            <a:prstGeom prst="wedgeRoundRectCallout">
              <a:avLst>
                <a:gd name="adj1" fmla="val -84746"/>
                <a:gd name="adj2" fmla="val 25928"/>
                <a:gd name="adj3" fmla="val 16667"/>
              </a:avLst>
            </a:prstGeom>
            <a:grpFill/>
            <a:ln w="9525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l-G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3563888" y="3574256"/>
              <a:ext cx="2952328" cy="1221659"/>
            </a:xfrm>
            <a:prstGeom prst="wedgeRoundRectCallou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ea typeface="Aka-AcidGR-TotallyPlain" panose="02000603000000000000" pitchFamily="2" charset="0"/>
                  <a:cs typeface="Arial" pitchFamily="34" charset="0"/>
                </a:rPr>
                <a:t>Θυ</a:t>
              </a:r>
              <a:r>
                <a:rPr lang="el-GR" sz="2400" dirty="0" smtClean="0">
                  <a:solidFill>
                    <a:schemeClr val="bg1"/>
                  </a:solidFill>
                  <a:ea typeface="Aka-AcidGR-TotallyPlain" panose="02000603000000000000" pitchFamily="2" charset="0"/>
                  <a:cs typeface="Arial" pitchFamily="34" charset="0"/>
                </a:rPr>
                <a:t>μάσαι τι είναι 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l-GR" sz="2400" dirty="0" smtClean="0">
                  <a:solidFill>
                    <a:schemeClr val="bg1"/>
                  </a:solidFill>
                  <a:ea typeface="Aka-AcidGR-TotallyPlain" panose="02000603000000000000" pitchFamily="2" charset="0"/>
                  <a:cs typeface="Arial" pitchFamily="34" charset="0"/>
                </a:rPr>
                <a:t>τα</a:t>
              </a:r>
              <a:r>
                <a:rPr kumimoji="0" lang="el-GR" sz="24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ea typeface="Aka-AcidGR-TotallyPlain" panose="02000603000000000000" pitchFamily="2" charset="0"/>
                  <a:cs typeface="Arial" pitchFamily="34" charset="0"/>
                </a:rPr>
                <a:t>  </a:t>
              </a:r>
              <a:r>
                <a:rPr lang="el-GR" sz="2400" b="1" dirty="0" smtClean="0">
                  <a:solidFill>
                    <a:schemeClr val="bg1"/>
                  </a:solidFill>
                  <a:ea typeface="Aka-AcidGR-TotallyPlain" panose="02000603000000000000" pitchFamily="2" charset="0"/>
                  <a:cs typeface="Arial" pitchFamily="34" charset="0"/>
                </a:rPr>
                <a:t>ουσιαστικά</a:t>
              </a:r>
              <a:r>
                <a:rPr lang="el-GR" sz="2400" dirty="0" smtClean="0">
                  <a:solidFill>
                    <a:schemeClr val="bg1"/>
                  </a:solidFill>
                  <a:ea typeface="Aka-AcidGR-TotallyPlain" panose="02000603000000000000" pitchFamily="2" charset="0"/>
                  <a:cs typeface="Arial" pitchFamily="34" charset="0"/>
                </a:rPr>
                <a:t>;</a:t>
              </a:r>
              <a:endPara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ea typeface="Aka-AcidGR-TotallyPlain" panose="02000603000000000000" pitchFamily="2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ka-AcidGR-TotallyPlain" panose="02000603000000000000" pitchFamily="2" charset="0"/>
                  <a:ea typeface="Aka-AcidGR-TotallyPlain" panose="02000603000000000000" pitchFamily="2" charset="0"/>
                  <a:cs typeface="Arial" pitchFamily="34" charset="0"/>
                </a:rPr>
                <a:t> 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ka-AcidGR-TotallyPlain" panose="02000603000000000000" pitchFamily="2" charset="0"/>
                <a:ea typeface="Aka-AcidGR-TotallyPlain" panose="02000603000000000000" pitchFamily="2" charset="0"/>
                <a:cs typeface="Arial" pitchFamily="34" charset="0"/>
              </a:endParaRPr>
            </a:p>
          </p:txBody>
        </p:sp>
      </p:grpSp>
      <p:sp>
        <p:nvSpPr>
          <p:cNvPr id="7" name="13 - TextBox"/>
          <p:cNvSpPr txBox="1"/>
          <p:nvPr/>
        </p:nvSpPr>
        <p:spPr>
          <a:xfrm>
            <a:off x="827584" y="332656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ea typeface="Aka-AcidGR-HiSchool" pitchFamily="2" charset="0"/>
              </a:rPr>
              <a:t>Τ</a:t>
            </a:r>
            <a:r>
              <a:rPr lang="el-GR" sz="3600" b="1" dirty="0" smtClean="0">
                <a:ea typeface="Aka-AcidGR-HiSchool" pitchFamily="2" charset="0"/>
              </a:rPr>
              <a:t>α</a:t>
            </a:r>
            <a:r>
              <a:rPr lang="el-GR" sz="3600" b="1" dirty="0" smtClean="0">
                <a:ea typeface="Aka-AcidGR-HiSchool" pitchFamily="2" charset="0"/>
              </a:rPr>
              <a:t>  </a:t>
            </a:r>
            <a:r>
              <a:rPr lang="el-G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ουσιαστικά</a:t>
            </a:r>
            <a:r>
              <a:rPr lang="el-GR" sz="3600" b="1" dirty="0" smtClean="0">
                <a:ea typeface="Aka-AcidGR-HiSchool" pitchFamily="2" charset="0"/>
              </a:rPr>
              <a:t>  είναι  </a:t>
            </a:r>
            <a:r>
              <a:rPr lang="el-G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λέξεις</a:t>
            </a:r>
          </a:p>
          <a:p>
            <a:r>
              <a:rPr lang="el-GR" sz="3600" b="1" dirty="0" smtClean="0">
                <a:ea typeface="Aka-AcidGR-HiSchool" pitchFamily="2" charset="0"/>
              </a:rPr>
              <a:t>που  φανερώνουν ένα </a:t>
            </a:r>
            <a:r>
              <a:rPr lang="el-G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πρόσωπο</a:t>
            </a:r>
            <a:r>
              <a:rPr lang="el-GR" sz="3600" dirty="0" smtClean="0">
                <a:ea typeface="Aka-AcidGR-HiSchool" pitchFamily="2" charset="0"/>
              </a:rPr>
              <a:t>,</a:t>
            </a:r>
            <a:r>
              <a:rPr lang="el-GR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 </a:t>
            </a:r>
            <a:r>
              <a:rPr lang="el-GR" sz="3600" b="1" dirty="0" smtClean="0">
                <a:ea typeface="Aka-AcidGR-HiSchool" pitchFamily="2" charset="0"/>
              </a:rPr>
              <a:t>ένα </a:t>
            </a:r>
            <a:r>
              <a:rPr lang="el-G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ζώο</a:t>
            </a:r>
            <a:r>
              <a:rPr lang="el-GR" sz="3600" b="1" dirty="0" smtClean="0">
                <a:ea typeface="Aka-AcidGR-HiSchool" pitchFamily="2" charset="0"/>
              </a:rPr>
              <a:t> ένα </a:t>
            </a:r>
            <a:r>
              <a:rPr lang="el-G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πράγμα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 </a:t>
            </a:r>
            <a:r>
              <a:rPr lang="el-G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ή έναν </a:t>
            </a:r>
            <a:r>
              <a:rPr lang="el-GR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ka-AcidGR-HiSchool" pitchFamily="2" charset="0"/>
              </a:rPr>
              <a:t>τόπο</a:t>
            </a:r>
            <a:r>
              <a:rPr lang="el-GR" sz="3600" b="1" dirty="0" smtClean="0">
                <a:ea typeface="Aka-AcidGR-HiSchool" pitchFamily="2" charset="0"/>
              </a:rPr>
              <a:t>.</a:t>
            </a:r>
            <a:r>
              <a:rPr lang="en-US" sz="3600" b="1" dirty="0" smtClean="0">
                <a:ea typeface="Aka-AcidGR-HiSchool" pitchFamily="2" charset="0"/>
              </a:rPr>
              <a:t> </a:t>
            </a:r>
            <a:endParaRPr lang="el-G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ka-AcidGR-HiSchool" pitchFamily="2" charset="0"/>
            </a:endParaRPr>
          </a:p>
        </p:txBody>
      </p:sp>
      <p:grpSp>
        <p:nvGrpSpPr>
          <p:cNvPr id="3" name="25 - Ομάδα"/>
          <p:cNvGrpSpPr/>
          <p:nvPr/>
        </p:nvGrpSpPr>
        <p:grpSpPr>
          <a:xfrm>
            <a:off x="971600" y="836712"/>
            <a:ext cx="6877493" cy="1097013"/>
            <a:chOff x="899592" y="963835"/>
            <a:chExt cx="6877493" cy="1097013"/>
          </a:xfrm>
        </p:grpSpPr>
        <p:sp>
          <p:nvSpPr>
            <p:cNvPr id="9" name="Line 4"/>
            <p:cNvSpPr>
              <a:spLocks noChangeShapeType="1"/>
            </p:cNvSpPr>
            <p:nvPr/>
          </p:nvSpPr>
          <p:spPr bwMode="auto">
            <a:xfrm>
              <a:off x="934867" y="963835"/>
              <a:ext cx="680548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971600" y="1556792"/>
              <a:ext cx="680548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899592" y="2060848"/>
              <a:ext cx="6805485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prstDash val="dash"/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  <p:pic>
        <p:nvPicPr>
          <p:cNvPr id="13" name="12 - Εικόνα" descr="ΒΑΓΙ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9592" y="2996952"/>
            <a:ext cx="3024336" cy="2809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5700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Πού είχαμε αφήσει την παρέα ; Θυμάστε τι ετοιμάζονταν να κάνουν;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6720774" y="4509120"/>
            <a:ext cx="1705259" cy="1584176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832648" cy="3312368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Όταν γύρισε από τη </a:t>
            </a:r>
            <a:r>
              <a:rPr lang="el-GR" sz="3600" b="1" dirty="0" err="1" smtClean="0"/>
              <a:t>Χωχαρούπα</a:t>
            </a:r>
            <a:r>
              <a:rPr lang="el-GR" sz="3600" b="1" dirty="0" smtClean="0"/>
              <a:t>, η Χαρά ζωγράφισε στο ημερολόγιο της μια εικόνα και έγραφε τις εντυπώσεις της.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ΧΑΡΑ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188640"/>
            <a:ext cx="1944216" cy="2195509"/>
          </a:xfrm>
          <a:prstGeom prst="rect">
            <a:avLst/>
          </a:prstGeom>
        </p:spPr>
      </p:pic>
      <p:pic>
        <p:nvPicPr>
          <p:cNvPr id="6" name="5 - Εικόνα" descr="Στιγμιότυπο οθόνης 2024-12-01 1046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05994" y="1772816"/>
            <a:ext cx="7096088" cy="48245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Επεξήγηση με στρογγυλεμένο παραλληλόγραμμο 4"/>
          <p:cNvSpPr/>
          <p:nvPr/>
        </p:nvSpPr>
        <p:spPr>
          <a:xfrm>
            <a:off x="251520" y="260648"/>
            <a:ext cx="6624736" cy="1080120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Μπορείς να περιγράψεις τη ζωγραφιά της Χαράς;</a:t>
            </a:r>
            <a:endParaRPr lang="el-GR" sz="2000" b="1" dirty="0"/>
          </a:p>
        </p:txBody>
      </p:sp>
      <p:pic>
        <p:nvPicPr>
          <p:cNvPr id="6" name="6 - Θέση περιεχομένου" descr="ΒΑΓΙΑ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36296" y="116632"/>
            <a:ext cx="1705259" cy="1584176"/>
          </a:xfrm>
          <a:prstGeom prst="rect">
            <a:avLst/>
          </a:prstGeom>
        </p:spPr>
      </p:pic>
      <p:pic>
        <p:nvPicPr>
          <p:cNvPr id="7" name="6 - Εικόνα" descr="Στιγμιότυπο οθόνης 2024-12-01 10461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1700807"/>
            <a:ext cx="7488832" cy="50915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1235939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- Θέση περιεχομένου" descr="ΒΑΓΙΑ1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5868144" y="3717032"/>
            <a:ext cx="2557889" cy="2376264"/>
          </a:xfrm>
        </p:spPr>
      </p:pic>
      <p:sp>
        <p:nvSpPr>
          <p:cNvPr id="5" name="Επεξήγηση με στρογγυλεμένο παραλληλόγραμμο 4"/>
          <p:cNvSpPr/>
          <p:nvPr/>
        </p:nvSpPr>
        <p:spPr>
          <a:xfrm>
            <a:off x="683568" y="980728"/>
            <a:ext cx="5472608" cy="2448272"/>
          </a:xfrm>
          <a:prstGeom prst="wedgeRoundRectCallout">
            <a:avLst>
              <a:gd name="adj1" fmla="val 38717"/>
              <a:gd name="adj2" fmla="val 73941"/>
              <a:gd name="adj3" fmla="val 16667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600" b="1" dirty="0" smtClean="0"/>
              <a:t>Ας διαβάσουμε τι έγραψε στο ημερολόγιό  της  η  Χαρά.</a:t>
            </a:r>
            <a:endParaRPr lang="el-GR" sz="3600" b="1" dirty="0"/>
          </a:p>
        </p:txBody>
      </p:sp>
    </p:spTree>
    <p:extLst>
      <p:ext uri="{BB962C8B-B14F-4D97-AF65-F5344CB8AC3E}">
        <p14:creationId xmlns="" xmlns:p14="http://schemas.microsoft.com/office/powerpoint/2010/main" val="7910505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7"/>
            <a:ext cx="8511150" cy="637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435326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217</Words>
  <Application>Microsoft Office PowerPoint</Application>
  <PresentationFormat>Προβολή στην οθόνη (4:3)</PresentationFormat>
  <Paragraphs>31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Μάθημα 1ο  1-12-24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Ιωάννα</dc:creator>
  <cp:lastModifiedBy>30697</cp:lastModifiedBy>
  <cp:revision>31</cp:revision>
  <dcterms:created xsi:type="dcterms:W3CDTF">2014-01-12T16:02:54Z</dcterms:created>
  <dcterms:modified xsi:type="dcterms:W3CDTF">2024-12-01T09:26:28Z</dcterms:modified>
</cp:coreProperties>
</file>