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Raleway"/>
      <p:regular r:id="rId15"/>
    </p:embeddedFont>
    <p:embeddedFont>
      <p:font typeface="Raleway"/>
      <p:regular r:id="rId16"/>
    </p:embeddedFont>
    <p:embeddedFont>
      <p:font typeface="Raleway"/>
      <p:regular r:id="rId17"/>
    </p:embeddedFont>
    <p:embeddedFont>
      <p:font typeface="Raleway"/>
      <p:regular r:id="rId18"/>
    </p:embeddedFont>
    <p:embeddedFont>
      <p:font typeface="Roboto"/>
      <p:regular r:id="rId19"/>
    </p:embeddedFont>
    <p:embeddedFont>
      <p:font typeface="Roboto"/>
      <p:regular r:id="rId20"/>
    </p:embeddedFont>
    <p:embeddedFont>
      <p:font typeface="Roboto"/>
      <p:regular r:id="rId21"/>
    </p:embeddedFont>
    <p:embeddedFont>
      <p:font typeface="Roboto"/>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184083"/>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Η Οικογένεια: Ένα Ταξίδι Αγάπης και Ανάπτυξης</a:t>
            </a:r>
            <a:endParaRPr lang="en-US" sz="4450" dirty="0"/>
          </a:p>
        </p:txBody>
      </p:sp>
      <p:sp>
        <p:nvSpPr>
          <p:cNvPr id="4" name="Text 1"/>
          <p:cNvSpPr/>
          <p:nvPr/>
        </p:nvSpPr>
        <p:spPr>
          <a:xfrm>
            <a:off x="6280190" y="394180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Καλώς ήρθατε σε αυτή την παρουσίαση, όπου θα εξερευνήσουμε την οικουμενική σημασία της οικογένειας, θα εξετάσουμε τους διάφορους τύπους οικογενειών και θα αναλύσουμε τις προκλήσεις και τις δυνατότητες που αντιμετωπίζουν οι σύγχρονες οικογένειες.</a:t>
            </a:r>
            <a:endParaRPr lang="en-US" sz="1750" dirty="0"/>
          </a:p>
        </p:txBody>
      </p:sp>
      <p:sp>
        <p:nvSpPr>
          <p:cNvPr id="5" name="Shape 2"/>
          <p:cNvSpPr/>
          <p:nvPr/>
        </p:nvSpPr>
        <p:spPr>
          <a:xfrm>
            <a:off x="6280190" y="5665470"/>
            <a:ext cx="362903" cy="362903"/>
          </a:xfrm>
          <a:prstGeom prst="roundRect">
            <a:avLst>
              <a:gd name="adj" fmla="val 25194296"/>
            </a:avLst>
          </a:prstGeom>
          <a:solidFill>
            <a:srgbClr val="C9CEDB"/>
          </a:solidFill>
          <a:ln w="7620">
            <a:solidFill>
              <a:srgbClr val="FFFFFF"/>
            </a:solidFill>
            <a:prstDash val="solid"/>
          </a:ln>
        </p:spPr>
      </p:sp>
      <p:sp>
        <p:nvSpPr>
          <p:cNvPr id="6" name="Text 3"/>
          <p:cNvSpPr/>
          <p:nvPr/>
        </p:nvSpPr>
        <p:spPr>
          <a:xfrm>
            <a:off x="6405801" y="5798106"/>
            <a:ext cx="111681"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LS</a:t>
            </a:r>
            <a:endParaRPr lang="en-US" sz="750" dirty="0"/>
          </a:p>
        </p:txBody>
      </p:sp>
      <p:sp>
        <p:nvSpPr>
          <p:cNvPr id="7" name="Text 4"/>
          <p:cNvSpPr/>
          <p:nvPr/>
        </p:nvSpPr>
        <p:spPr>
          <a:xfrm>
            <a:off x="6756440" y="5648563"/>
            <a:ext cx="3356729" cy="396835"/>
          </a:xfrm>
          <a:prstGeom prst="rect">
            <a:avLst/>
          </a:prstGeom>
          <a:noFill/>
          <a:ln/>
        </p:spPr>
        <p:txBody>
          <a:bodyPr wrap="none" lIns="0" tIns="0" rIns="0" bIns="0" rtlCol="0" anchor="t"/>
          <a:lstStyle/>
          <a:p>
            <a:pPr algn="l" indent="0" marL="0">
              <a:lnSpc>
                <a:spcPts val="3100"/>
              </a:lnSpc>
              <a:buNone/>
            </a:pPr>
            <a:r>
              <a:rPr lang="en-US" sz="2200" b="1" dirty="0">
                <a:solidFill>
                  <a:srgbClr val="3C3939"/>
                </a:solidFill>
                <a:latin typeface="Roboto Bold" pitchFamily="34" charset="0"/>
                <a:ea typeface="Roboto Bold" pitchFamily="34" charset="-122"/>
                <a:cs typeface="Roboto Bold" pitchFamily="34" charset="-120"/>
              </a:rPr>
              <a:t>by Lefkothea Sotiropoulou</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5670590"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Ορισμός και Σημασία</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Raleway" pitchFamily="34" charset="0"/>
                <a:ea typeface="Raleway" pitchFamily="34" charset="-122"/>
                <a:cs typeface="Raleway" pitchFamily="34" charset="-120"/>
              </a:rPr>
              <a:t>Πυρήνας</a:t>
            </a:r>
            <a:endParaRPr lang="en-US" sz="2200" dirty="0"/>
          </a:p>
        </p:txBody>
      </p:sp>
      <p:sp>
        <p:nvSpPr>
          <p:cNvPr id="4" name="Text 2"/>
          <p:cNvSpPr/>
          <p:nvPr/>
        </p:nvSpPr>
        <p:spPr>
          <a:xfrm>
            <a:off x="793790" y="4396859"/>
            <a:ext cx="3978116"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Η οικογένεια αποτελεί τον πυρήνα της κοινωνίας, παρέχοντας στήριξη, αγάπη και αίσθημα ανήκειν.</a:t>
            </a:r>
            <a:endParaRPr lang="en-US" sz="1750" dirty="0"/>
          </a:p>
        </p:txBody>
      </p:sp>
      <p:sp>
        <p:nvSpPr>
          <p:cNvPr id="5" name="Text 3"/>
          <p:cNvSpPr/>
          <p:nvPr/>
        </p:nvSpPr>
        <p:spPr>
          <a:xfrm>
            <a:off x="5332928"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Raleway" pitchFamily="34" charset="0"/>
                <a:ea typeface="Raleway" pitchFamily="34" charset="-122"/>
                <a:cs typeface="Raleway" pitchFamily="34" charset="-120"/>
              </a:rPr>
              <a:t>Δεσμοί</a:t>
            </a:r>
            <a:endParaRPr lang="en-US" sz="2200" dirty="0"/>
          </a:p>
        </p:txBody>
      </p:sp>
      <p:sp>
        <p:nvSpPr>
          <p:cNvPr id="6" name="Text 4"/>
          <p:cNvSpPr/>
          <p:nvPr/>
        </p:nvSpPr>
        <p:spPr>
          <a:xfrm>
            <a:off x="5332928" y="4396859"/>
            <a:ext cx="3978116" cy="1088708"/>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Χαρακτηρίζεται από στενούς δεσμούς αίματος, συγγένειας ή συντροφικότητας.</a:t>
            </a:r>
            <a:endParaRPr lang="en-US" sz="1750" dirty="0"/>
          </a:p>
        </p:txBody>
      </p:sp>
      <p:sp>
        <p:nvSpPr>
          <p:cNvPr id="7" name="Text 5"/>
          <p:cNvSpPr/>
          <p:nvPr/>
        </p:nvSpPr>
        <p:spPr>
          <a:xfrm>
            <a:off x="9872067"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1B1B27"/>
                </a:solidFill>
                <a:latin typeface="Raleway" pitchFamily="34" charset="0"/>
                <a:ea typeface="Raleway" pitchFamily="34" charset="-122"/>
                <a:cs typeface="Raleway" pitchFamily="34" charset="-120"/>
              </a:rPr>
              <a:t>Πολυμορφία</a:t>
            </a:r>
            <a:endParaRPr lang="en-US" sz="2200" dirty="0"/>
          </a:p>
        </p:txBody>
      </p:sp>
      <p:sp>
        <p:nvSpPr>
          <p:cNvPr id="8" name="Text 6"/>
          <p:cNvSpPr/>
          <p:nvPr/>
        </p:nvSpPr>
        <p:spPr>
          <a:xfrm>
            <a:off x="9872067" y="4396859"/>
            <a:ext cx="3978116" cy="725805"/>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Συγκροτείται από πολλά διαφορετικά μέλη, με ποικίλα θέματα και σχέσεις.</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973223"/>
            <a:ext cx="7120652"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Βασικοί Τύποι Οικογένειας</a:t>
            </a:r>
            <a:endParaRPr lang="en-US" sz="4450" dirty="0"/>
          </a:p>
        </p:txBody>
      </p:sp>
      <p:sp>
        <p:nvSpPr>
          <p:cNvPr id="4" name="Shape 1"/>
          <p:cNvSpPr/>
          <p:nvPr/>
        </p:nvSpPr>
        <p:spPr>
          <a:xfrm>
            <a:off x="793790" y="3022163"/>
            <a:ext cx="3664863" cy="1685092"/>
          </a:xfrm>
          <a:prstGeom prst="roundRect">
            <a:avLst>
              <a:gd name="adj" fmla="val 5654"/>
            </a:avLst>
          </a:prstGeom>
          <a:solidFill>
            <a:srgbClr val="E1E1EA"/>
          </a:solidFill>
          <a:ln w="7620">
            <a:solidFill>
              <a:srgbClr val="C7C7D0"/>
            </a:solidFill>
            <a:prstDash val="solid"/>
          </a:ln>
        </p:spPr>
      </p:sp>
      <p:sp>
        <p:nvSpPr>
          <p:cNvPr id="5" name="Text 2"/>
          <p:cNvSpPr/>
          <p:nvPr/>
        </p:nvSpPr>
        <p:spPr>
          <a:xfrm>
            <a:off x="1028224" y="325659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Πυρηνική</a:t>
            </a:r>
            <a:endParaRPr lang="en-US" sz="2200" dirty="0"/>
          </a:p>
        </p:txBody>
      </p:sp>
      <p:sp>
        <p:nvSpPr>
          <p:cNvPr id="6" name="Text 3"/>
          <p:cNvSpPr/>
          <p:nvPr/>
        </p:nvSpPr>
        <p:spPr>
          <a:xfrm>
            <a:off x="1028224" y="3747016"/>
            <a:ext cx="3195995" cy="725805"/>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Μία μητέρα, ένας πατέρας και τα παιδιά τους.</a:t>
            </a:r>
            <a:endParaRPr lang="en-US" sz="1750" dirty="0"/>
          </a:p>
        </p:txBody>
      </p:sp>
      <p:sp>
        <p:nvSpPr>
          <p:cNvPr id="7" name="Shape 4"/>
          <p:cNvSpPr/>
          <p:nvPr/>
        </p:nvSpPr>
        <p:spPr>
          <a:xfrm>
            <a:off x="4685467" y="3022163"/>
            <a:ext cx="3664863" cy="1685092"/>
          </a:xfrm>
          <a:prstGeom prst="roundRect">
            <a:avLst>
              <a:gd name="adj" fmla="val 5654"/>
            </a:avLst>
          </a:prstGeom>
          <a:solidFill>
            <a:srgbClr val="E1E1EA"/>
          </a:solidFill>
          <a:ln w="7620">
            <a:solidFill>
              <a:srgbClr val="C7C7D0"/>
            </a:solidFill>
            <a:prstDash val="solid"/>
          </a:ln>
        </p:spPr>
      </p:sp>
      <p:sp>
        <p:nvSpPr>
          <p:cNvPr id="8" name="Text 5"/>
          <p:cNvSpPr/>
          <p:nvPr/>
        </p:nvSpPr>
        <p:spPr>
          <a:xfrm>
            <a:off x="4919901" y="325659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Μονογονεϊκή</a:t>
            </a:r>
            <a:endParaRPr lang="en-US" sz="2200" dirty="0"/>
          </a:p>
        </p:txBody>
      </p:sp>
      <p:sp>
        <p:nvSpPr>
          <p:cNvPr id="9" name="Text 6"/>
          <p:cNvSpPr/>
          <p:nvPr/>
        </p:nvSpPr>
        <p:spPr>
          <a:xfrm>
            <a:off x="4919901" y="3747016"/>
            <a:ext cx="3195995" cy="362903"/>
          </a:xfrm>
          <a:prstGeom prst="rect">
            <a:avLst/>
          </a:prstGeom>
          <a:noFill/>
          <a:ln/>
        </p:spPr>
        <p:txBody>
          <a:bodyPr wrap="non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Ένας γονέας με τα παιδιά του.</a:t>
            </a:r>
            <a:endParaRPr lang="en-US" sz="1750" dirty="0"/>
          </a:p>
        </p:txBody>
      </p:sp>
      <p:sp>
        <p:nvSpPr>
          <p:cNvPr id="10" name="Shape 7"/>
          <p:cNvSpPr/>
          <p:nvPr/>
        </p:nvSpPr>
        <p:spPr>
          <a:xfrm>
            <a:off x="793790" y="4934069"/>
            <a:ext cx="7556421" cy="1322189"/>
          </a:xfrm>
          <a:prstGeom prst="roundRect">
            <a:avLst>
              <a:gd name="adj" fmla="val 7205"/>
            </a:avLst>
          </a:prstGeom>
          <a:solidFill>
            <a:srgbClr val="E1E1EA"/>
          </a:solidFill>
          <a:ln w="7620">
            <a:solidFill>
              <a:srgbClr val="C7C7D0"/>
            </a:solidFill>
            <a:prstDash val="solid"/>
          </a:ln>
        </p:spPr>
      </p:sp>
      <p:sp>
        <p:nvSpPr>
          <p:cNvPr id="11" name="Text 8"/>
          <p:cNvSpPr/>
          <p:nvPr/>
        </p:nvSpPr>
        <p:spPr>
          <a:xfrm>
            <a:off x="1028224" y="516850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3C3939"/>
                </a:solidFill>
                <a:latin typeface="Raleway" pitchFamily="34" charset="0"/>
                <a:ea typeface="Raleway" pitchFamily="34" charset="-122"/>
                <a:cs typeface="Raleway" pitchFamily="34" charset="-120"/>
              </a:rPr>
              <a:t>Σύνθετη</a:t>
            </a:r>
            <a:endParaRPr lang="en-US" sz="2200" dirty="0"/>
          </a:p>
        </p:txBody>
      </p:sp>
      <p:sp>
        <p:nvSpPr>
          <p:cNvPr id="12" name="Text 9"/>
          <p:cNvSpPr/>
          <p:nvPr/>
        </p:nvSpPr>
        <p:spPr>
          <a:xfrm>
            <a:off x="1028224" y="5658922"/>
            <a:ext cx="7087553" cy="362903"/>
          </a:xfrm>
          <a:prstGeom prst="rect">
            <a:avLst/>
          </a:prstGeom>
          <a:noFill/>
          <a:ln/>
        </p:spPr>
        <p:txBody>
          <a:bodyPr wrap="non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Ένα μείγμα γονέων, παιδιών, ή συγγενών από προηγούμενες σχέσεις.</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3172"/>
          </a:xfrm>
          <a:prstGeom prst="rect">
            <a:avLst/>
          </a:prstGeom>
        </p:spPr>
      </p:pic>
      <p:sp>
        <p:nvSpPr>
          <p:cNvPr id="3" name="Text 0"/>
          <p:cNvSpPr/>
          <p:nvPr/>
        </p:nvSpPr>
        <p:spPr>
          <a:xfrm>
            <a:off x="6246495" y="597218"/>
            <a:ext cx="5429369" cy="678656"/>
          </a:xfrm>
          <a:prstGeom prst="rect">
            <a:avLst/>
          </a:prstGeom>
          <a:noFill/>
          <a:ln/>
        </p:spPr>
        <p:txBody>
          <a:bodyPr wrap="none" lIns="0" tIns="0" rIns="0" bIns="0" rtlCol="0" anchor="t"/>
          <a:lstStyle/>
          <a:p>
            <a:pPr indent="0" marL="0">
              <a:lnSpc>
                <a:spcPts val="5300"/>
              </a:lnSpc>
              <a:buNone/>
            </a:pPr>
            <a:r>
              <a:rPr lang="en-US" sz="4250" dirty="0">
                <a:solidFill>
                  <a:srgbClr val="1B1B27"/>
                </a:solidFill>
                <a:latin typeface="Raleway" pitchFamily="34" charset="0"/>
                <a:ea typeface="Raleway" pitchFamily="34" charset="-122"/>
                <a:cs typeface="Raleway" pitchFamily="34" charset="-120"/>
              </a:rPr>
              <a:t>Ο Ρόλος των Γονέων</a:t>
            </a:r>
            <a:endParaRPr lang="en-US" sz="4250" dirty="0"/>
          </a:p>
        </p:txBody>
      </p:sp>
      <p:pic>
        <p:nvPicPr>
          <p:cNvPr id="4" name="Image 1" descr="preencoded.png">    </p:cNvPr>
          <p:cNvPicPr>
            <a:picLocks noChangeAspect="1"/>
          </p:cNvPicPr>
          <p:nvPr/>
        </p:nvPicPr>
        <p:blipFill>
          <a:blip r:embed="rId2"/>
          <a:stretch>
            <a:fillRect/>
          </a:stretch>
        </p:blipFill>
        <p:spPr>
          <a:xfrm>
            <a:off x="6246495" y="1601629"/>
            <a:ext cx="542925" cy="542925"/>
          </a:xfrm>
          <a:prstGeom prst="rect">
            <a:avLst/>
          </a:prstGeom>
        </p:spPr>
      </p:pic>
      <p:sp>
        <p:nvSpPr>
          <p:cNvPr id="5" name="Text 1"/>
          <p:cNvSpPr/>
          <p:nvPr/>
        </p:nvSpPr>
        <p:spPr>
          <a:xfrm>
            <a:off x="6246495" y="2361724"/>
            <a:ext cx="2714625" cy="339328"/>
          </a:xfrm>
          <a:prstGeom prst="rect">
            <a:avLst/>
          </a:prstGeom>
          <a:noFill/>
          <a:ln/>
        </p:spPr>
        <p:txBody>
          <a:bodyPr wrap="none" lIns="0" tIns="0" rIns="0" bIns="0" rtlCol="0" anchor="t"/>
          <a:lstStyle/>
          <a:p>
            <a:pPr algn="l" indent="0" marL="0">
              <a:lnSpc>
                <a:spcPts val="2650"/>
              </a:lnSpc>
              <a:buNone/>
            </a:pPr>
            <a:r>
              <a:rPr lang="en-US" sz="2100" dirty="0">
                <a:solidFill>
                  <a:srgbClr val="3C3939"/>
                </a:solidFill>
                <a:latin typeface="Raleway" pitchFamily="34" charset="0"/>
                <a:ea typeface="Raleway" pitchFamily="34" charset="-122"/>
                <a:cs typeface="Raleway" pitchFamily="34" charset="-120"/>
              </a:rPr>
              <a:t>Καθοδήγηση</a:t>
            </a:r>
            <a:endParaRPr lang="en-US" sz="2100" dirty="0"/>
          </a:p>
        </p:txBody>
      </p:sp>
      <p:sp>
        <p:nvSpPr>
          <p:cNvPr id="6" name="Text 2"/>
          <p:cNvSpPr/>
          <p:nvPr/>
        </p:nvSpPr>
        <p:spPr>
          <a:xfrm>
            <a:off x="6246495" y="2831306"/>
            <a:ext cx="7623810" cy="347424"/>
          </a:xfrm>
          <a:prstGeom prst="rect">
            <a:avLst/>
          </a:prstGeom>
          <a:noFill/>
          <a:ln/>
        </p:spPr>
        <p:txBody>
          <a:bodyPr wrap="none" lIns="0" tIns="0" rIns="0" bIns="0" rtlCol="0" anchor="t"/>
          <a:lstStyle/>
          <a:p>
            <a:pPr algn="l" indent="0" marL="0">
              <a:lnSpc>
                <a:spcPts val="2700"/>
              </a:lnSpc>
              <a:buNone/>
            </a:pPr>
            <a:r>
              <a:rPr lang="en-US" sz="1700" dirty="0">
                <a:solidFill>
                  <a:srgbClr val="3C3939"/>
                </a:solidFill>
                <a:latin typeface="Roboto" pitchFamily="34" charset="0"/>
                <a:ea typeface="Roboto" pitchFamily="34" charset="-122"/>
                <a:cs typeface="Roboto" pitchFamily="34" charset="-120"/>
              </a:rPr>
              <a:t>Παρέχουν οδηγίες και υποστήριξη.</a:t>
            </a:r>
            <a:endParaRPr lang="en-US" sz="1700" dirty="0"/>
          </a:p>
        </p:txBody>
      </p:sp>
      <p:pic>
        <p:nvPicPr>
          <p:cNvPr id="7" name="Image 2" descr="preencoded.png">    </p:cNvPr>
          <p:cNvPicPr>
            <a:picLocks noChangeAspect="1"/>
          </p:cNvPicPr>
          <p:nvPr/>
        </p:nvPicPr>
        <p:blipFill>
          <a:blip r:embed="rId3"/>
          <a:stretch>
            <a:fillRect/>
          </a:stretch>
        </p:blipFill>
        <p:spPr>
          <a:xfrm>
            <a:off x="6246495" y="3830241"/>
            <a:ext cx="542925" cy="542925"/>
          </a:xfrm>
          <a:prstGeom prst="rect">
            <a:avLst/>
          </a:prstGeom>
        </p:spPr>
      </p:pic>
      <p:sp>
        <p:nvSpPr>
          <p:cNvPr id="8" name="Text 3"/>
          <p:cNvSpPr/>
          <p:nvPr/>
        </p:nvSpPr>
        <p:spPr>
          <a:xfrm>
            <a:off x="6246495" y="4590336"/>
            <a:ext cx="2714625" cy="339328"/>
          </a:xfrm>
          <a:prstGeom prst="rect">
            <a:avLst/>
          </a:prstGeom>
          <a:noFill/>
          <a:ln/>
        </p:spPr>
        <p:txBody>
          <a:bodyPr wrap="none" lIns="0" tIns="0" rIns="0" bIns="0" rtlCol="0" anchor="t"/>
          <a:lstStyle/>
          <a:p>
            <a:pPr algn="l" indent="0" marL="0">
              <a:lnSpc>
                <a:spcPts val="2650"/>
              </a:lnSpc>
              <a:buNone/>
            </a:pPr>
            <a:r>
              <a:rPr lang="en-US" sz="2100" dirty="0">
                <a:solidFill>
                  <a:srgbClr val="3C3939"/>
                </a:solidFill>
                <a:latin typeface="Raleway" pitchFamily="34" charset="0"/>
                <a:ea typeface="Raleway" pitchFamily="34" charset="-122"/>
                <a:cs typeface="Raleway" pitchFamily="34" charset="-120"/>
              </a:rPr>
              <a:t>Αγάπη</a:t>
            </a:r>
            <a:endParaRPr lang="en-US" sz="2100" dirty="0"/>
          </a:p>
        </p:txBody>
      </p:sp>
      <p:sp>
        <p:nvSpPr>
          <p:cNvPr id="9" name="Text 4"/>
          <p:cNvSpPr/>
          <p:nvPr/>
        </p:nvSpPr>
        <p:spPr>
          <a:xfrm>
            <a:off x="6246495" y="5059918"/>
            <a:ext cx="7623810" cy="347424"/>
          </a:xfrm>
          <a:prstGeom prst="rect">
            <a:avLst/>
          </a:prstGeom>
          <a:noFill/>
          <a:ln/>
        </p:spPr>
        <p:txBody>
          <a:bodyPr wrap="none" lIns="0" tIns="0" rIns="0" bIns="0" rtlCol="0" anchor="t"/>
          <a:lstStyle/>
          <a:p>
            <a:pPr algn="l" indent="0" marL="0">
              <a:lnSpc>
                <a:spcPts val="2700"/>
              </a:lnSpc>
              <a:buNone/>
            </a:pPr>
            <a:r>
              <a:rPr lang="en-US" sz="1700" dirty="0">
                <a:solidFill>
                  <a:srgbClr val="3C3939"/>
                </a:solidFill>
                <a:latin typeface="Roboto" pitchFamily="34" charset="0"/>
                <a:ea typeface="Roboto" pitchFamily="34" charset="-122"/>
                <a:cs typeface="Roboto" pitchFamily="34" charset="-120"/>
              </a:rPr>
              <a:t>Δημιουργούν ένα ασφαλές και στοργικό περιβάλλον.</a:t>
            </a:r>
            <a:endParaRPr lang="en-US" sz="1700" dirty="0"/>
          </a:p>
        </p:txBody>
      </p:sp>
      <p:pic>
        <p:nvPicPr>
          <p:cNvPr id="10" name="Image 3" descr="preencoded.png">    </p:cNvPr>
          <p:cNvPicPr>
            <a:picLocks noChangeAspect="1"/>
          </p:cNvPicPr>
          <p:nvPr/>
        </p:nvPicPr>
        <p:blipFill>
          <a:blip r:embed="rId4"/>
          <a:stretch>
            <a:fillRect/>
          </a:stretch>
        </p:blipFill>
        <p:spPr>
          <a:xfrm>
            <a:off x="6246495" y="6058853"/>
            <a:ext cx="542925" cy="542925"/>
          </a:xfrm>
          <a:prstGeom prst="rect">
            <a:avLst/>
          </a:prstGeom>
        </p:spPr>
      </p:pic>
      <p:sp>
        <p:nvSpPr>
          <p:cNvPr id="11" name="Text 5"/>
          <p:cNvSpPr/>
          <p:nvPr/>
        </p:nvSpPr>
        <p:spPr>
          <a:xfrm>
            <a:off x="6246495" y="6818947"/>
            <a:ext cx="2714625" cy="339328"/>
          </a:xfrm>
          <a:prstGeom prst="rect">
            <a:avLst/>
          </a:prstGeom>
          <a:noFill/>
          <a:ln/>
        </p:spPr>
        <p:txBody>
          <a:bodyPr wrap="none" lIns="0" tIns="0" rIns="0" bIns="0" rtlCol="0" anchor="t"/>
          <a:lstStyle/>
          <a:p>
            <a:pPr algn="l" indent="0" marL="0">
              <a:lnSpc>
                <a:spcPts val="2650"/>
              </a:lnSpc>
              <a:buNone/>
            </a:pPr>
            <a:r>
              <a:rPr lang="en-US" sz="2100" dirty="0">
                <a:solidFill>
                  <a:srgbClr val="3C3939"/>
                </a:solidFill>
                <a:latin typeface="Raleway" pitchFamily="34" charset="0"/>
                <a:ea typeface="Raleway" pitchFamily="34" charset="-122"/>
                <a:cs typeface="Raleway" pitchFamily="34" charset="-120"/>
              </a:rPr>
              <a:t>Εκπαίδευση</a:t>
            </a:r>
            <a:endParaRPr lang="en-US" sz="2100" dirty="0"/>
          </a:p>
        </p:txBody>
      </p:sp>
      <p:sp>
        <p:nvSpPr>
          <p:cNvPr id="12" name="Text 6"/>
          <p:cNvSpPr/>
          <p:nvPr/>
        </p:nvSpPr>
        <p:spPr>
          <a:xfrm>
            <a:off x="6246495" y="7288530"/>
            <a:ext cx="7623810" cy="347424"/>
          </a:xfrm>
          <a:prstGeom prst="rect">
            <a:avLst/>
          </a:prstGeom>
          <a:noFill/>
          <a:ln/>
        </p:spPr>
        <p:txBody>
          <a:bodyPr wrap="none" lIns="0" tIns="0" rIns="0" bIns="0" rtlCol="0" anchor="t"/>
          <a:lstStyle/>
          <a:p>
            <a:pPr algn="l" indent="0" marL="0">
              <a:lnSpc>
                <a:spcPts val="2700"/>
              </a:lnSpc>
              <a:buNone/>
            </a:pPr>
            <a:r>
              <a:rPr lang="en-US" sz="1700" dirty="0">
                <a:solidFill>
                  <a:srgbClr val="3C3939"/>
                </a:solidFill>
                <a:latin typeface="Roboto" pitchFamily="34" charset="0"/>
                <a:ea typeface="Roboto" pitchFamily="34" charset="-122"/>
                <a:cs typeface="Roboto" pitchFamily="34" charset="-120"/>
              </a:rPr>
              <a:t>Προωθούν την ανάπτυξη και μάθηση.</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516499"/>
            <a:ext cx="7527488" cy="708779"/>
          </a:xfrm>
          <a:prstGeom prst="rect">
            <a:avLst/>
          </a:prstGeom>
          <a:noFill/>
          <a:ln/>
        </p:spPr>
        <p:txBody>
          <a:bodyPr wrap="non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Η Επίδραση της Οικογένειας</a:t>
            </a:r>
            <a:endParaRPr lang="en-US" sz="4450" dirty="0"/>
          </a:p>
        </p:txBody>
      </p:sp>
      <p:pic>
        <p:nvPicPr>
          <p:cNvPr id="3" name="Image 0" descr="preencoded.png">    </p:cNvPr>
          <p:cNvPicPr>
            <a:picLocks noChangeAspect="1"/>
          </p:cNvPicPr>
          <p:nvPr/>
        </p:nvPicPr>
        <p:blipFill>
          <a:blip r:embed="rId1"/>
          <a:stretch>
            <a:fillRect/>
          </a:stretch>
        </p:blipFill>
        <p:spPr>
          <a:xfrm>
            <a:off x="2978348" y="2678906"/>
            <a:ext cx="2152055" cy="1306949"/>
          </a:xfrm>
          <a:prstGeom prst="rect">
            <a:avLst/>
          </a:prstGeom>
        </p:spPr>
      </p:pic>
      <p:sp>
        <p:nvSpPr>
          <p:cNvPr id="4" name="Text 1"/>
          <p:cNvSpPr/>
          <p:nvPr/>
        </p:nvSpPr>
        <p:spPr>
          <a:xfrm>
            <a:off x="3993713" y="3267551"/>
            <a:ext cx="121325" cy="453509"/>
          </a:xfrm>
          <a:prstGeom prst="rect">
            <a:avLst/>
          </a:prstGeom>
          <a:noFill/>
          <a:ln/>
        </p:spPr>
        <p:txBody>
          <a:bodyPr wrap="none" lIns="0" tIns="0" rIns="0" bIns="0" rtlCol="0" anchor="t"/>
          <a:lstStyle/>
          <a:p>
            <a:pPr algn="ctr" indent="0" marL="0">
              <a:lnSpc>
                <a:spcPts val="35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sp>
        <p:nvSpPr>
          <p:cNvPr id="5" name="Text 2"/>
          <p:cNvSpPr/>
          <p:nvPr/>
        </p:nvSpPr>
        <p:spPr>
          <a:xfrm>
            <a:off x="5357217" y="290572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Βασικές Αξίες</a:t>
            </a:r>
            <a:endParaRPr lang="en-US" sz="2200" dirty="0"/>
          </a:p>
        </p:txBody>
      </p:sp>
      <p:sp>
        <p:nvSpPr>
          <p:cNvPr id="6" name="Text 3"/>
          <p:cNvSpPr/>
          <p:nvPr/>
        </p:nvSpPr>
        <p:spPr>
          <a:xfrm>
            <a:off x="5357217" y="3396139"/>
            <a:ext cx="6605230" cy="362903"/>
          </a:xfrm>
          <a:prstGeom prst="rect">
            <a:avLst/>
          </a:prstGeom>
          <a:noFill/>
          <a:ln/>
        </p:spPr>
        <p:txBody>
          <a:bodyPr wrap="non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Οικογένεια διαμορφώνει τις βασικές αξίες και τις πεποιθήσεις.</a:t>
            </a:r>
            <a:endParaRPr lang="en-US" sz="1750" dirty="0"/>
          </a:p>
        </p:txBody>
      </p:sp>
      <p:sp>
        <p:nvSpPr>
          <p:cNvPr id="7" name="Shape 4"/>
          <p:cNvSpPr/>
          <p:nvPr/>
        </p:nvSpPr>
        <p:spPr>
          <a:xfrm>
            <a:off x="5187077" y="3998952"/>
            <a:ext cx="8592860" cy="15240"/>
          </a:xfrm>
          <a:prstGeom prst="roundRect">
            <a:avLst>
              <a:gd name="adj" fmla="val 625116"/>
            </a:avLst>
          </a:prstGeom>
          <a:solidFill>
            <a:srgbClr val="C7C7D0"/>
          </a:solidFill>
          <a:ln/>
        </p:spPr>
      </p:sp>
      <p:pic>
        <p:nvPicPr>
          <p:cNvPr id="8" name="Image 1" descr="preencoded.png">    </p:cNvPr>
          <p:cNvPicPr>
            <a:picLocks noChangeAspect="1"/>
          </p:cNvPicPr>
          <p:nvPr/>
        </p:nvPicPr>
        <p:blipFill>
          <a:blip r:embed="rId2"/>
          <a:stretch>
            <a:fillRect/>
          </a:stretch>
        </p:blipFill>
        <p:spPr>
          <a:xfrm>
            <a:off x="1902381" y="4042529"/>
            <a:ext cx="4304109" cy="1306949"/>
          </a:xfrm>
          <a:prstGeom prst="rect">
            <a:avLst/>
          </a:prstGeom>
        </p:spPr>
      </p:pic>
      <p:sp>
        <p:nvSpPr>
          <p:cNvPr id="9" name="Text 5"/>
          <p:cNvSpPr/>
          <p:nvPr/>
        </p:nvSpPr>
        <p:spPr>
          <a:xfrm>
            <a:off x="3980498" y="4469249"/>
            <a:ext cx="147637" cy="453509"/>
          </a:xfrm>
          <a:prstGeom prst="rect">
            <a:avLst/>
          </a:prstGeom>
          <a:noFill/>
          <a:ln/>
        </p:spPr>
        <p:txBody>
          <a:bodyPr wrap="none" lIns="0" tIns="0" rIns="0" bIns="0" rtlCol="0" anchor="t"/>
          <a:lstStyle/>
          <a:p>
            <a:pPr algn="ctr" indent="0" marL="0">
              <a:lnSpc>
                <a:spcPts val="35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sp>
        <p:nvSpPr>
          <p:cNvPr id="10" name="Text 6"/>
          <p:cNvSpPr/>
          <p:nvPr/>
        </p:nvSpPr>
        <p:spPr>
          <a:xfrm>
            <a:off x="6433304" y="4269343"/>
            <a:ext cx="3526274"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Συναισθηματική Ανάπτυξη</a:t>
            </a:r>
            <a:endParaRPr lang="en-US" sz="2200" dirty="0"/>
          </a:p>
        </p:txBody>
      </p:sp>
      <p:sp>
        <p:nvSpPr>
          <p:cNvPr id="11" name="Text 7"/>
          <p:cNvSpPr/>
          <p:nvPr/>
        </p:nvSpPr>
        <p:spPr>
          <a:xfrm>
            <a:off x="6433304" y="4759762"/>
            <a:ext cx="5973366" cy="362903"/>
          </a:xfrm>
          <a:prstGeom prst="rect">
            <a:avLst/>
          </a:prstGeom>
          <a:noFill/>
          <a:ln/>
        </p:spPr>
        <p:txBody>
          <a:bodyPr wrap="non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Επηρεάζει την εξέλιξη των συναισθηματικών ικανότητες.</a:t>
            </a:r>
            <a:endParaRPr lang="en-US" sz="1750" dirty="0"/>
          </a:p>
        </p:txBody>
      </p:sp>
      <p:sp>
        <p:nvSpPr>
          <p:cNvPr id="12" name="Shape 8"/>
          <p:cNvSpPr/>
          <p:nvPr/>
        </p:nvSpPr>
        <p:spPr>
          <a:xfrm>
            <a:off x="6263164" y="5362575"/>
            <a:ext cx="7516773" cy="15240"/>
          </a:xfrm>
          <a:prstGeom prst="roundRect">
            <a:avLst>
              <a:gd name="adj" fmla="val 625116"/>
            </a:avLst>
          </a:prstGeom>
          <a:solidFill>
            <a:srgbClr val="C7C7D0"/>
          </a:solidFill>
          <a:ln/>
        </p:spPr>
      </p:sp>
      <p:pic>
        <p:nvPicPr>
          <p:cNvPr id="13" name="Image 2" descr="preencoded.png">    </p:cNvPr>
          <p:cNvPicPr>
            <a:picLocks noChangeAspect="1"/>
          </p:cNvPicPr>
          <p:nvPr/>
        </p:nvPicPr>
        <p:blipFill>
          <a:blip r:embed="rId3"/>
          <a:stretch>
            <a:fillRect/>
          </a:stretch>
        </p:blipFill>
        <p:spPr>
          <a:xfrm>
            <a:off x="826294" y="5406152"/>
            <a:ext cx="6456164" cy="1306949"/>
          </a:xfrm>
          <a:prstGeom prst="rect">
            <a:avLst/>
          </a:prstGeom>
        </p:spPr>
      </p:pic>
      <p:sp>
        <p:nvSpPr>
          <p:cNvPr id="14" name="Text 9"/>
          <p:cNvSpPr/>
          <p:nvPr/>
        </p:nvSpPr>
        <p:spPr>
          <a:xfrm>
            <a:off x="3978593" y="5832872"/>
            <a:ext cx="151328" cy="453509"/>
          </a:xfrm>
          <a:prstGeom prst="rect">
            <a:avLst/>
          </a:prstGeom>
          <a:noFill/>
          <a:ln/>
        </p:spPr>
        <p:txBody>
          <a:bodyPr wrap="none" lIns="0" tIns="0" rIns="0" bIns="0" rtlCol="0" anchor="t"/>
          <a:lstStyle/>
          <a:p>
            <a:pPr algn="ctr" indent="0" marL="0">
              <a:lnSpc>
                <a:spcPts val="35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
        <p:nvSpPr>
          <p:cNvPr id="15" name="Text 10"/>
          <p:cNvSpPr/>
          <p:nvPr/>
        </p:nvSpPr>
        <p:spPr>
          <a:xfrm>
            <a:off x="7509272" y="5632966"/>
            <a:ext cx="3204329" cy="354330"/>
          </a:xfrm>
          <a:prstGeom prst="rect">
            <a:avLst/>
          </a:prstGeom>
          <a:noFill/>
          <a:ln/>
        </p:spPr>
        <p:txBody>
          <a:bodyPr wrap="none" lIns="0" tIns="0" rIns="0" bIns="0" rtlCol="0" anchor="t"/>
          <a:lstStyle/>
          <a:p>
            <a:pPr algn="l" indent="0" marL="0">
              <a:lnSpc>
                <a:spcPts val="2750"/>
              </a:lnSpc>
              <a:buNone/>
            </a:pPr>
            <a:r>
              <a:rPr lang="en-US" sz="2200" dirty="0">
                <a:solidFill>
                  <a:srgbClr val="3C3939"/>
                </a:solidFill>
                <a:latin typeface="Raleway" pitchFamily="34" charset="0"/>
                <a:ea typeface="Raleway" pitchFamily="34" charset="-122"/>
                <a:cs typeface="Raleway" pitchFamily="34" charset="-120"/>
              </a:rPr>
              <a:t>Κοινωνική Ενσωμάτωση</a:t>
            </a:r>
            <a:endParaRPr lang="en-US" sz="2200" dirty="0"/>
          </a:p>
        </p:txBody>
      </p:sp>
      <p:sp>
        <p:nvSpPr>
          <p:cNvPr id="16" name="Text 11"/>
          <p:cNvSpPr/>
          <p:nvPr/>
        </p:nvSpPr>
        <p:spPr>
          <a:xfrm>
            <a:off x="7509272" y="6123384"/>
            <a:ext cx="5649397" cy="362903"/>
          </a:xfrm>
          <a:prstGeom prst="rect">
            <a:avLst/>
          </a:prstGeom>
          <a:noFill/>
          <a:ln/>
        </p:spPr>
        <p:txBody>
          <a:bodyPr wrap="non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Προετοιμάζει το παιδί να αντιμετωπίσει την κοινωνία.</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39917"/>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Προκλήσεις και Προβλήματα</a:t>
            </a:r>
            <a:endParaRPr lang="en-US" sz="4450" dirty="0"/>
          </a:p>
        </p:txBody>
      </p:sp>
      <p:sp>
        <p:nvSpPr>
          <p:cNvPr id="4" name="Shape 1"/>
          <p:cNvSpPr/>
          <p:nvPr/>
        </p:nvSpPr>
        <p:spPr>
          <a:xfrm>
            <a:off x="1118711" y="2997637"/>
            <a:ext cx="30480" cy="3991928"/>
          </a:xfrm>
          <a:prstGeom prst="roundRect">
            <a:avLst>
              <a:gd name="adj" fmla="val 312558"/>
            </a:avLst>
          </a:prstGeom>
          <a:solidFill>
            <a:srgbClr val="C7C7D0"/>
          </a:solidFill>
          <a:ln/>
        </p:spPr>
      </p:sp>
      <p:sp>
        <p:nvSpPr>
          <p:cNvPr id="5" name="Shape 2"/>
          <p:cNvSpPr/>
          <p:nvPr/>
        </p:nvSpPr>
        <p:spPr>
          <a:xfrm>
            <a:off x="1358622" y="3492698"/>
            <a:ext cx="793790" cy="30480"/>
          </a:xfrm>
          <a:prstGeom prst="roundRect">
            <a:avLst>
              <a:gd name="adj" fmla="val 312558"/>
            </a:avLst>
          </a:prstGeom>
          <a:solidFill>
            <a:srgbClr val="C7C7D0"/>
          </a:solidFill>
          <a:ln/>
        </p:spPr>
      </p:sp>
      <p:sp>
        <p:nvSpPr>
          <p:cNvPr id="6" name="Shape 3"/>
          <p:cNvSpPr/>
          <p:nvPr/>
        </p:nvSpPr>
        <p:spPr>
          <a:xfrm>
            <a:off x="878800" y="3252787"/>
            <a:ext cx="510302" cy="510302"/>
          </a:xfrm>
          <a:prstGeom prst="roundRect">
            <a:avLst>
              <a:gd name="adj" fmla="val 18669"/>
            </a:avLst>
          </a:prstGeom>
          <a:solidFill>
            <a:srgbClr val="E1E1EA"/>
          </a:solidFill>
          <a:ln w="7620">
            <a:solidFill>
              <a:srgbClr val="C7C7D0"/>
            </a:solidFill>
            <a:prstDash val="solid"/>
          </a:ln>
        </p:spPr>
      </p:sp>
      <p:sp>
        <p:nvSpPr>
          <p:cNvPr id="7" name="Text 4"/>
          <p:cNvSpPr/>
          <p:nvPr/>
        </p:nvSpPr>
        <p:spPr>
          <a:xfrm>
            <a:off x="1061085" y="3337798"/>
            <a:ext cx="145613"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8" name="Text 5"/>
          <p:cNvSpPr/>
          <p:nvPr/>
        </p:nvSpPr>
        <p:spPr>
          <a:xfrm>
            <a:off x="2381488" y="3224451"/>
            <a:ext cx="5968722"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Διαζύγιο ή χωρισμός μπορεί να επηρεάσει συναισθηματικά τα μέλη.</a:t>
            </a:r>
            <a:endParaRPr lang="en-US" sz="1750" dirty="0"/>
          </a:p>
        </p:txBody>
      </p:sp>
      <p:sp>
        <p:nvSpPr>
          <p:cNvPr id="9" name="Shape 6"/>
          <p:cNvSpPr/>
          <p:nvPr/>
        </p:nvSpPr>
        <p:spPr>
          <a:xfrm>
            <a:off x="1358622" y="4898946"/>
            <a:ext cx="793790" cy="30480"/>
          </a:xfrm>
          <a:prstGeom prst="roundRect">
            <a:avLst>
              <a:gd name="adj" fmla="val 312558"/>
            </a:avLst>
          </a:prstGeom>
          <a:solidFill>
            <a:srgbClr val="C7C7D0"/>
          </a:solidFill>
          <a:ln/>
        </p:spPr>
      </p:sp>
      <p:sp>
        <p:nvSpPr>
          <p:cNvPr id="10" name="Shape 7"/>
          <p:cNvSpPr/>
          <p:nvPr/>
        </p:nvSpPr>
        <p:spPr>
          <a:xfrm>
            <a:off x="878800" y="4659035"/>
            <a:ext cx="510302" cy="510302"/>
          </a:xfrm>
          <a:prstGeom prst="roundRect">
            <a:avLst>
              <a:gd name="adj" fmla="val 18669"/>
            </a:avLst>
          </a:prstGeom>
          <a:solidFill>
            <a:srgbClr val="E1E1EA"/>
          </a:solidFill>
          <a:ln w="7620">
            <a:solidFill>
              <a:srgbClr val="C7C7D0"/>
            </a:solidFill>
            <a:prstDash val="solid"/>
          </a:ln>
        </p:spPr>
      </p:sp>
      <p:sp>
        <p:nvSpPr>
          <p:cNvPr id="11" name="Text 8"/>
          <p:cNvSpPr/>
          <p:nvPr/>
        </p:nvSpPr>
        <p:spPr>
          <a:xfrm>
            <a:off x="1045250" y="4744045"/>
            <a:ext cx="177284"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2" name="Text 9"/>
          <p:cNvSpPr/>
          <p:nvPr/>
        </p:nvSpPr>
        <p:spPr>
          <a:xfrm>
            <a:off x="2381488" y="4630698"/>
            <a:ext cx="5968722"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Ο σύγχρονος ρυθμός ζωής μπορεί να δυσκολέψει την κοινή συμμετοχή στην οικογένεια.</a:t>
            </a:r>
            <a:endParaRPr lang="en-US" sz="1750" dirty="0"/>
          </a:p>
        </p:txBody>
      </p:sp>
      <p:sp>
        <p:nvSpPr>
          <p:cNvPr id="13" name="Shape 10"/>
          <p:cNvSpPr/>
          <p:nvPr/>
        </p:nvSpPr>
        <p:spPr>
          <a:xfrm>
            <a:off x="1358622" y="6305193"/>
            <a:ext cx="793790" cy="30480"/>
          </a:xfrm>
          <a:prstGeom prst="roundRect">
            <a:avLst>
              <a:gd name="adj" fmla="val 312558"/>
            </a:avLst>
          </a:prstGeom>
          <a:solidFill>
            <a:srgbClr val="C7C7D0"/>
          </a:solidFill>
          <a:ln/>
        </p:spPr>
      </p:sp>
      <p:sp>
        <p:nvSpPr>
          <p:cNvPr id="14" name="Shape 11"/>
          <p:cNvSpPr/>
          <p:nvPr/>
        </p:nvSpPr>
        <p:spPr>
          <a:xfrm>
            <a:off x="878800" y="6065282"/>
            <a:ext cx="510302" cy="510302"/>
          </a:xfrm>
          <a:prstGeom prst="roundRect">
            <a:avLst>
              <a:gd name="adj" fmla="val 18669"/>
            </a:avLst>
          </a:prstGeom>
          <a:solidFill>
            <a:srgbClr val="E1E1EA"/>
          </a:solidFill>
          <a:ln w="7620">
            <a:solidFill>
              <a:srgbClr val="C7C7D0"/>
            </a:solidFill>
            <a:prstDash val="solid"/>
          </a:ln>
        </p:spPr>
      </p:sp>
      <p:sp>
        <p:nvSpPr>
          <p:cNvPr id="15" name="Text 12"/>
          <p:cNvSpPr/>
          <p:nvPr/>
        </p:nvSpPr>
        <p:spPr>
          <a:xfrm>
            <a:off x="1043107" y="6150293"/>
            <a:ext cx="181689" cy="340281"/>
          </a:xfrm>
          <a:prstGeom prst="rect">
            <a:avLst/>
          </a:prstGeom>
          <a:noFill/>
          <a:ln/>
        </p:spPr>
        <p:txBody>
          <a:bodyPr wrap="none" lIns="0" tIns="0" rIns="0" bIns="0" rtlCol="0" anchor="t"/>
          <a:lstStyle/>
          <a:p>
            <a:pPr algn="ctr" indent="0" marL="0">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6" name="Text 13"/>
          <p:cNvSpPr/>
          <p:nvPr/>
        </p:nvSpPr>
        <p:spPr>
          <a:xfrm>
            <a:off x="2381488" y="6036945"/>
            <a:ext cx="5968722" cy="725805"/>
          </a:xfrm>
          <a:prstGeom prst="rect">
            <a:avLst/>
          </a:prstGeom>
          <a:noFill/>
          <a:ln/>
        </p:spPr>
        <p:txBody>
          <a:bodyPr wrap="square" lIns="0" tIns="0" rIns="0" bIns="0" rtlCol="0" anchor="t"/>
          <a:lstStyle/>
          <a:p>
            <a:pPr algn="l" indent="0" marL="0">
              <a:lnSpc>
                <a:spcPts val="2850"/>
              </a:lnSpc>
              <a:buNone/>
            </a:pPr>
            <a:r>
              <a:rPr lang="en-US" sz="1750" dirty="0">
                <a:solidFill>
                  <a:srgbClr val="3C3939"/>
                </a:solidFill>
                <a:latin typeface="Roboto" pitchFamily="34" charset="0"/>
                <a:ea typeface="Roboto" pitchFamily="34" charset="-122"/>
                <a:cs typeface="Roboto" pitchFamily="34" charset="-120"/>
              </a:rPr>
              <a:t>Τα οικονομικά προβλήματα μπορούν να δημιουργήσουν τάσεις στην οικογενειακή ζωή.</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73073" y="608290"/>
            <a:ext cx="7597854" cy="1380411"/>
          </a:xfrm>
          <a:prstGeom prst="rect">
            <a:avLst/>
          </a:prstGeom>
          <a:noFill/>
          <a:ln/>
        </p:spPr>
        <p:txBody>
          <a:bodyPr wrap="square" lIns="0" tIns="0" rIns="0" bIns="0" rtlCol="0" anchor="t"/>
          <a:lstStyle/>
          <a:p>
            <a:pPr indent="0" marL="0">
              <a:lnSpc>
                <a:spcPts val="5400"/>
              </a:lnSpc>
              <a:buNone/>
            </a:pPr>
            <a:r>
              <a:rPr lang="en-US" sz="4300" dirty="0">
                <a:solidFill>
                  <a:srgbClr val="1B1B27"/>
                </a:solidFill>
                <a:latin typeface="Raleway" pitchFamily="34" charset="0"/>
                <a:ea typeface="Raleway" pitchFamily="34" charset="-122"/>
                <a:cs typeface="Raleway" pitchFamily="34" charset="-120"/>
              </a:rPr>
              <a:t>Στρατηγικές για Ισχυρούς Δεσμούς</a:t>
            </a:r>
            <a:endParaRPr lang="en-US" sz="4300" dirty="0"/>
          </a:p>
        </p:txBody>
      </p:sp>
      <p:pic>
        <p:nvPicPr>
          <p:cNvPr id="4" name="Image 1" descr="preencoded.png">    </p:cNvPr>
          <p:cNvPicPr>
            <a:picLocks noChangeAspect="1"/>
          </p:cNvPicPr>
          <p:nvPr/>
        </p:nvPicPr>
        <p:blipFill>
          <a:blip r:embed="rId2"/>
          <a:stretch>
            <a:fillRect/>
          </a:stretch>
        </p:blipFill>
        <p:spPr>
          <a:xfrm>
            <a:off x="773073" y="2319933"/>
            <a:ext cx="1104424" cy="1767126"/>
          </a:xfrm>
          <a:prstGeom prst="rect">
            <a:avLst/>
          </a:prstGeom>
        </p:spPr>
      </p:pic>
      <p:sp>
        <p:nvSpPr>
          <p:cNvPr id="5" name="Text 1"/>
          <p:cNvSpPr/>
          <p:nvPr/>
        </p:nvSpPr>
        <p:spPr>
          <a:xfrm>
            <a:off x="2208728" y="2540794"/>
            <a:ext cx="6162199" cy="706755"/>
          </a:xfrm>
          <a:prstGeom prst="rect">
            <a:avLst/>
          </a:prstGeom>
          <a:noFill/>
          <a:ln/>
        </p:spPr>
        <p:txBody>
          <a:bodyPr wrap="square" lIns="0" tIns="0" rIns="0" bIns="0" rtlCol="0" anchor="t"/>
          <a:lstStyle/>
          <a:p>
            <a:pPr algn="l" indent="0" marL="0">
              <a:lnSpc>
                <a:spcPts val="2750"/>
              </a:lnSpc>
              <a:buNone/>
            </a:pPr>
            <a:r>
              <a:rPr lang="en-US" sz="1700" dirty="0">
                <a:solidFill>
                  <a:srgbClr val="3C3939"/>
                </a:solidFill>
                <a:latin typeface="Roboto" pitchFamily="34" charset="0"/>
                <a:ea typeface="Roboto" pitchFamily="34" charset="-122"/>
                <a:cs typeface="Roboto" pitchFamily="34" charset="-120"/>
              </a:rPr>
              <a:t>Συχνή επικοινωνία με ανοιχτό διάλογο και αμοιβαία κατανόηση.</a:t>
            </a:r>
            <a:endParaRPr lang="en-US" sz="1700" dirty="0"/>
          </a:p>
        </p:txBody>
      </p:sp>
      <p:pic>
        <p:nvPicPr>
          <p:cNvPr id="6" name="Image 2" descr="preencoded.png">    </p:cNvPr>
          <p:cNvPicPr>
            <a:picLocks noChangeAspect="1"/>
          </p:cNvPicPr>
          <p:nvPr/>
        </p:nvPicPr>
        <p:blipFill>
          <a:blip r:embed="rId3"/>
          <a:stretch>
            <a:fillRect/>
          </a:stretch>
        </p:blipFill>
        <p:spPr>
          <a:xfrm>
            <a:off x="773073" y="4087058"/>
            <a:ext cx="1104424" cy="1767126"/>
          </a:xfrm>
          <a:prstGeom prst="rect">
            <a:avLst/>
          </a:prstGeom>
        </p:spPr>
      </p:pic>
      <p:sp>
        <p:nvSpPr>
          <p:cNvPr id="7" name="Text 2"/>
          <p:cNvSpPr/>
          <p:nvPr/>
        </p:nvSpPr>
        <p:spPr>
          <a:xfrm>
            <a:off x="2208728" y="4307919"/>
            <a:ext cx="6162199" cy="706755"/>
          </a:xfrm>
          <a:prstGeom prst="rect">
            <a:avLst/>
          </a:prstGeom>
          <a:noFill/>
          <a:ln/>
        </p:spPr>
        <p:txBody>
          <a:bodyPr wrap="square" lIns="0" tIns="0" rIns="0" bIns="0" rtlCol="0" anchor="t"/>
          <a:lstStyle/>
          <a:p>
            <a:pPr algn="l" indent="0" marL="0">
              <a:lnSpc>
                <a:spcPts val="2750"/>
              </a:lnSpc>
              <a:buNone/>
            </a:pPr>
            <a:r>
              <a:rPr lang="en-US" sz="1700" dirty="0">
                <a:solidFill>
                  <a:srgbClr val="3C3939"/>
                </a:solidFill>
                <a:latin typeface="Roboto" pitchFamily="34" charset="0"/>
                <a:ea typeface="Roboto" pitchFamily="34" charset="-122"/>
                <a:cs typeface="Roboto" pitchFamily="34" charset="-120"/>
              </a:rPr>
              <a:t>Ποιότητα χρόνου μαζί, συμμετοχή σε κοινές δραστηριότητες.</a:t>
            </a:r>
            <a:endParaRPr lang="en-US" sz="1700" dirty="0"/>
          </a:p>
        </p:txBody>
      </p:sp>
      <p:pic>
        <p:nvPicPr>
          <p:cNvPr id="8" name="Image 3" descr="preencoded.png">    </p:cNvPr>
          <p:cNvPicPr>
            <a:picLocks noChangeAspect="1"/>
          </p:cNvPicPr>
          <p:nvPr/>
        </p:nvPicPr>
        <p:blipFill>
          <a:blip r:embed="rId4"/>
          <a:stretch>
            <a:fillRect/>
          </a:stretch>
        </p:blipFill>
        <p:spPr>
          <a:xfrm>
            <a:off x="773073" y="5854184"/>
            <a:ext cx="1104424" cy="1767126"/>
          </a:xfrm>
          <a:prstGeom prst="rect">
            <a:avLst/>
          </a:prstGeom>
        </p:spPr>
      </p:pic>
      <p:sp>
        <p:nvSpPr>
          <p:cNvPr id="9" name="Text 3"/>
          <p:cNvSpPr/>
          <p:nvPr/>
        </p:nvSpPr>
        <p:spPr>
          <a:xfrm>
            <a:off x="2208728" y="6075045"/>
            <a:ext cx="6162199" cy="706755"/>
          </a:xfrm>
          <a:prstGeom prst="rect">
            <a:avLst/>
          </a:prstGeom>
          <a:noFill/>
          <a:ln/>
        </p:spPr>
        <p:txBody>
          <a:bodyPr wrap="square" lIns="0" tIns="0" rIns="0" bIns="0" rtlCol="0" anchor="t"/>
          <a:lstStyle/>
          <a:p>
            <a:pPr algn="l" indent="0" marL="0">
              <a:lnSpc>
                <a:spcPts val="2750"/>
              </a:lnSpc>
              <a:buNone/>
            </a:pPr>
            <a:r>
              <a:rPr lang="en-US" sz="1700" dirty="0">
                <a:solidFill>
                  <a:srgbClr val="3C3939"/>
                </a:solidFill>
                <a:latin typeface="Roboto" pitchFamily="34" charset="0"/>
                <a:ea typeface="Roboto" pitchFamily="34" charset="-122"/>
                <a:cs typeface="Roboto" pitchFamily="34" charset="-120"/>
              </a:rPr>
              <a:t>Εκδήλωση αγάπης και εκτίμησης με επιβεβαιωτικά λόγια και έργα.</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510076"/>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1B1B27"/>
                </a:solidFill>
                <a:latin typeface="Raleway" pitchFamily="34" charset="0"/>
                <a:ea typeface="Raleway" pitchFamily="34" charset="-122"/>
                <a:cs typeface="Raleway" pitchFamily="34" charset="-120"/>
              </a:rPr>
              <a:t>Συμπεράσματα και Προτάσεις</a:t>
            </a:r>
            <a:endParaRPr lang="en-US" sz="4450" dirty="0"/>
          </a:p>
        </p:txBody>
      </p:sp>
      <p:sp>
        <p:nvSpPr>
          <p:cNvPr id="4" name="Text 1"/>
          <p:cNvSpPr/>
          <p:nvPr/>
        </p:nvSpPr>
        <p:spPr>
          <a:xfrm>
            <a:off x="793790" y="4267795"/>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3C3939"/>
                </a:solidFill>
                <a:latin typeface="Roboto" pitchFamily="34" charset="0"/>
                <a:ea typeface="Roboto" pitchFamily="34" charset="-122"/>
                <a:cs typeface="Roboto" pitchFamily="34" charset="-120"/>
              </a:rPr>
              <a:t>Η οικογένεια παραμένει ένα κρίσιμο θεμέλιο στη ζωή μας, προσφέροντας αγάπη, στήριξη και άνθηση. Ας επενδύσουμε στην ενίσχυση των οικογενειακών δεσμών και να δημιουργήσουμε ένα ασφαλές και ευτυχισμένο περιβάλλον για όλα τα μέλη.</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2024-11-20T19:06:28Z</dcterms:created>
  <dcterms:modified xsi:type="dcterms:W3CDTF">2024-11-20T19:06:28Z</dcterms:modified>
</cp:coreProperties>
</file>