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68" r:id="rId15"/>
    <p:sldId id="26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D94"/>
    <a:srgbClr val="33CC33"/>
    <a:srgbClr val="FF9900"/>
    <a:srgbClr val="FFCC66"/>
    <a:srgbClr val="AE0250"/>
    <a:srgbClr val="69D200"/>
    <a:srgbClr val="A7FF4F"/>
    <a:srgbClr val="C2FF85"/>
    <a:srgbClr val="DCFFB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132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46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89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6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30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33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84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7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37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17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8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C060-9C33-41C2-A915-62FA697B5353}" type="datetimeFigureOut">
              <a:rPr lang="el-GR" smtClean="0"/>
              <a:t>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5B98-68B9-4B74-87B3-CD7ECB857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27784" y="1124744"/>
            <a:ext cx="475252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  </a:t>
            </a:r>
            <a:r>
              <a:rPr lang="el-GR" sz="5400" dirty="0" smtClean="0"/>
              <a:t>Πρώτη Λέξη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074683"/>
            <a:ext cx="20882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Μάνος Κοντολέων*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3145" y="6168312"/>
            <a:ext cx="3528392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Ηλεκτρονική Επεξεργασία: Στεργίου Ευδοξία</a:t>
            </a:r>
            <a:endParaRPr lang="el-G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68422"/>
            <a:ext cx="2967671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rgbClr val="C00000"/>
                </a:solidFill>
              </a:rPr>
              <a:t>*Από το βιβλίο: Ένα συρτάρι γεμάτο όνειρα</a:t>
            </a:r>
            <a:endParaRPr lang="el-G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Ορθογώνιο 4"/>
          <p:cNvSpPr/>
          <p:nvPr/>
        </p:nvSpPr>
        <p:spPr>
          <a:xfrm>
            <a:off x="2339752" y="404664"/>
            <a:ext cx="5976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/>
              <a:t>Μέσα στον κόσμο ένας νέος ήχος </a:t>
            </a:r>
            <a:r>
              <a:rPr lang="el-GR" sz="2600" b="1" dirty="0" smtClean="0"/>
              <a:t>ακούστηκε:</a:t>
            </a:r>
            <a:r>
              <a:rPr lang="el-GR" dirty="0"/>
              <a:t> </a:t>
            </a:r>
            <a:endParaRPr lang="el-GR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2987824" y="3645024"/>
            <a:ext cx="5824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/>
              <a:t>Η πρώτη λέξη …και πόσο όμορφο ήταν !</a:t>
            </a:r>
            <a:endParaRPr lang="el-GR" sz="26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3610134" y="1575729"/>
            <a:ext cx="3492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FF00"/>
                </a:solidFill>
              </a:rPr>
              <a:t>ι</a:t>
            </a:r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0000"/>
                </a:solidFill>
              </a:rPr>
              <a:t>λ</a:t>
            </a:r>
            <a:r>
              <a:rPr lang="el-GR" sz="9600" b="1" dirty="0" smtClean="0">
                <a:solidFill>
                  <a:srgbClr val="FFFF00"/>
                </a:solidFill>
              </a:rPr>
              <a:t>ί</a:t>
            </a:r>
            <a:r>
              <a:rPr lang="el-GR" sz="9600" b="1" dirty="0" smtClean="0">
                <a:solidFill>
                  <a:srgbClr val="FD3D94"/>
                </a:solidFill>
              </a:rPr>
              <a:t>ο</a:t>
            </a:r>
            <a:r>
              <a:rPr lang="el-GR" sz="9600" b="1" dirty="0" smtClean="0">
                <a:solidFill>
                  <a:srgbClr val="FFFF00"/>
                </a:solidFill>
              </a:rPr>
              <a:t> 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23646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286712" y="476672"/>
            <a:ext cx="59576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600" b="1" dirty="0"/>
              <a:t>Φαίνεται </a:t>
            </a:r>
            <a:r>
              <a:rPr lang="el-GR" sz="2600" b="1" dirty="0" smtClean="0"/>
              <a:t>λοιπόν, </a:t>
            </a:r>
            <a:r>
              <a:rPr lang="el-GR" sz="2600" b="1" dirty="0"/>
              <a:t>πως ζηλέψανε τα άλλα τα γράμματα και </a:t>
            </a:r>
            <a:r>
              <a:rPr lang="el-GR" sz="2600" b="1" dirty="0" smtClean="0"/>
              <a:t>γι’αυτό </a:t>
            </a:r>
            <a:r>
              <a:rPr lang="el-GR" sz="2600" b="1" dirty="0"/>
              <a:t>άρχισαν να ψάχνουν για συντροφιά.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520226" y="2321005"/>
            <a:ext cx="25802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/>
              <a:t> </a:t>
            </a:r>
            <a:endParaRPr lang="el-GR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3151" y="2295724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/>
              <a:t>Το             έτρεξε προς το             και μαζί </a:t>
            </a:r>
          </a:p>
          <a:p>
            <a:endParaRPr lang="el-GR" sz="2600" b="1" dirty="0"/>
          </a:p>
          <a:p>
            <a:endParaRPr lang="el-GR" sz="2600" b="1" dirty="0" smtClean="0"/>
          </a:p>
          <a:p>
            <a:r>
              <a:rPr lang="el-GR" sz="2600" b="1" dirty="0" smtClean="0"/>
              <a:t>                   πήγανε  να βρούνε το…              και </a:t>
            </a:r>
          </a:p>
          <a:p>
            <a:endParaRPr lang="el-GR" sz="2600" b="1" dirty="0" smtClean="0"/>
          </a:p>
          <a:p>
            <a:r>
              <a:rPr lang="el-GR" sz="2600" b="1" dirty="0"/>
              <a:t> </a:t>
            </a:r>
            <a:r>
              <a:rPr lang="el-GR" sz="2600" b="1" dirty="0" smtClean="0"/>
              <a:t>                       το                    </a:t>
            </a:r>
          </a:p>
          <a:p>
            <a:r>
              <a:rPr lang="el-GR" sz="2600" b="1" dirty="0" smtClean="0"/>
              <a:t>      </a:t>
            </a:r>
          </a:p>
          <a:p>
            <a:r>
              <a:rPr lang="el-GR" sz="2600" b="1" dirty="0" smtClean="0"/>
              <a:t> </a:t>
            </a:r>
            <a:endParaRPr lang="el-GR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8061" y="157109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solidFill>
                  <a:srgbClr val="FF0000"/>
                </a:solidFill>
              </a:rPr>
              <a:t>α</a:t>
            </a:r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699792" y="2233009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sz="2600" b="1" dirty="0"/>
          </a:p>
        </p:txBody>
      </p:sp>
      <p:sp>
        <p:nvSpPr>
          <p:cNvPr id="11" name="Ορθογώνιο 10"/>
          <p:cNvSpPr/>
          <p:nvPr/>
        </p:nvSpPr>
        <p:spPr>
          <a:xfrm>
            <a:off x="5023001" y="1712400"/>
            <a:ext cx="958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FF0000"/>
                </a:solidFill>
              </a:rPr>
              <a:t>γ</a:t>
            </a:r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6372200" y="3015177"/>
            <a:ext cx="958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FF0000"/>
                </a:solidFill>
              </a:rPr>
              <a:t>π    </a:t>
            </a:r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4092577" y="3800007"/>
            <a:ext cx="958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FF0000"/>
                </a:solidFill>
              </a:rPr>
              <a:t>η</a:t>
            </a:r>
            <a:endParaRPr lang="el-G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Ορθογώνιο 4"/>
          <p:cNvSpPr/>
          <p:nvPr/>
        </p:nvSpPr>
        <p:spPr>
          <a:xfrm>
            <a:off x="2339752" y="404664"/>
            <a:ext cx="59766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prstClr val="black"/>
                </a:solidFill>
              </a:rPr>
              <a:t>Κι έτσι ακούστηκε</a:t>
            </a:r>
            <a:r>
              <a:rPr lang="el-GR" sz="2600" b="1" dirty="0">
                <a:solidFill>
                  <a:prstClr val="black"/>
                </a:solidFill>
              </a:rPr>
              <a:t>:</a:t>
            </a:r>
            <a:r>
              <a:rPr lang="el-GR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699792" y="1772816"/>
            <a:ext cx="4546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dirty="0" smtClean="0">
                <a:solidFill>
                  <a:srgbClr val="FF0000"/>
                </a:solidFill>
              </a:rPr>
              <a:t>αγάπη</a:t>
            </a:r>
            <a:r>
              <a:rPr lang="el-GR" sz="9600" b="1" dirty="0" smtClean="0">
                <a:solidFill>
                  <a:srgbClr val="FFFF00"/>
                </a:solidFill>
              </a:rPr>
              <a:t> </a:t>
            </a:r>
            <a:endParaRPr lang="el-GR" sz="9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Ορθογώνιο 5"/>
          <p:cNvSpPr/>
          <p:nvPr/>
        </p:nvSpPr>
        <p:spPr>
          <a:xfrm>
            <a:off x="2267744" y="188640"/>
            <a:ext cx="6768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Και σε λίγο το ίδιο έκαναν και τα υπόλοιπα τα γράμματα. </a:t>
            </a:r>
            <a:r>
              <a:rPr lang="el-GR" sz="2600" b="1" dirty="0" smtClean="0">
                <a:solidFill>
                  <a:prstClr val="black"/>
                </a:solidFill>
              </a:rPr>
              <a:t>Πηγαίνανε </a:t>
            </a:r>
            <a:r>
              <a:rPr lang="el-GR" sz="2600" b="1" dirty="0">
                <a:solidFill>
                  <a:prstClr val="black"/>
                </a:solidFill>
              </a:rPr>
              <a:t>το ένα δίπλα στο άλλο, αλλάζανε θέσεις – φτιάχνανε λέξεις</a:t>
            </a:r>
            <a:r>
              <a:rPr lang="el-GR" sz="2800" dirty="0">
                <a:solidFill>
                  <a:prstClr val="black"/>
                </a:solidFill>
              </a:rPr>
              <a:t>: 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614513" y="1930479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0" b="1" dirty="0">
                <a:solidFill>
                  <a:srgbClr val="FD3D94"/>
                </a:solidFill>
              </a:rPr>
              <a:t>χ</a:t>
            </a:r>
            <a:r>
              <a:rPr lang="el-GR" sz="8000" b="1" dirty="0" smtClean="0">
                <a:solidFill>
                  <a:srgbClr val="FD3D94"/>
                </a:solidFill>
              </a:rPr>
              <a:t>αρά</a:t>
            </a:r>
            <a:endParaRPr lang="el-GR" sz="8000" dirty="0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623720" y="1322901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φιλί</a:t>
            </a:r>
            <a:endParaRPr lang="el-GR" sz="7200" dirty="0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824027" y="2924944"/>
            <a:ext cx="3533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000" b="1" dirty="0" smtClean="0">
                <a:solidFill>
                  <a:srgbClr val="7030A0"/>
                </a:solidFill>
              </a:rPr>
              <a:t>χαμόγελο</a:t>
            </a:r>
            <a:endParaRPr lang="el-GR" sz="6000" dirty="0">
              <a:solidFill>
                <a:srgbClr val="7030A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059832" y="4062556"/>
            <a:ext cx="3834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0" b="1" dirty="0" smtClean="0">
                <a:solidFill>
                  <a:srgbClr val="FF9900"/>
                </a:solidFill>
              </a:rPr>
              <a:t>ειρήνη</a:t>
            </a:r>
            <a:endParaRPr lang="el-GR" sz="8000" dirty="0">
              <a:solidFill>
                <a:srgbClr val="FF9900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995936" y="1321742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33CC33"/>
                </a:solidFill>
              </a:rPr>
              <a:t>φως</a:t>
            </a:r>
            <a:endParaRPr lang="el-GR" sz="5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6" y="0"/>
            <a:ext cx="9167486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483768" y="800112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/>
              <a:t>Και μέσα στο πανηγύρι, μέσα </a:t>
            </a:r>
            <a:r>
              <a:rPr lang="el-GR" sz="2600" b="1" dirty="0" smtClean="0"/>
              <a:t>σ’όλη </a:t>
            </a:r>
            <a:r>
              <a:rPr lang="el-GR" sz="2600" b="1" dirty="0"/>
              <a:t>αυτήν την ομορφιά κανείς δεν ξεχνούσε πως τα πάντα είχανε ξεκινήσει από την πρώτη εκείνη </a:t>
            </a:r>
            <a:r>
              <a:rPr lang="el-GR" sz="2600" b="1" dirty="0" smtClean="0"/>
              <a:t>λέξη. </a:t>
            </a:r>
            <a:r>
              <a:rPr lang="el-GR" sz="4400" b="1" dirty="0">
                <a:solidFill>
                  <a:srgbClr val="FD3D94"/>
                </a:solidFill>
              </a:rPr>
              <a:t>Βιβλίο</a:t>
            </a:r>
            <a:r>
              <a:rPr lang="el-GR" sz="2600" b="1" dirty="0"/>
              <a:t>. Και γι </a:t>
            </a:r>
            <a:r>
              <a:rPr lang="el-GR" sz="2600" b="1" dirty="0" smtClean="0"/>
              <a:t>’αυτό </a:t>
            </a:r>
            <a:r>
              <a:rPr lang="el-GR" sz="2600" b="1" dirty="0"/>
              <a:t>ίδια με μάνα την αγάπαγαν. Ίδια με μάνα την </a:t>
            </a:r>
            <a:r>
              <a:rPr lang="el-GR" sz="2600" b="1" dirty="0" smtClean="0"/>
              <a:t>τιμούσαν.</a:t>
            </a:r>
            <a:endParaRPr lang="el-GR" sz="2600" b="1" dirty="0"/>
          </a:p>
          <a:p>
            <a:r>
              <a:rPr lang="el-G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65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699792" y="476672"/>
            <a:ext cx="2880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/>
              <a:t> Κι έτσι ακούστηκε </a:t>
            </a:r>
            <a:endParaRPr lang="el-GR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187623" y="2001228"/>
            <a:ext cx="73818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/>
              <a:t>Ήταν, κάποτε, τα γράμματα. </a:t>
            </a:r>
            <a:r>
              <a:rPr lang="el-GR" sz="2600" b="1" dirty="0" smtClean="0"/>
              <a:t>Μικρά, </a:t>
            </a:r>
            <a:r>
              <a:rPr lang="el-GR" sz="2600" b="1" dirty="0"/>
              <a:t>μοναχικά γράμματα που τριγύριζαν μέσα σ</a:t>
            </a:r>
            <a:r>
              <a:rPr lang="el-GR" sz="2600" b="1" dirty="0" smtClean="0"/>
              <a:t>΄ έναν </a:t>
            </a:r>
            <a:r>
              <a:rPr lang="el-GR" sz="2600" b="1" dirty="0"/>
              <a:t>κόσμο γεμάτο </a:t>
            </a:r>
            <a:r>
              <a:rPr lang="el-GR" sz="2600" b="1" dirty="0" smtClean="0"/>
              <a:t>ήχους. Ήχους </a:t>
            </a:r>
            <a:r>
              <a:rPr lang="el-GR" sz="2600" b="1" dirty="0"/>
              <a:t>σαν κι </a:t>
            </a:r>
            <a:r>
              <a:rPr lang="el-GR" sz="2600" b="1" dirty="0" smtClean="0"/>
              <a:t>αυτούς: </a:t>
            </a:r>
            <a:r>
              <a:rPr lang="el-GR" sz="2600" b="1" dirty="0"/>
              <a:t> 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380570" y="4859726"/>
            <a:ext cx="26925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600" b="1" dirty="0" smtClean="0">
                <a:solidFill>
                  <a:prstClr val="black"/>
                </a:solidFill>
              </a:rPr>
              <a:t>Τέτοιους </a:t>
            </a:r>
            <a:r>
              <a:rPr lang="el-GR" sz="2600" b="1" dirty="0">
                <a:solidFill>
                  <a:prstClr val="black"/>
                </a:solidFill>
              </a:rPr>
              <a:t>ήχους.</a:t>
            </a:r>
          </a:p>
        </p:txBody>
      </p:sp>
      <p:sp>
        <p:nvSpPr>
          <p:cNvPr id="8" name="TextBox 7"/>
          <p:cNvSpPr txBox="1"/>
          <p:nvPr/>
        </p:nvSpPr>
        <p:spPr>
          <a:xfrm rot="19982286">
            <a:off x="3750034" y="658687"/>
            <a:ext cx="224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0070C0"/>
                </a:solidFill>
              </a:rPr>
              <a:t>ααααα</a:t>
            </a:r>
            <a:endParaRPr lang="el-GR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394246">
            <a:off x="3952472" y="3809596"/>
            <a:ext cx="1927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οοοοο</a:t>
            </a:r>
            <a:endParaRPr lang="el-GR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366124">
            <a:off x="6316129" y="3428035"/>
            <a:ext cx="210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00B050"/>
                </a:solidFill>
              </a:rPr>
              <a:t>σσσσσ</a:t>
            </a:r>
            <a:endParaRPr lang="el-GR" sz="4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528031">
            <a:off x="6159284" y="658688"/>
            <a:ext cx="172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7030A0"/>
                </a:solidFill>
              </a:rPr>
              <a:t>εεεεε</a:t>
            </a:r>
            <a:endParaRPr lang="el-GR" sz="4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979701">
            <a:off x="1749170" y="658690"/>
            <a:ext cx="210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C000"/>
                </a:solidFill>
              </a:rPr>
              <a:t>πππππ</a:t>
            </a:r>
            <a:endParaRPr lang="el-GR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322212" y="482041"/>
            <a:ext cx="73818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/>
              <a:t>Ώσπου μια μέρα ένα από αυτά </a:t>
            </a:r>
            <a:r>
              <a:rPr lang="el-GR" sz="2600" b="1" dirty="0" smtClean="0"/>
              <a:t>–</a:t>
            </a:r>
          </a:p>
          <a:p>
            <a:pPr algn="ctr"/>
            <a:r>
              <a:rPr lang="el-GR" sz="2600" b="1" dirty="0" smtClean="0"/>
              <a:t>νομίζω </a:t>
            </a:r>
            <a:r>
              <a:rPr lang="el-GR" sz="2600" b="1" dirty="0"/>
              <a:t>πως ήτανε </a:t>
            </a:r>
            <a:r>
              <a:rPr lang="el-GR" sz="2600" b="1" dirty="0" smtClean="0"/>
              <a:t>το…</a:t>
            </a:r>
            <a:endParaRPr lang="el-GR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2078211"/>
            <a:ext cx="461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241198" y="2265835"/>
            <a:ext cx="73818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/>
              <a:t>βαρέθηκε </a:t>
            </a:r>
            <a:r>
              <a:rPr lang="el-GR" sz="2600" b="1" dirty="0"/>
              <a:t>να τριγυρνά </a:t>
            </a:r>
            <a:r>
              <a:rPr lang="el-GR" sz="2600" b="1" dirty="0" smtClean="0"/>
              <a:t>ολομόναχο.</a:t>
            </a:r>
          </a:p>
          <a:p>
            <a:pPr algn="ctr"/>
            <a:r>
              <a:rPr lang="el-GR" sz="2600" b="1" dirty="0" smtClean="0"/>
              <a:t>Κοίταξε </a:t>
            </a:r>
            <a:r>
              <a:rPr lang="el-GR" sz="2600" b="1" dirty="0"/>
              <a:t>γύρω του και ξεχώρισε ένα άλλο γράμμα – λένε πως ήταν </a:t>
            </a:r>
            <a:r>
              <a:rPr lang="el-GR" sz="2600" b="1" dirty="0" smtClean="0"/>
              <a:t>το …</a:t>
            </a:r>
            <a:endParaRPr lang="el-GR" sz="26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3635896" y="1052736"/>
            <a:ext cx="513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>
                <a:solidFill>
                  <a:srgbClr val="FFFF00"/>
                </a:solidFill>
              </a:rPr>
              <a:t>ι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8190653" y="4998660"/>
            <a:ext cx="513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endParaRPr lang="el-GR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1598 0.09907 L 0.03108 3.7037E-6 L 0.04705 0.09907 L 0.06303 3.7037E-6 L 0.07796 0.09907 L 0.09393 3.7037E-6 L 0.10903 0.09907 L 0.125 3.7037E-6 L 0.14098 0.09907 L 0.15608 3.7037E-6 L 0.17205 0.09907 L 0.18698 3.7037E-6 L 0.20296 0.09907 L 0.21893 3.7037E-6 L 0.23403 0.09907 L 0.25 3.7037E-6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2601E-6 L -0.02309 -3.52601E-6 L -0.02309 -0.04485 L -0.04601 -0.04485 L -0.04601 -0.08971 L -0.0691 -0.08971 L -0.0691 -0.13456 L -0.09201 -0.13456 L -0.09201 -0.17919 L -0.1151 -0.17919 L -0.1151 -0.22404 L -0.13802 -0.22404 L -0.13802 -0.2689 L -0.16094 -0.2689 L -0.16094 -0.31352 " pathEditMode="relative" rAng="0" ptsTypes="FFFFFFFFFFFFFFF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15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9138173" cy="6858000"/>
          </a:xfrm>
        </p:spPr>
      </p:pic>
      <p:sp>
        <p:nvSpPr>
          <p:cNvPr id="5" name="Ορθογώνιο 4"/>
          <p:cNvSpPr/>
          <p:nvPr/>
        </p:nvSpPr>
        <p:spPr>
          <a:xfrm>
            <a:off x="1081545" y="476672"/>
            <a:ext cx="80624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b="1" dirty="0" smtClean="0"/>
              <a:t>   Το ξανακοίταξε και μαγεύτηκε από την ομορφιά του.</a:t>
            </a:r>
            <a:r>
              <a:rPr lang="el-GR" sz="2600" b="1" i="1" dirty="0" smtClean="0"/>
              <a:t> </a:t>
            </a:r>
            <a:endParaRPr lang="el-GR" sz="2400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5036008" y="3539242"/>
            <a:ext cx="40950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/>
              <a:t>Το</a:t>
            </a:r>
            <a:r>
              <a:rPr lang="el-GR" sz="2600" b="1" dirty="0"/>
              <a:t> β κούνησε το κεφάλι </a:t>
            </a:r>
            <a:r>
              <a:rPr lang="el-GR" sz="2600" b="1" dirty="0" smtClean="0"/>
              <a:t>του.</a:t>
            </a:r>
            <a:endParaRPr lang="el-GR" sz="2600" b="1" dirty="0"/>
          </a:p>
          <a:p>
            <a:r>
              <a:rPr lang="el-GR" sz="2600" b="1" i="1" dirty="0" smtClean="0"/>
              <a:t>«Ναι»</a:t>
            </a:r>
            <a:r>
              <a:rPr lang="el-GR" sz="2600" b="1" dirty="0"/>
              <a:t>  </a:t>
            </a:r>
            <a:r>
              <a:rPr lang="el-GR" sz="2400" b="1" dirty="0" smtClean="0"/>
              <a:t>συμφώνησε.</a:t>
            </a:r>
            <a:endParaRPr lang="el-GR" sz="24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2987824" y="3652282"/>
            <a:ext cx="513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endParaRPr lang="el-GR" sz="9600" b="1" dirty="0">
              <a:solidFill>
                <a:srgbClr val="7030A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067944" y="1454586"/>
            <a:ext cx="513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>
                <a:solidFill>
                  <a:srgbClr val="FFFF00"/>
                </a:solidFill>
              </a:rPr>
              <a:t>ι</a:t>
            </a:r>
          </a:p>
        </p:txBody>
      </p:sp>
      <p:sp>
        <p:nvSpPr>
          <p:cNvPr id="11" name="Επεξήγηση με σύννεφο 10"/>
          <p:cNvSpPr/>
          <p:nvPr/>
        </p:nvSpPr>
        <p:spPr>
          <a:xfrm>
            <a:off x="1845062" y="1099188"/>
            <a:ext cx="1944216" cy="936104"/>
          </a:xfrm>
          <a:prstGeom prst="cloudCallout">
            <a:avLst>
              <a:gd name="adj1" fmla="val 61625"/>
              <a:gd name="adj2" fmla="val 73723"/>
            </a:avLst>
          </a:prstGeom>
          <a:noFill/>
          <a:ln>
            <a:solidFill>
              <a:srgbClr val="69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i="1" dirty="0" smtClean="0">
                <a:solidFill>
                  <a:srgbClr val="C00000"/>
                </a:solidFill>
              </a:rPr>
              <a:t>Τι χαριτωμένο που είναι</a:t>
            </a:r>
            <a:r>
              <a:rPr lang="el-GR" sz="2000" b="1" i="1" dirty="0" smtClean="0">
                <a:solidFill>
                  <a:srgbClr val="C00000"/>
                </a:solidFill>
              </a:rPr>
              <a:t>!</a:t>
            </a:r>
            <a:r>
              <a:rPr lang="el-GR" b="1" dirty="0" smtClean="0">
                <a:solidFill>
                  <a:srgbClr val="C00000"/>
                </a:solidFill>
              </a:rPr>
              <a:t> 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1365" y="1599319"/>
            <a:ext cx="423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σκέφτηκε κι έτρεξε δίπλα του.</a:t>
            </a:r>
            <a:endParaRPr lang="el-G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7170" y="2778025"/>
            <a:ext cx="5859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 smtClean="0"/>
              <a:t>«</a:t>
            </a:r>
            <a:r>
              <a:rPr lang="el-GR" sz="2600" b="1" i="1" dirty="0" smtClean="0"/>
              <a:t>Θες να κάνουμε παρέα;» </a:t>
            </a:r>
            <a:r>
              <a:rPr lang="el-GR" sz="2400" b="1" dirty="0" smtClean="0"/>
              <a:t>το ρώτησε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6613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2587 1.11111E-6 C -0.03768 1.11111E-6 -0.05174 0.09097 -0.05174 0.16505 L -0.05174 0.33102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320070" y="390436"/>
            <a:ext cx="65724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/>
              <a:t>Τώρα που ενωθήκανε τα δύο τους μέσα στον κόσμο ακούστηκε ένας ακόμη </a:t>
            </a:r>
            <a:r>
              <a:rPr lang="el-GR" sz="2600" b="1" dirty="0" smtClean="0"/>
              <a:t>ήχος…</a:t>
            </a:r>
            <a:r>
              <a:rPr lang="el-GR" sz="2600" b="1" dirty="0"/>
              <a:t> 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35696" y="1147630"/>
            <a:ext cx="1315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FF00"/>
                </a:solidFill>
              </a:rPr>
              <a:t>ι</a:t>
            </a:r>
            <a:endParaRPr lang="el-GR" sz="9600" b="1" dirty="0">
              <a:solidFill>
                <a:srgbClr val="7030A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582611" y="1167557"/>
            <a:ext cx="1315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FF00"/>
                </a:solidFill>
              </a:rPr>
              <a:t>ι</a:t>
            </a:r>
            <a:endParaRPr lang="el-GR" sz="9600" b="1" dirty="0">
              <a:solidFill>
                <a:srgbClr val="7030A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521946" y="2619141"/>
            <a:ext cx="281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Τον </a:t>
            </a:r>
            <a:r>
              <a:rPr lang="el-GR" sz="2400" b="1" dirty="0"/>
              <a:t>άκουσε τούτον τον ήχο </a:t>
            </a:r>
            <a:r>
              <a:rPr lang="el-GR" sz="2400" b="1" dirty="0" smtClean="0"/>
              <a:t>το…</a:t>
            </a:r>
            <a:endParaRPr lang="el-GR" sz="2400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4132053" y="3226212"/>
            <a:ext cx="33843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… </a:t>
            </a:r>
            <a:r>
              <a:rPr lang="el-GR" sz="2600" b="1" dirty="0" smtClean="0"/>
              <a:t>κι έτσι όπως ήταν παιχνιδιάρικο – έδωσε ένα πήδο και χώθηκε ανάμεσα στα άλλα δυο γράμματα .</a:t>
            </a:r>
            <a:endParaRPr lang="el-GR" sz="2600" b="1" dirty="0"/>
          </a:p>
        </p:txBody>
      </p:sp>
      <p:sp>
        <p:nvSpPr>
          <p:cNvPr id="11" name="Ορθογώνιο 10"/>
          <p:cNvSpPr/>
          <p:nvPr/>
        </p:nvSpPr>
        <p:spPr>
          <a:xfrm>
            <a:off x="3347864" y="3220234"/>
            <a:ext cx="784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9600" b="1" dirty="0" smtClean="0">
                <a:solidFill>
                  <a:srgbClr val="FF0000"/>
                </a:solidFill>
              </a:rPr>
              <a:t>λ</a:t>
            </a:r>
            <a:endParaRPr lang="el-G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0"/>
            <a:ext cx="9144000" cy="696545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320070" y="390436"/>
            <a:ext cx="65724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prstClr val="black"/>
                </a:solidFill>
              </a:rPr>
              <a:t>Τώρα που ενωθήκανε τα δύο τους μέσα στον κόσμο ακούστηκε ένας ακόμη ήχος… </a:t>
            </a:r>
            <a:endParaRPr lang="el-GR" sz="2600" b="1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835696" y="1147630"/>
            <a:ext cx="1904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dirty="0" smtClean="0">
                <a:solidFill>
                  <a:srgbClr val="7030A0"/>
                </a:solidFill>
              </a:rPr>
              <a:t>β  </a:t>
            </a:r>
            <a:r>
              <a:rPr lang="el-GR" sz="9600" b="1" dirty="0" smtClean="0">
                <a:solidFill>
                  <a:srgbClr val="FFFF00"/>
                </a:solidFill>
              </a:rPr>
              <a:t>ι</a:t>
            </a:r>
            <a:endParaRPr lang="el-GR" sz="9600" b="1" dirty="0">
              <a:solidFill>
                <a:srgbClr val="7030A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152398" y="1156000"/>
            <a:ext cx="2363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FF00"/>
                </a:solidFill>
              </a:rPr>
              <a:t>ι</a:t>
            </a:r>
            <a:endParaRPr lang="el-GR" sz="9600" b="1" dirty="0">
              <a:solidFill>
                <a:srgbClr val="7030A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521946" y="2619141"/>
            <a:ext cx="281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</a:rPr>
              <a:t>Τον άκουσε τούτον τον ήχο το…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132053" y="3226212"/>
            <a:ext cx="33843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… </a:t>
            </a:r>
            <a:r>
              <a:rPr lang="el-GR" sz="2600" b="1" dirty="0">
                <a:solidFill>
                  <a:prstClr val="black"/>
                </a:solidFill>
              </a:rPr>
              <a:t>κι έτσι όπως ήταν παιχνιδιάρικο – έδωσε ένα πήδο και χώθηκε ανάμεσα στα άλλα δυο γράμματα .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3347864" y="3220234"/>
            <a:ext cx="784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>
                <a:solidFill>
                  <a:srgbClr val="FF0000"/>
                </a:solidFill>
              </a:rPr>
              <a:t>λ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3358872" y="3231242"/>
            <a:ext cx="784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>
                <a:solidFill>
                  <a:srgbClr val="FF0000"/>
                </a:solidFill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38353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4913 3.7037E-6 C -0.07118 3.7037E-6 -0.09809 -0.08125 -0.09809 -0.14699 L -0.09809 -0.2937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" y="-11346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051720" y="390436"/>
            <a:ext cx="6912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/>
              <a:t>Είχανε, λοιπόν, ενώσει και τα τρία τις φωνές τους. Και τι όμορφο που ήταν το τραγούδι τους !</a:t>
            </a:r>
            <a:endParaRPr lang="el-GR" sz="2600" b="1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31840" y="3645024"/>
            <a:ext cx="43924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 </a:t>
            </a:r>
            <a:r>
              <a:rPr lang="el-GR" sz="2600" b="1" dirty="0" smtClean="0"/>
              <a:t>… </a:t>
            </a:r>
            <a:r>
              <a:rPr lang="el-GR" sz="2600" b="1" dirty="0"/>
              <a:t>Ένα χαρούμενο τραγούδι.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767670" y="1423087"/>
            <a:ext cx="6476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0000"/>
                </a:solidFill>
              </a:rPr>
              <a:t>λ</a:t>
            </a:r>
            <a:r>
              <a:rPr lang="el-GR" sz="9600" b="1" dirty="0" smtClean="0">
                <a:solidFill>
                  <a:srgbClr val="FFFF00"/>
                </a:solidFill>
              </a:rPr>
              <a:t>ι </a:t>
            </a:r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FF00"/>
                </a:solidFill>
              </a:rPr>
              <a:t>ι </a:t>
            </a:r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0000"/>
                </a:solidFill>
              </a:rPr>
              <a:t>λ</a:t>
            </a:r>
            <a:r>
              <a:rPr lang="el-GR" sz="9600" b="1" dirty="0" smtClean="0">
                <a:solidFill>
                  <a:srgbClr val="FFFF00"/>
                </a:solidFill>
              </a:rPr>
              <a:t>ι </a:t>
            </a:r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FF00"/>
                </a:solidFill>
              </a:rPr>
              <a:t>ι </a:t>
            </a:r>
            <a:endParaRPr lang="el-GR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123728" y="124339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600" b="1" i="1" dirty="0" smtClean="0"/>
              <a:t>«Μα </a:t>
            </a:r>
            <a:r>
              <a:rPr lang="el-GR" sz="2600" b="1" i="1" dirty="0"/>
              <a:t>λίγο </a:t>
            </a:r>
            <a:r>
              <a:rPr lang="el-GR" sz="2600" b="1" i="1" dirty="0" smtClean="0"/>
              <a:t>τρελούτσικο!» </a:t>
            </a:r>
            <a:r>
              <a:rPr lang="el-GR" sz="2600" b="1" dirty="0"/>
              <a:t>μουρμούρισε το σοβαρό </a:t>
            </a:r>
            <a:r>
              <a:rPr lang="el-GR" sz="2600" b="1" dirty="0" smtClean="0"/>
              <a:t>…</a:t>
            </a:r>
            <a:endParaRPr lang="el-GR" sz="26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3059832" y="34290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600" b="1" dirty="0" smtClean="0"/>
              <a:t>Κι επειδή ετούτο ήταν ένα γράμμα που του άρεσε η τάξη, πλησίασε τους τρεις φίλους.</a:t>
            </a:r>
            <a:endParaRPr lang="el-GR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1731239"/>
            <a:ext cx="1035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solidFill>
                  <a:srgbClr val="FD3D94"/>
                </a:solidFill>
              </a:rPr>
              <a:t>ο</a:t>
            </a:r>
            <a:endParaRPr lang="el-GR" sz="9600" b="1" dirty="0">
              <a:solidFill>
                <a:srgbClr val="FD3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0" y="0"/>
            <a:ext cx="9215803" cy="7029400"/>
          </a:xfrm>
        </p:spPr>
      </p:pic>
      <p:sp>
        <p:nvSpPr>
          <p:cNvPr id="5" name="Ορθογώνιο 4"/>
          <p:cNvSpPr/>
          <p:nvPr/>
        </p:nvSpPr>
        <p:spPr>
          <a:xfrm>
            <a:off x="2123728" y="152053"/>
            <a:ext cx="66247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i="1" dirty="0" smtClean="0"/>
              <a:t>«Καιρός </a:t>
            </a:r>
            <a:r>
              <a:rPr lang="el-GR" sz="2600" b="1" i="1" dirty="0"/>
              <a:t>να ενώσω μαζί με τις δικές σας και τη δική μου </a:t>
            </a:r>
            <a:r>
              <a:rPr lang="el-GR" sz="2600" b="1" i="1" dirty="0" smtClean="0"/>
              <a:t>φωνή»</a:t>
            </a:r>
            <a:r>
              <a:rPr lang="el-GR" sz="2600" b="1" dirty="0"/>
              <a:t>  είπε και δίχως να περιμένει </a:t>
            </a:r>
            <a:r>
              <a:rPr lang="el-GR" sz="2600" b="1" dirty="0" smtClean="0"/>
              <a:t>απάντηση… </a:t>
            </a:r>
            <a:r>
              <a:rPr lang="el-GR" sz="2600" b="1" dirty="0"/>
              <a:t>πήγε και κόλλησε δίπλα τους.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020448" y="1833139"/>
            <a:ext cx="17934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0000"/>
                </a:solidFill>
              </a:rPr>
              <a:t>λ</a:t>
            </a:r>
            <a:r>
              <a:rPr lang="el-GR" sz="9600" b="1" dirty="0" smtClean="0">
                <a:solidFill>
                  <a:srgbClr val="FFFF00"/>
                </a:solidFill>
              </a:rPr>
              <a:t>ι</a:t>
            </a:r>
            <a:endParaRPr lang="el-GR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4757286" y="1844824"/>
            <a:ext cx="1035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rgbClr val="FD3D94"/>
                </a:solidFill>
              </a:rPr>
              <a:t>ο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35696" y="1833139"/>
            <a:ext cx="1315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solidFill>
                  <a:srgbClr val="7030A0"/>
                </a:solidFill>
              </a:rPr>
              <a:t>β</a:t>
            </a:r>
            <a:r>
              <a:rPr lang="el-GR" sz="9600" b="1" dirty="0" smtClean="0">
                <a:solidFill>
                  <a:srgbClr val="FFFF00"/>
                </a:solidFill>
              </a:rPr>
              <a:t>ι</a:t>
            </a:r>
            <a:endParaRPr lang="el-GR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357</Words>
  <Application>Microsoft Office PowerPoint</Application>
  <PresentationFormat>Προβολή στην οθόνη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hp</dc:creator>
  <cp:lastModifiedBy>user</cp:lastModifiedBy>
  <cp:revision>26</cp:revision>
  <dcterms:created xsi:type="dcterms:W3CDTF">2021-02-19T13:40:15Z</dcterms:created>
  <dcterms:modified xsi:type="dcterms:W3CDTF">2024-02-06T21:23:14Z</dcterms:modified>
</cp:coreProperties>
</file>