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3100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043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092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75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11/21/2022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88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27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9765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994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80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8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830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930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gift-present-box-wrapped-bow-575400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C8EEB0F-BA72-49AC-956F-331B60FDE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 descr="Dog sleeping with kitten">
            <a:extLst>
              <a:ext uri="{FF2B5EF4-FFF2-40B4-BE49-F238E27FC236}">
                <a16:creationId xmlns:a16="http://schemas.microsoft.com/office/drawing/2014/main" id="{2AFADA40-FFCC-B7AC-EA01-CEB5E5BC37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782" r="-1" b="8926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FB8CE58F-407C-497E-B723-21FD8C6D3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09937" y="721297"/>
            <a:ext cx="5565913" cy="5415406"/>
            <a:chOff x="797792" y="912854"/>
            <a:chExt cx="5298208" cy="503229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BE70332-ECAF-47BB-8C7B-BD049452F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1439" y="1056388"/>
              <a:ext cx="4968823" cy="4748064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16D9361-A35A-4DC8-AAB9-04FD2D6FEE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7792" y="912854"/>
              <a:ext cx="5298208" cy="5032292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7FC31AD-FBB3-4219-A758-D6F7594A0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671" y="1232452"/>
              <a:ext cx="4715122" cy="4439901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43A67A9-7B01-4628-9FD2-EBA5C2BC4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1463" y="1685677"/>
            <a:ext cx="4181444" cy="2362673"/>
          </a:xfrm>
        </p:spPr>
        <p:txBody>
          <a:bodyPr anchor="b">
            <a:normAutofit/>
          </a:bodyPr>
          <a:lstStyle/>
          <a:p>
            <a:pPr algn="ctr"/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Possessive Adjectives</a:t>
            </a:r>
            <a:endParaRPr lang="en-GB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0EDC15-02E4-47EC-919A-C7D8B2D75B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0240" y="4048350"/>
            <a:ext cx="3283888" cy="816301"/>
          </a:xfrm>
        </p:spPr>
        <p:txBody>
          <a:bodyPr anchor="t">
            <a:normAutofit fontScale="85000" lnSpcReduction="10000"/>
          </a:bodyPr>
          <a:lstStyle/>
          <a:p>
            <a:pPr algn="ctr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Misa, my lovely dog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26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CD23E-7957-431A-B050-CA9127370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Possessives 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5FCEB-8DE8-487C-93EC-45CAB813B8A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u="sng" dirty="0"/>
              <a:t>Personal Pronouns</a:t>
            </a:r>
          </a:p>
          <a:p>
            <a:r>
              <a:rPr lang="en-US" b="1" dirty="0"/>
              <a:t>I</a:t>
            </a:r>
          </a:p>
          <a:p>
            <a:r>
              <a:rPr lang="en-US" b="1" dirty="0"/>
              <a:t>You</a:t>
            </a:r>
          </a:p>
          <a:p>
            <a:r>
              <a:rPr lang="en-US" b="1" dirty="0"/>
              <a:t>He</a:t>
            </a:r>
          </a:p>
          <a:p>
            <a:r>
              <a:rPr lang="en-US" b="1" dirty="0"/>
              <a:t>She</a:t>
            </a:r>
          </a:p>
          <a:p>
            <a:r>
              <a:rPr lang="en-US" b="1" dirty="0"/>
              <a:t>It</a:t>
            </a:r>
          </a:p>
          <a:p>
            <a:r>
              <a:rPr lang="en-US" b="1" dirty="0"/>
              <a:t>We </a:t>
            </a:r>
          </a:p>
          <a:p>
            <a:r>
              <a:rPr lang="en-US" b="1" dirty="0"/>
              <a:t>You</a:t>
            </a:r>
          </a:p>
          <a:p>
            <a:r>
              <a:rPr lang="en-US" b="1" dirty="0"/>
              <a:t>They</a:t>
            </a:r>
            <a:endParaRPr lang="en-GB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467E88-A84A-46AF-9F09-563E6C2324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u="sng" dirty="0"/>
              <a:t>Possessive Adjectives</a:t>
            </a:r>
          </a:p>
          <a:p>
            <a:r>
              <a:rPr lang="en-US" b="1" dirty="0"/>
              <a:t>My</a:t>
            </a:r>
          </a:p>
          <a:p>
            <a:r>
              <a:rPr lang="en-US" b="1" dirty="0"/>
              <a:t>Your</a:t>
            </a:r>
          </a:p>
          <a:p>
            <a:r>
              <a:rPr lang="en-US" b="1" dirty="0"/>
              <a:t>His</a:t>
            </a:r>
          </a:p>
          <a:p>
            <a:r>
              <a:rPr lang="en-US" b="1" dirty="0"/>
              <a:t>Her </a:t>
            </a:r>
          </a:p>
          <a:p>
            <a:r>
              <a:rPr lang="en-US" b="1" dirty="0"/>
              <a:t>It</a:t>
            </a:r>
          </a:p>
          <a:p>
            <a:r>
              <a:rPr lang="en-US" b="1" dirty="0"/>
              <a:t>Us </a:t>
            </a:r>
          </a:p>
          <a:p>
            <a:r>
              <a:rPr lang="en-US" b="1" dirty="0"/>
              <a:t>You </a:t>
            </a:r>
          </a:p>
          <a:p>
            <a:r>
              <a:rPr lang="en-US" b="1" dirty="0"/>
              <a:t>Them</a:t>
            </a:r>
          </a:p>
          <a:p>
            <a:endParaRPr lang="en-GB" b="1" dirty="0"/>
          </a:p>
        </p:txBody>
      </p:sp>
      <p:pic>
        <p:nvPicPr>
          <p:cNvPr id="8" name="Picture 7" descr="Shape&#10;&#10;Description automatically generated">
            <a:extLst>
              <a:ext uri="{FF2B5EF4-FFF2-40B4-BE49-F238E27FC236}">
                <a16:creationId xmlns:a16="http://schemas.microsoft.com/office/drawing/2014/main" id="{A8818B61-D43E-4EA7-994F-FF761DA1A4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20715790">
            <a:off x="9190541" y="541282"/>
            <a:ext cx="2717421" cy="2584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012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1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E4FEAF-841E-4253-AE00-029F99AB2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18" y="442913"/>
            <a:ext cx="5368525" cy="1639888"/>
          </a:xfrm>
        </p:spPr>
        <p:txBody>
          <a:bodyPr anchor="b">
            <a:normAutofit/>
          </a:bodyPr>
          <a:lstStyle/>
          <a:p>
            <a:r>
              <a:rPr lang="en-US" dirty="0"/>
              <a:t>Possessive Adjectives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094FA-330F-4CFD-8940-5E6697CB4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518" y="2312988"/>
            <a:ext cx="5368525" cy="3651250"/>
          </a:xfrm>
        </p:spPr>
        <p:txBody>
          <a:bodyPr>
            <a:normAutofit/>
          </a:bodyPr>
          <a:lstStyle/>
          <a:p>
            <a:r>
              <a:rPr lang="en-US" dirty="0"/>
              <a:t>This is Mary.  </a:t>
            </a:r>
            <a:r>
              <a:rPr lang="en-US" dirty="0" err="1"/>
              <a:t>Tobby</a:t>
            </a:r>
            <a:r>
              <a:rPr lang="en-US" dirty="0"/>
              <a:t> is </a:t>
            </a:r>
            <a:r>
              <a:rPr lang="en-US" b="1" dirty="0">
                <a:solidFill>
                  <a:srgbClr val="FF0000"/>
                </a:solidFill>
              </a:rPr>
              <a:t>her</a:t>
            </a:r>
            <a:r>
              <a:rPr lang="en-US" dirty="0"/>
              <a:t> dog.</a:t>
            </a:r>
          </a:p>
          <a:p>
            <a:endParaRPr lang="en-US" dirty="0"/>
          </a:p>
          <a:p>
            <a:r>
              <a:rPr lang="en-US" dirty="0"/>
              <a:t>These children go to school. </a:t>
            </a:r>
          </a:p>
          <a:p>
            <a:r>
              <a:rPr lang="en-US" dirty="0"/>
              <a:t>There is </a:t>
            </a:r>
            <a:r>
              <a:rPr lang="en-US" b="1" dirty="0">
                <a:solidFill>
                  <a:srgbClr val="FF0000"/>
                </a:solidFill>
              </a:rPr>
              <a:t>their</a:t>
            </a:r>
            <a:r>
              <a:rPr lang="en-US" dirty="0"/>
              <a:t> school bus.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21" name="Freeform: Shape 13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073906" y="0"/>
            <a:ext cx="5118093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reeform: Shape 15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28605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3" name="Freeform: Shape 17">
            <a:extLst>
              <a:ext uri="{FF2B5EF4-FFF2-40B4-BE49-F238E27FC236}">
                <a16:creationId xmlns:a16="http://schemas.microsoft.com/office/drawing/2014/main" id="{55C54A75-E44A-4147-B9D0-FF46CFD31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821429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21546DCC-1CA9-4709-8E59-F4F5E8DA24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1" r="-2" b="-2"/>
          <a:stretch/>
        </p:blipFill>
        <p:spPr>
          <a:xfrm>
            <a:off x="7293798" y="10"/>
            <a:ext cx="4898203" cy="3488426"/>
          </a:xfrm>
          <a:custGeom>
            <a:avLst/>
            <a:gdLst/>
            <a:ahLst/>
            <a:cxnLst/>
            <a:rect l="l" t="t" r="r" b="b"/>
            <a:pathLst>
              <a:path w="4898203" h="3470148">
                <a:moveTo>
                  <a:pt x="1619455" y="0"/>
                </a:moveTo>
                <a:lnTo>
                  <a:pt x="2712688" y="0"/>
                </a:lnTo>
                <a:lnTo>
                  <a:pt x="3492854" y="0"/>
                </a:lnTo>
                <a:lnTo>
                  <a:pt x="4540916" y="0"/>
                </a:lnTo>
                <a:lnTo>
                  <a:pt x="4707219" y="0"/>
                </a:lnTo>
                <a:lnTo>
                  <a:pt x="4898203" y="0"/>
                </a:lnTo>
                <a:lnTo>
                  <a:pt x="4898203" y="3470148"/>
                </a:lnTo>
                <a:lnTo>
                  <a:pt x="0" y="3470148"/>
                </a:lnTo>
                <a:lnTo>
                  <a:pt x="3126" y="3337395"/>
                </a:lnTo>
                <a:cubicBezTo>
                  <a:pt x="69921" y="1928213"/>
                  <a:pt x="634366" y="708413"/>
                  <a:pt x="1597331" y="14997"/>
                </a:cubicBezTo>
                <a:close/>
              </a:path>
            </a:pathLst>
          </a:custGeom>
        </p:spPr>
      </p:pic>
      <p:pic>
        <p:nvPicPr>
          <p:cNvPr id="7" name="Picture 6" descr="A group of people standing in front of a yellow school bus&#10;&#10;Description automatically generated with medium confidence">
            <a:extLst>
              <a:ext uri="{FF2B5EF4-FFF2-40B4-BE49-F238E27FC236}">
                <a16:creationId xmlns:a16="http://schemas.microsoft.com/office/drawing/2014/main" id="{2E933A3F-CC2F-4F63-8696-D365381693D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5" b="-2"/>
          <a:stretch/>
        </p:blipFill>
        <p:spPr>
          <a:xfrm>
            <a:off x="7290230" y="3534156"/>
            <a:ext cx="4901771" cy="3323844"/>
          </a:xfrm>
          <a:custGeom>
            <a:avLst/>
            <a:gdLst/>
            <a:ahLst/>
            <a:cxnLst/>
            <a:rect l="l" t="t" r="r" b="b"/>
            <a:pathLst>
              <a:path w="4901771" h="3305556">
                <a:moveTo>
                  <a:pt x="1630" y="0"/>
                </a:moveTo>
                <a:lnTo>
                  <a:pt x="4901771" y="0"/>
                </a:lnTo>
                <a:lnTo>
                  <a:pt x="4901771" y="3305556"/>
                </a:lnTo>
                <a:lnTo>
                  <a:pt x="4710787" y="3305556"/>
                </a:lnTo>
                <a:lnTo>
                  <a:pt x="4544484" y="3305556"/>
                </a:lnTo>
                <a:lnTo>
                  <a:pt x="3496422" y="3305556"/>
                </a:lnTo>
                <a:lnTo>
                  <a:pt x="2716256" y="3305556"/>
                </a:lnTo>
                <a:lnTo>
                  <a:pt x="2502754" y="3305556"/>
                </a:lnTo>
                <a:lnTo>
                  <a:pt x="2390998" y="3228155"/>
                </a:lnTo>
                <a:cubicBezTo>
                  <a:pt x="2217180" y="3100664"/>
                  <a:pt x="2046553" y="2962953"/>
                  <a:pt x="1874350" y="2822370"/>
                </a:cubicBezTo>
                <a:cubicBezTo>
                  <a:pt x="928725" y="2050395"/>
                  <a:pt x="0" y="1416687"/>
                  <a:pt x="0" y="69212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14989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AE8C9D-6B33-4860-910E-703137E97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18" y="442913"/>
            <a:ext cx="5368525" cy="1639888"/>
          </a:xfrm>
        </p:spPr>
        <p:txBody>
          <a:bodyPr anchor="b">
            <a:normAutofit/>
          </a:bodyPr>
          <a:lstStyle/>
          <a:p>
            <a:r>
              <a:rPr lang="en-US" dirty="0"/>
              <a:t>Possessive Case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E2D66-8F18-44A8-8C92-13D91141F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518" y="2312988"/>
            <a:ext cx="5368525" cy="3651250"/>
          </a:xfrm>
        </p:spPr>
        <p:txBody>
          <a:bodyPr>
            <a:normAutofit/>
          </a:bodyPr>
          <a:lstStyle/>
          <a:p>
            <a:r>
              <a:rPr lang="en-US" dirty="0"/>
              <a:t>Whose doll house is this?</a:t>
            </a:r>
          </a:p>
          <a:p>
            <a:r>
              <a:rPr lang="en-US" dirty="0"/>
              <a:t>It’s Lucy</a:t>
            </a:r>
            <a:r>
              <a:rPr lang="en-US" b="1" dirty="0">
                <a:solidFill>
                  <a:srgbClr val="FF0000"/>
                </a:solidFill>
              </a:rPr>
              <a:t>’s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Whose party are you going?</a:t>
            </a:r>
          </a:p>
          <a:p>
            <a:r>
              <a:rPr lang="en-US" dirty="0"/>
              <a:t>To children</a:t>
            </a:r>
            <a:r>
              <a:rPr lang="en-US" b="1" dirty="0">
                <a:solidFill>
                  <a:srgbClr val="FF0000"/>
                </a:solidFill>
              </a:rPr>
              <a:t>’s</a:t>
            </a:r>
            <a:r>
              <a:rPr lang="en-US" dirty="0"/>
              <a:t> party </a:t>
            </a:r>
            <a:endParaRPr lang="en-GB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073906" y="0"/>
            <a:ext cx="5118093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28605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5C54A75-E44A-4147-B9D0-FF46CFD31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821429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 descr="A child playing with a toy house&#10;&#10;Description automatically generated with medium confidence">
            <a:extLst>
              <a:ext uri="{FF2B5EF4-FFF2-40B4-BE49-F238E27FC236}">
                <a16:creationId xmlns:a16="http://schemas.microsoft.com/office/drawing/2014/main" id="{5E212620-862A-436D-8B3B-1922DFD432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31" r="1" b="1533"/>
          <a:stretch/>
        </p:blipFill>
        <p:spPr>
          <a:xfrm>
            <a:off x="7293798" y="10"/>
            <a:ext cx="4898203" cy="3488426"/>
          </a:xfrm>
          <a:custGeom>
            <a:avLst/>
            <a:gdLst/>
            <a:ahLst/>
            <a:cxnLst/>
            <a:rect l="l" t="t" r="r" b="b"/>
            <a:pathLst>
              <a:path w="4898203" h="3470148">
                <a:moveTo>
                  <a:pt x="1619455" y="0"/>
                </a:moveTo>
                <a:lnTo>
                  <a:pt x="2712688" y="0"/>
                </a:lnTo>
                <a:lnTo>
                  <a:pt x="3492854" y="0"/>
                </a:lnTo>
                <a:lnTo>
                  <a:pt x="4540916" y="0"/>
                </a:lnTo>
                <a:lnTo>
                  <a:pt x="4707219" y="0"/>
                </a:lnTo>
                <a:lnTo>
                  <a:pt x="4898203" y="0"/>
                </a:lnTo>
                <a:lnTo>
                  <a:pt x="4898203" y="3470148"/>
                </a:lnTo>
                <a:lnTo>
                  <a:pt x="0" y="3470148"/>
                </a:lnTo>
                <a:lnTo>
                  <a:pt x="3126" y="3337395"/>
                </a:lnTo>
                <a:cubicBezTo>
                  <a:pt x="69921" y="1928213"/>
                  <a:pt x="634366" y="708413"/>
                  <a:pt x="1597331" y="14997"/>
                </a:cubicBezTo>
                <a:close/>
              </a:path>
            </a:pathLst>
          </a:custGeom>
        </p:spPr>
      </p:pic>
      <p:pic>
        <p:nvPicPr>
          <p:cNvPr id="7" name="Picture 6" descr="A group of children holding balloons&#10;&#10;Description automatically generated with low confidence">
            <a:extLst>
              <a:ext uri="{FF2B5EF4-FFF2-40B4-BE49-F238E27FC236}">
                <a16:creationId xmlns:a16="http://schemas.microsoft.com/office/drawing/2014/main" id="{A07AE7E1-642D-41D9-B1B5-7CE5FF6442A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70" r="7476"/>
          <a:stretch/>
        </p:blipFill>
        <p:spPr>
          <a:xfrm>
            <a:off x="7290230" y="3534156"/>
            <a:ext cx="4901771" cy="3323844"/>
          </a:xfrm>
          <a:custGeom>
            <a:avLst/>
            <a:gdLst/>
            <a:ahLst/>
            <a:cxnLst/>
            <a:rect l="l" t="t" r="r" b="b"/>
            <a:pathLst>
              <a:path w="4901771" h="3305556">
                <a:moveTo>
                  <a:pt x="1630" y="0"/>
                </a:moveTo>
                <a:lnTo>
                  <a:pt x="4901771" y="0"/>
                </a:lnTo>
                <a:lnTo>
                  <a:pt x="4901771" y="3305556"/>
                </a:lnTo>
                <a:lnTo>
                  <a:pt x="4710787" y="3305556"/>
                </a:lnTo>
                <a:lnTo>
                  <a:pt x="4544484" y="3305556"/>
                </a:lnTo>
                <a:lnTo>
                  <a:pt x="3496422" y="3305556"/>
                </a:lnTo>
                <a:lnTo>
                  <a:pt x="2716256" y="3305556"/>
                </a:lnTo>
                <a:lnTo>
                  <a:pt x="2502754" y="3305556"/>
                </a:lnTo>
                <a:lnTo>
                  <a:pt x="2390998" y="3228155"/>
                </a:lnTo>
                <a:cubicBezTo>
                  <a:pt x="2217180" y="3100664"/>
                  <a:pt x="2046553" y="2962953"/>
                  <a:pt x="1874350" y="2822370"/>
                </a:cubicBezTo>
                <a:cubicBezTo>
                  <a:pt x="928725" y="2050395"/>
                  <a:pt x="0" y="1416687"/>
                  <a:pt x="0" y="69212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67241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0682E21-79C4-4529-9275-51F318B9A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83CFDA-3936-45D0-8043-0C5155DA0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7938" y="442220"/>
            <a:ext cx="6282873" cy="17345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of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9F79411-C7D8-478C-9413-52E857690B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6AA8137-008D-4F35-AE77-B226A3036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04C1530-34B9-4662-8952-65590E1BE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 descr="A wooden chair with a cushion&#10;&#10;Description automatically generated with low confidence">
            <a:extLst>
              <a:ext uri="{FF2B5EF4-FFF2-40B4-BE49-F238E27FC236}">
                <a16:creationId xmlns:a16="http://schemas.microsoft.com/office/drawing/2014/main" id="{B9C32249-A893-433D-BAF9-832ECFCE46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6" r="-2" b="24192"/>
          <a:stretch/>
        </p:blipFill>
        <p:spPr>
          <a:xfrm>
            <a:off x="153" y="10"/>
            <a:ext cx="3298460" cy="3406130"/>
          </a:xfrm>
          <a:custGeom>
            <a:avLst/>
            <a:gdLst/>
            <a:ahLst/>
            <a:cxnLst/>
            <a:rect l="l" t="t" r="r" b="b"/>
            <a:pathLst>
              <a:path w="3298460" h="3387852">
                <a:moveTo>
                  <a:pt x="0" y="0"/>
                </a:moveTo>
                <a:lnTo>
                  <a:pt x="1680943" y="0"/>
                </a:lnTo>
                <a:lnTo>
                  <a:pt x="1703067" y="14997"/>
                </a:lnTo>
                <a:cubicBezTo>
                  <a:pt x="2666032" y="708413"/>
                  <a:pt x="3230478" y="1928213"/>
                  <a:pt x="3297272" y="3337395"/>
                </a:cubicBezTo>
                <a:lnTo>
                  <a:pt x="3298460" y="3387852"/>
                </a:lnTo>
                <a:lnTo>
                  <a:pt x="0" y="3387852"/>
                </a:lnTo>
                <a:close/>
              </a:path>
            </a:pathLst>
          </a:cu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3C92D7AA-EC9B-4FA2-828D-8B183635575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32"/>
          <a:stretch/>
        </p:blipFill>
        <p:spPr>
          <a:xfrm>
            <a:off x="20" y="3451860"/>
            <a:ext cx="3303946" cy="3406140"/>
          </a:xfrm>
          <a:custGeom>
            <a:avLst/>
            <a:gdLst/>
            <a:ahLst/>
            <a:cxnLst/>
            <a:rect l="l" t="t" r="r" b="b"/>
            <a:pathLst>
              <a:path w="3303966" h="3387852">
                <a:moveTo>
                  <a:pt x="0" y="0"/>
                </a:moveTo>
                <a:lnTo>
                  <a:pt x="3300398" y="0"/>
                </a:lnTo>
                <a:lnTo>
                  <a:pt x="3303966" y="151508"/>
                </a:lnTo>
                <a:cubicBezTo>
                  <a:pt x="3303966" y="1498983"/>
                  <a:pt x="2375241" y="2132691"/>
                  <a:pt x="1429616" y="2904666"/>
                </a:cubicBezTo>
                <a:cubicBezTo>
                  <a:pt x="1257413" y="3045249"/>
                  <a:pt x="1086786" y="3182960"/>
                  <a:pt x="912968" y="3310451"/>
                </a:cubicBezTo>
                <a:lnTo>
                  <a:pt x="801212" y="3387852"/>
                </a:lnTo>
                <a:lnTo>
                  <a:pt x="0" y="3387852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560C7-F14A-49E0-BC0E-BD5377997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8227" y="2312988"/>
            <a:ext cx="6281998" cy="3651250"/>
          </a:xfrm>
          <a:prstGeom prst="rect">
            <a:avLst/>
          </a:prstGeom>
          <a:ln>
            <a:noFill/>
          </a:ln>
        </p:spPr>
        <p:txBody>
          <a:bodyPr anchor="ctr">
            <a:normAutofit/>
          </a:bodyPr>
          <a:lstStyle/>
          <a:p>
            <a:r>
              <a:rPr lang="en-US" dirty="0"/>
              <a:t>The legs </a:t>
            </a:r>
            <a:r>
              <a:rPr lang="en-US" b="1" dirty="0">
                <a:solidFill>
                  <a:srgbClr val="FF0000"/>
                </a:solidFill>
              </a:rPr>
              <a:t>of </a:t>
            </a:r>
            <a:r>
              <a:rPr lang="en-US" dirty="0"/>
              <a:t>the 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roof </a:t>
            </a:r>
            <a:r>
              <a:rPr lang="en-US" b="1" dirty="0">
                <a:solidFill>
                  <a:srgbClr val="FF0000"/>
                </a:solidFill>
              </a:rPr>
              <a:t>of</a:t>
            </a:r>
            <a:r>
              <a:rPr lang="en-US" dirty="0"/>
              <a:t> the house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983143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LightSeedRightStep">
      <a:dk1>
        <a:srgbClr val="000000"/>
      </a:dk1>
      <a:lt1>
        <a:srgbClr val="FFFFFF"/>
      </a:lt1>
      <a:dk2>
        <a:srgbClr val="413224"/>
      </a:dk2>
      <a:lt2>
        <a:srgbClr val="E2E8E6"/>
      </a:lt2>
      <a:accent1>
        <a:srgbClr val="C696A3"/>
      </a:accent1>
      <a:accent2>
        <a:srgbClr val="BA877F"/>
      </a:accent2>
      <a:accent3>
        <a:srgbClr val="BAA07E"/>
      </a:accent3>
      <a:accent4>
        <a:srgbClr val="A7A672"/>
      </a:accent4>
      <a:accent5>
        <a:srgbClr val="99A980"/>
      </a:accent5>
      <a:accent6>
        <a:srgbClr val="81AE77"/>
      </a:accent6>
      <a:hlink>
        <a:srgbClr val="568F7F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83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Meiryo</vt:lpstr>
      <vt:lpstr>Corbel</vt:lpstr>
      <vt:lpstr>SketchLinesVTI</vt:lpstr>
      <vt:lpstr>Possessive Adjectives</vt:lpstr>
      <vt:lpstr>Possessives  </vt:lpstr>
      <vt:lpstr>Possessive Adjectives</vt:lpstr>
      <vt:lpstr>Possessive Case</vt:lpstr>
      <vt:lpstr>of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Possessive Adjectives</dc:title>
  <dc:creator>Zoe</dc:creator>
  <cp:lastModifiedBy>Zoe</cp:lastModifiedBy>
  <cp:revision>1</cp:revision>
  <dcterms:created xsi:type="dcterms:W3CDTF">2022-11-21T20:12:18Z</dcterms:created>
  <dcterms:modified xsi:type="dcterms:W3CDTF">2022-11-21T20:44:16Z</dcterms:modified>
</cp:coreProperties>
</file>