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
  </p:notesMasterIdLst>
  <p:handoutMasterIdLst>
    <p:handoutMasterId r:id="rId8"/>
  </p:handoutMasterIdLst>
  <p:sldIdLst>
    <p:sldId id="256" r:id="rId2"/>
    <p:sldId id="271" r:id="rId3"/>
    <p:sldId id="281" r:id="rId4"/>
    <p:sldId id="279" r:id="rId5"/>
    <p:sldId id="280" r:id="rId6"/>
  </p:sldIdLst>
  <p:sldSz cx="12192000" cy="6858000"/>
  <p:notesSz cx="6858000" cy="9144000"/>
  <p:defaultTextStyle>
    <a:defPPr rtl="0">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Καλως ορίσατε" id="{E75E278A-FF0E-49A4-B170-79828D63BBAD}">
          <p14:sldIdLst>
            <p14:sldId id="256"/>
          </p14:sldIdLst>
        </p14:section>
        <p14:section name="Σχεδίαση, Μεταμόρφωση, Σχολιασμός, Συνεργασία, Πείτε μου" id="{B9B51309-D148-4332-87C2-07BE32FBCA3B}">
          <p14:sldIdLst>
            <p14:sldId id="271"/>
            <p14:sldId id="281"/>
            <p14:sldId id="279"/>
            <p14:sldId id="280"/>
          </p14:sldIdLst>
        </p14:section>
        <p14:section name="Μάθετε περισσότερα" id="{2CC34DB2-6590-42C0-AD4B-A04C6060184E}">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Συντάκτης" initials="Α"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4726"/>
    <a:srgbClr val="404040"/>
    <a:srgbClr val="FF9B45"/>
    <a:srgbClr val="DD462F"/>
    <a:srgbClr val="F8CFB6"/>
    <a:srgbClr val="F8CAB6"/>
    <a:srgbClr val="923922"/>
    <a:srgbClr val="F5F5F5"/>
    <a:srgbClr val="F2F2F2"/>
    <a:srgbClr val="D2B4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241" autoAdjust="0"/>
  </p:normalViewPr>
  <p:slideViewPr>
    <p:cSldViewPr snapToGrid="0">
      <p:cViewPr varScale="1">
        <p:scale>
          <a:sx n="81" d="100"/>
          <a:sy n="81" d="100"/>
        </p:scale>
        <p:origin x="754" y="67"/>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6" d="100"/>
          <a:sy n="86" d="100"/>
        </p:scale>
        <p:origin x="386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29330972-3CDE-45CD-9C28-B819520E743D}" type="datetime1">
              <a:rPr lang="el-GR" smtClean="0"/>
              <a:t>13/11/2024</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C679768-A2FC-4D08-91F6-8DCE6C566B36}" type="slidenum">
              <a:rPr lang="el-GR" smtClean="0"/>
              <a:t>‹#›</a:t>
            </a:fld>
            <a:endParaRPr lang="el-GR"/>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noProof="0"/>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4AFAFFA7-AA85-4C23-8D66-066A796F30C7}" type="datetime1">
              <a:rPr lang="el-GR" noProof="0" smtClean="0"/>
              <a:t>13/11/2024</a:t>
            </a:fld>
            <a:endParaRPr lang="el-GR" noProof="0"/>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l-GR" noProof="0"/>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noProof="0"/>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DF61EA0F-A667-4B49-8422-0062BC55E249}" type="slidenum">
              <a:rPr lang="el-GR" noProof="0" smtClean="0"/>
              <a:t>‹#›</a:t>
            </a:fld>
            <a:endParaRPr lang="el-GR" noProof="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685800" y="1143000"/>
            <a:ext cx="5486400" cy="3086100"/>
          </a:xfrm>
        </p:spPr>
      </p:sp>
      <p:sp>
        <p:nvSpPr>
          <p:cNvPr id="3" name="Θέση σημειώσεων 2"/>
          <p:cNvSpPr>
            <a:spLocks noGrp="1"/>
          </p:cNvSpPr>
          <p:nvPr>
            <p:ph type="body" idx="1"/>
          </p:nvPr>
        </p:nvSpPr>
        <p:spPr/>
        <p:txBody>
          <a:bodyPr rtlCol="0"/>
          <a:lstStyle/>
          <a:p>
            <a:pPr rtl="0"/>
            <a:endParaRPr lang="el-GR"/>
          </a:p>
        </p:txBody>
      </p:sp>
      <p:sp>
        <p:nvSpPr>
          <p:cNvPr id="4" name="Θέση αριθμού διαφάνειας 3"/>
          <p:cNvSpPr>
            <a:spLocks noGrp="1"/>
          </p:cNvSpPr>
          <p:nvPr>
            <p:ph type="sldNum" sz="quarter" idx="10"/>
          </p:nvPr>
        </p:nvSpPr>
        <p:spPr/>
        <p:txBody>
          <a:bodyPr rtlCol="0"/>
          <a:lstStyle/>
          <a:p>
            <a:pPr rtl="0"/>
            <a:fld id="{DF61EA0F-A667-4B49-8422-0062BC55E249}" type="slidenum">
              <a:rPr lang="el-GR" smtClean="0"/>
              <a:t>1</a:t>
            </a:fld>
            <a:endParaRPr lang="el-GR"/>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pPr rtl="0"/>
            <a:fld id="{DF61EA0F-A667-4B49-8422-0062BC55E249}" type="slidenum">
              <a:rPr lang="el-GR" smtClean="0"/>
              <a:t>2</a:t>
            </a:fld>
            <a:endParaRPr lang="el-GR"/>
          </a:p>
        </p:txBody>
      </p:sp>
    </p:spTree>
    <p:extLst>
      <p:ext uri="{BB962C8B-B14F-4D97-AF65-F5344CB8AC3E}">
        <p14:creationId xmlns:p14="http://schemas.microsoft.com/office/powerpoint/2010/main" val="3430089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pPr rtl="0"/>
            <a:fld id="{DF61EA0F-A667-4B49-8422-0062BC55E249}" type="slidenum">
              <a:rPr lang="el-GR" smtClean="0"/>
              <a:t>3</a:t>
            </a:fld>
            <a:endParaRPr lang="el-GR"/>
          </a:p>
        </p:txBody>
      </p:sp>
    </p:spTree>
    <p:extLst>
      <p:ext uri="{BB962C8B-B14F-4D97-AF65-F5344CB8AC3E}">
        <p14:creationId xmlns:p14="http://schemas.microsoft.com/office/powerpoint/2010/main" val="1926572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pPr rtl="0"/>
            <a:fld id="{DF61EA0F-A667-4B49-8422-0062BC55E249}" type="slidenum">
              <a:rPr lang="el-GR" smtClean="0"/>
              <a:t>4</a:t>
            </a:fld>
            <a:endParaRPr lang="el-GR"/>
          </a:p>
        </p:txBody>
      </p:sp>
    </p:spTree>
    <p:extLst>
      <p:ext uri="{BB962C8B-B14F-4D97-AF65-F5344CB8AC3E}">
        <p14:creationId xmlns:p14="http://schemas.microsoft.com/office/powerpoint/2010/main" val="56786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5"/>
          </p:nvPr>
        </p:nvSpPr>
        <p:spPr/>
        <p:txBody>
          <a:bodyPr/>
          <a:lstStyle/>
          <a:p>
            <a:pPr rtl="0"/>
            <a:fld id="{DF61EA0F-A667-4B49-8422-0062BC55E249}" type="slidenum">
              <a:rPr lang="el-GR" smtClean="0"/>
              <a:t>5</a:t>
            </a:fld>
            <a:endParaRPr lang="el-GR"/>
          </a:p>
        </p:txBody>
      </p:sp>
    </p:spTree>
    <p:extLst>
      <p:ext uri="{BB962C8B-B14F-4D97-AF65-F5344CB8AC3E}">
        <p14:creationId xmlns:p14="http://schemas.microsoft.com/office/powerpoint/2010/main" val="76820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Διαφάνεια τίτλου">
    <p:spTree>
      <p:nvGrpSpPr>
        <p:cNvPr id="1" name=""/>
        <p:cNvGrpSpPr/>
        <p:nvPr/>
      </p:nvGrpSpPr>
      <p:grpSpPr>
        <a:xfrm>
          <a:off x="0" y="0"/>
          <a:ext cx="0" cy="0"/>
          <a:chOff x="0" y="0"/>
          <a:chExt cx="0" cy="0"/>
        </a:xfrm>
      </p:grpSpPr>
      <p:sp>
        <p:nvSpPr>
          <p:cNvPr id="7" name="Ορθογώνιο 6"/>
          <p:cNvSpPr/>
          <p:nvPr userDrawn="1"/>
        </p:nvSpPr>
        <p:spPr bwMode="blackWhite">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sz="1800" noProof="0"/>
          </a:p>
        </p:txBody>
      </p:sp>
      <p:sp>
        <p:nvSpPr>
          <p:cNvPr id="2" name="Τίτλος 1"/>
          <p:cNvSpPr>
            <a:spLocks noGrp="1"/>
          </p:cNvSpPr>
          <p:nvPr>
            <p:ph type="title" hasCustomPrompt="1"/>
          </p:nvPr>
        </p:nvSpPr>
        <p:spPr/>
        <p:txBody>
          <a:bodyPr rtlCol="0"/>
          <a:lstStyle/>
          <a:p>
            <a:pPr rtl="0"/>
            <a:r>
              <a:rPr lang="el-GR" noProof="0"/>
              <a:t>Κάντε κλικ για να επεξεργαστείτε το Στυλ κύριου τίτλου</a:t>
            </a:r>
          </a:p>
        </p:txBody>
      </p:sp>
    </p:spTree>
    <p:extLst>
      <p:ext uri="{BB962C8B-B14F-4D97-AF65-F5344CB8AC3E}">
        <p14:creationId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Τίτλος και περιεχόμενο">
    <p:spTree>
      <p:nvGrpSpPr>
        <p:cNvPr id="1" name=""/>
        <p:cNvGrpSpPr/>
        <p:nvPr/>
      </p:nvGrpSpPr>
      <p:grpSpPr>
        <a:xfrm>
          <a:off x="0" y="0"/>
          <a:ext cx="0" cy="0"/>
          <a:chOff x="0" y="0"/>
          <a:chExt cx="0" cy="0"/>
        </a:xfrm>
      </p:grpSpPr>
      <p:sp>
        <p:nvSpPr>
          <p:cNvPr id="9" name="Ορθογώνιο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rtl="0"/>
            <a:endParaRPr lang="el-GR" sz="1800" noProof="0"/>
          </a:p>
        </p:txBody>
      </p:sp>
      <p:cxnSp>
        <p:nvCxnSpPr>
          <p:cNvPr id="12" name="Ευθεία γραμμή σύνδεσης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Τίτλος 3"/>
          <p:cNvSpPr>
            <a:spLocks noGrp="1"/>
          </p:cNvSpPr>
          <p:nvPr>
            <p:ph type="title" hasCustomPrompt="1"/>
          </p:nvPr>
        </p:nvSpPr>
        <p:spPr>
          <a:xfrm>
            <a:off x="521207" y="448056"/>
            <a:ext cx="6877119" cy="640080"/>
          </a:xfrm>
        </p:spPr>
        <p:txBody>
          <a:bodyPr rtlCol="0" anchor="b" anchorCtr="0">
            <a:normAutofit/>
          </a:bodyPr>
          <a:lstStyle>
            <a:lvl1pPr>
              <a:defRPr sz="2800">
                <a:solidFill>
                  <a:schemeClr val="bg2">
                    <a:lumMod val="25000"/>
                  </a:schemeClr>
                </a:solidFill>
              </a:defRPr>
            </a:lvl1pPr>
          </a:lstStyle>
          <a:p>
            <a:pPr rtl="0"/>
            <a:r>
              <a:rPr lang="el-GR" noProof="0"/>
              <a:t>Κάντε κλικ για να επεξεργαστείτε το Στυλ κύριου τίτλου</a:t>
            </a:r>
          </a:p>
        </p:txBody>
      </p:sp>
      <p:sp>
        <p:nvSpPr>
          <p:cNvPr id="3" name="Θέση περιεχομένου 2"/>
          <p:cNvSpPr>
            <a:spLocks noGrp="1"/>
          </p:cNvSpPr>
          <p:nvPr>
            <p:ph sz="quarter" idx="10" hasCustomPrompt="1"/>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rtl="0">
              <a:lnSpc>
                <a:spcPct val="150000"/>
              </a:lnSpc>
              <a:spcBef>
                <a:spcPts val="1000"/>
              </a:spcBef>
              <a:spcAft>
                <a:spcPts val="1200"/>
              </a:spcAft>
              <a:buNone/>
            </a:pPr>
            <a:r>
              <a:rPr lang="el-GR" noProof="0"/>
              <a:t>Στυλ υποδείγματος κειμένου</a:t>
            </a:r>
          </a:p>
          <a:p>
            <a:pPr marL="0" lvl="1" indent="0" rtl="0">
              <a:lnSpc>
                <a:spcPct val="150000"/>
              </a:lnSpc>
              <a:spcBef>
                <a:spcPts val="1000"/>
              </a:spcBef>
              <a:spcAft>
                <a:spcPts val="1200"/>
              </a:spcAft>
              <a:buNone/>
            </a:pPr>
            <a:r>
              <a:rPr lang="el-GR" noProof="0"/>
              <a:t>Δεύτερου επιπέδου</a:t>
            </a:r>
          </a:p>
          <a:p>
            <a:pPr marL="0" lvl="2" indent="0" rtl="0">
              <a:lnSpc>
                <a:spcPct val="150000"/>
              </a:lnSpc>
              <a:spcBef>
                <a:spcPts val="1000"/>
              </a:spcBef>
              <a:spcAft>
                <a:spcPts val="1200"/>
              </a:spcAft>
              <a:buNone/>
            </a:pPr>
            <a:r>
              <a:rPr lang="el-GR" noProof="0"/>
              <a:t>Τρίτου επιπέδου</a:t>
            </a:r>
          </a:p>
          <a:p>
            <a:pPr marL="0" lvl="3" indent="0" rtl="0">
              <a:lnSpc>
                <a:spcPct val="150000"/>
              </a:lnSpc>
              <a:spcBef>
                <a:spcPts val="1000"/>
              </a:spcBef>
              <a:spcAft>
                <a:spcPts val="1200"/>
              </a:spcAft>
              <a:buNone/>
            </a:pPr>
            <a:r>
              <a:rPr lang="el-GR" noProof="0"/>
              <a:t>Τέταρτου επιπέδου</a:t>
            </a:r>
          </a:p>
          <a:p>
            <a:pPr marL="0" lvl="4" indent="0" rtl="0">
              <a:lnSpc>
                <a:spcPct val="150000"/>
              </a:lnSpc>
              <a:spcBef>
                <a:spcPts val="1000"/>
              </a:spcBef>
              <a:spcAft>
                <a:spcPts val="1200"/>
              </a:spcAft>
              <a:buNone/>
            </a:pPr>
            <a:r>
              <a:rPr lang="el-GR" noProof="0"/>
              <a:t>Πέμπτου επιπέδου</a:t>
            </a:r>
          </a:p>
        </p:txBody>
      </p:sp>
      <p:sp>
        <p:nvSpPr>
          <p:cNvPr id="6" name="Θέση ημερομηνίας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pPr rtl="0"/>
            <a:fld id="{9141EEEB-633B-42C6-B9A3-9DE8D7216EBC}" type="datetime1">
              <a:rPr lang="el-GR" noProof="0" smtClean="0"/>
              <a:t>13/11/2024</a:t>
            </a:fld>
            <a:endParaRPr lang="el-GR" noProof="0"/>
          </a:p>
        </p:txBody>
      </p:sp>
      <p:sp>
        <p:nvSpPr>
          <p:cNvPr id="7" name="Θέση υποσέλιδου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pPr rtl="0"/>
            <a:endParaRPr lang="el-GR" noProof="0"/>
          </a:p>
        </p:txBody>
      </p:sp>
      <p:sp>
        <p:nvSpPr>
          <p:cNvPr id="8" name="Θέση αριθμού διαφάνειας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pPr rtl="0"/>
            <a:fld id="{9860EDB8-5305-433F-BE41-D7A86D811DB3}" type="slidenum">
              <a:rPr lang="el-GR" noProof="0" smtClean="0"/>
              <a:pPr/>
              <a:t>‹#›</a:t>
            </a:fld>
            <a:endParaRPr lang="el-GR" noProof="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Κεφαλίδα ενότητας">
    <p:spTree>
      <p:nvGrpSpPr>
        <p:cNvPr id="1" name=""/>
        <p:cNvGrpSpPr/>
        <p:nvPr/>
      </p:nvGrpSpPr>
      <p:grpSpPr>
        <a:xfrm>
          <a:off x="0" y="0"/>
          <a:ext cx="0" cy="0"/>
          <a:chOff x="0" y="0"/>
          <a:chExt cx="0" cy="0"/>
        </a:xfrm>
      </p:grpSpPr>
      <p:sp>
        <p:nvSpPr>
          <p:cNvPr id="9" name="Ορθογώνιο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sz="1800" noProof="0"/>
          </a:p>
        </p:txBody>
      </p:sp>
      <p:sp>
        <p:nvSpPr>
          <p:cNvPr id="10" name="Ορθογώνιο 9"/>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sz="1800" noProof="0"/>
          </a:p>
        </p:txBody>
      </p:sp>
      <p:sp>
        <p:nvSpPr>
          <p:cNvPr id="2" name="Τίτλος 1"/>
          <p:cNvSpPr>
            <a:spLocks noGrp="1"/>
          </p:cNvSpPr>
          <p:nvPr>
            <p:ph type="title" hasCustomPrompt="1"/>
          </p:nvPr>
        </p:nvSpPr>
        <p:spPr>
          <a:xfrm>
            <a:off x="521208" y="1536192"/>
            <a:ext cx="6876288" cy="640080"/>
          </a:xfrm>
        </p:spPr>
        <p:txBody>
          <a:bodyPr rtlCol="0">
            <a:normAutofit/>
          </a:bodyPr>
          <a:lstStyle>
            <a:lvl1pPr>
              <a:defRPr sz="3600">
                <a:solidFill>
                  <a:schemeClr val="bg1"/>
                </a:solidFill>
              </a:defRPr>
            </a:lvl1pPr>
          </a:lstStyle>
          <a:p>
            <a:pPr rtl="0"/>
            <a:r>
              <a:rPr lang="el-GR" noProof="0"/>
              <a:t>Κάντε κλικ για να επεξεργαστείτε το Στυλ κύριου τίτλου</a:t>
            </a:r>
          </a:p>
        </p:txBody>
      </p:sp>
      <p:sp>
        <p:nvSpPr>
          <p:cNvPr id="7" name="Θέση περιεχομένου 6"/>
          <p:cNvSpPr>
            <a:spLocks noGrp="1"/>
          </p:cNvSpPr>
          <p:nvPr>
            <p:ph sz="quarter" idx="13" hasCustomPrompt="1"/>
          </p:nvPr>
        </p:nvSpPr>
        <p:spPr>
          <a:xfrm>
            <a:off x="539496" y="2560320"/>
            <a:ext cx="9445752" cy="3977640"/>
          </a:xfrm>
        </p:spPr>
        <p:txBody>
          <a:bodyPr vert="horz" lIns="91440" tIns="45720" rIns="91440" bIns="45720" rtlCol="0">
            <a:normAutofit/>
          </a:bodyPr>
          <a:lstStyle>
            <a:lvl1pPr>
              <a:defRPr lang="en-US" sz="2400" smtClean="0">
                <a:solidFill>
                  <a:schemeClr val="tx1">
                    <a:lumMod val="75000"/>
                    <a:lumOff val="25000"/>
                  </a:schemeClr>
                </a:solidFill>
                <a:latin typeface="+mj-lt"/>
              </a:defRPr>
            </a:lvl1pPr>
            <a:lvl2pPr>
              <a:defRPr lang="en-US" sz="1200" dirty="0" smtClean="0">
                <a:solidFill>
                  <a:schemeClr val="tx1">
                    <a:lumMod val="75000"/>
                    <a:lumOff val="25000"/>
                  </a:schemeClr>
                </a:solidFill>
              </a:defRPr>
            </a:lvl2pPr>
            <a:lvl3pPr>
              <a:defRPr lang="en-US" sz="1200" dirty="0" smtClean="0">
                <a:solidFill>
                  <a:schemeClr val="tx1">
                    <a:lumMod val="75000"/>
                    <a:lumOff val="25000"/>
                  </a:schemeClr>
                </a:solidFill>
              </a:defRPr>
            </a:lvl3pPr>
            <a:lvl4pPr>
              <a:defRPr lang="en-US" sz="1200" dirty="0" smtClean="0">
                <a:solidFill>
                  <a:schemeClr val="tx1">
                    <a:lumMod val="75000"/>
                    <a:lumOff val="25000"/>
                  </a:schemeClr>
                </a:solidFill>
              </a:defRPr>
            </a:lvl4pPr>
            <a:lvl5pPr>
              <a:defRPr lang="en-US" sz="1200" dirty="0">
                <a:solidFill>
                  <a:schemeClr val="tx1">
                    <a:lumMod val="75000"/>
                    <a:lumOff val="25000"/>
                  </a:schemeClr>
                </a:solidFill>
              </a:defRPr>
            </a:lvl5pPr>
          </a:lstStyle>
          <a:p>
            <a:pPr marL="0" lvl="0" indent="0" rtl="0">
              <a:lnSpc>
                <a:spcPct val="150000"/>
              </a:lnSpc>
              <a:spcBef>
                <a:spcPts val="1000"/>
              </a:spcBef>
              <a:spcAft>
                <a:spcPts val="1200"/>
              </a:spcAft>
              <a:buNone/>
            </a:pPr>
            <a:r>
              <a:rPr lang="el-GR" noProof="0"/>
              <a:t>Στυλ υποδείγματος κειμένου</a:t>
            </a:r>
          </a:p>
          <a:p>
            <a:pPr marL="0" lvl="1" indent="0" rtl="0">
              <a:lnSpc>
                <a:spcPct val="150000"/>
              </a:lnSpc>
              <a:spcBef>
                <a:spcPts val="1000"/>
              </a:spcBef>
              <a:spcAft>
                <a:spcPts val="1200"/>
              </a:spcAft>
              <a:buNone/>
            </a:pPr>
            <a:r>
              <a:rPr lang="el-GR" noProof="0"/>
              <a:t>Δεύτερου επιπέδου</a:t>
            </a:r>
          </a:p>
          <a:p>
            <a:pPr marL="0" lvl="2" indent="0" rtl="0">
              <a:lnSpc>
                <a:spcPct val="150000"/>
              </a:lnSpc>
              <a:spcBef>
                <a:spcPts val="1000"/>
              </a:spcBef>
              <a:spcAft>
                <a:spcPts val="1200"/>
              </a:spcAft>
              <a:buNone/>
            </a:pPr>
            <a:r>
              <a:rPr lang="el-GR" noProof="0"/>
              <a:t>Τρίτου επιπέδου</a:t>
            </a:r>
          </a:p>
          <a:p>
            <a:pPr marL="0" lvl="3" indent="0" rtl="0">
              <a:lnSpc>
                <a:spcPct val="150000"/>
              </a:lnSpc>
              <a:spcBef>
                <a:spcPts val="1000"/>
              </a:spcBef>
              <a:spcAft>
                <a:spcPts val="1200"/>
              </a:spcAft>
              <a:buNone/>
            </a:pPr>
            <a:r>
              <a:rPr lang="el-GR" noProof="0"/>
              <a:t>Τέταρτου επιπέδου</a:t>
            </a:r>
          </a:p>
          <a:p>
            <a:pPr marL="0" lvl="4" indent="0" rtl="0">
              <a:lnSpc>
                <a:spcPct val="150000"/>
              </a:lnSpc>
              <a:spcBef>
                <a:spcPts val="1000"/>
              </a:spcBef>
              <a:spcAft>
                <a:spcPts val="1200"/>
              </a:spcAft>
              <a:buNone/>
            </a:pPr>
            <a:r>
              <a:rPr lang="el-GR" noProof="0"/>
              <a:t>Πέμπτου επιπέδου</a:t>
            </a:r>
          </a:p>
        </p:txBody>
      </p:sp>
    </p:spTree>
    <p:extLst>
      <p:ext uri="{BB962C8B-B14F-4D97-AF65-F5344CB8AC3E}">
        <p14:creationId xmlns:p14="http://schemas.microsoft.com/office/powerpoint/2010/main" val="13356555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Ορθογώνιο 6"/>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rtl="0"/>
            <a:endParaRPr lang="el-GR" sz="1800" noProof="0"/>
          </a:p>
        </p:txBody>
      </p:sp>
      <p:sp>
        <p:nvSpPr>
          <p:cNvPr id="2" name="Θέση τίτλου 1"/>
          <p:cNvSpPr>
            <a:spLocks noGrp="1"/>
          </p:cNvSpPr>
          <p:nvPr>
            <p:ph type="title"/>
          </p:nvPr>
        </p:nvSpPr>
        <p:spPr>
          <a:xfrm>
            <a:off x="521208" y="448056"/>
            <a:ext cx="6876288" cy="640080"/>
          </a:xfrm>
          <a:prstGeom prst="rect">
            <a:avLst/>
          </a:prstGeom>
        </p:spPr>
        <p:txBody>
          <a:bodyPr vert="horz" lIns="91440" tIns="45720" rIns="91440" bIns="45720" rtlCol="0" anchor="b" anchorCtr="0">
            <a:normAutofit/>
          </a:bodyPr>
          <a:lstStyle/>
          <a:p>
            <a:pPr rtl="0"/>
            <a:r>
              <a:rPr lang="el-GR" noProof="0"/>
              <a:t>Κάντε κλικ για να επεξεργαστείτε το Στυλ κύριου τίτλου</a:t>
            </a:r>
          </a:p>
        </p:txBody>
      </p:sp>
      <p:sp>
        <p:nvSpPr>
          <p:cNvPr id="3" name="Θέση κειμένου 2"/>
          <p:cNvSpPr>
            <a:spLocks noGrp="1"/>
          </p:cNvSpPr>
          <p:nvPr>
            <p:ph type="body" idx="1"/>
          </p:nvPr>
        </p:nvSpPr>
        <p:spPr>
          <a:xfrm>
            <a:off x="539496" y="1435608"/>
            <a:ext cx="4416552" cy="3977640"/>
          </a:xfrm>
          <a:prstGeom prst="rect">
            <a:avLst/>
          </a:prstGeom>
        </p:spPr>
        <p:txBody>
          <a:bodyPr vert="horz" lIns="91440" tIns="45720" rIns="91440" bIns="45720" rtlCol="0">
            <a:normAutofit/>
          </a:bodyPr>
          <a:lstStyle/>
          <a:p>
            <a:pPr lvl="0" rtl="0"/>
            <a:r>
              <a:rPr lang="el-GR" noProof="0"/>
              <a:t>Στυλ υποδείγματος κειμένου</a:t>
            </a:r>
          </a:p>
          <a:p>
            <a:pPr lvl="1" rtl="0"/>
            <a:r>
              <a:rPr lang="el-GR" noProof="0"/>
              <a:t>Δεύτερου επιπέδου</a:t>
            </a:r>
          </a:p>
          <a:p>
            <a:pPr lvl="2" rtl="0"/>
            <a:r>
              <a:rPr lang="el-GR" noProof="0"/>
              <a:t>Τρίτου επιπέδου</a:t>
            </a:r>
          </a:p>
          <a:p>
            <a:pPr lvl="3" rtl="0"/>
            <a:r>
              <a:rPr lang="el-GR" noProof="0"/>
              <a:t>Τέταρτου επιπέδου</a:t>
            </a:r>
          </a:p>
          <a:p>
            <a:pPr lvl="4" rtl="0"/>
            <a:r>
              <a:rPr lang="el-GR" noProof="0"/>
              <a:t>Πέμπτου επιπέδου</a:t>
            </a:r>
          </a:p>
        </p:txBody>
      </p:sp>
      <p:sp>
        <p:nvSpPr>
          <p:cNvPr id="4" name="Θέση ημερομηνίας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pPr rtl="0"/>
            <a:fld id="{644AEA0E-9AD1-47A0-8A6C-B647B226A8DF}" type="datetime1">
              <a:rPr lang="el-GR" noProof="0" smtClean="0"/>
              <a:t>13/11/2024</a:t>
            </a:fld>
            <a:endParaRPr lang="el-GR" noProof="0"/>
          </a:p>
        </p:txBody>
      </p:sp>
      <p:sp>
        <p:nvSpPr>
          <p:cNvPr id="5" name="Θέση υποσέλιδου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pPr rtl="0"/>
            <a:endParaRPr lang="el-GR" noProof="0"/>
          </a:p>
        </p:txBody>
      </p:sp>
      <p:sp>
        <p:nvSpPr>
          <p:cNvPr id="6" name="Θέση αριθμού διαφάνειας 5"/>
          <p:cNvSpPr>
            <a:spLocks noGrp="1"/>
          </p:cNvSpPr>
          <p:nvPr>
            <p:ph type="sldNum" sz="quarter" idx="4"/>
          </p:nvPr>
        </p:nvSpPr>
        <p:spPr>
          <a:xfrm>
            <a:off x="8375904"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pPr rtl="0"/>
            <a:fld id="{9860EDB8-5305-433F-BE41-D7A86D811DB3}" type="slidenum">
              <a:rPr lang="el-GR" noProof="0" smtClean="0"/>
              <a:pPr/>
              <a:t>‹#›</a:t>
            </a:fld>
            <a:endParaRPr lang="el-GR" noProof="0"/>
          </a:p>
        </p:txBody>
      </p:sp>
      <p:cxnSp>
        <p:nvCxnSpPr>
          <p:cNvPr id="8" name="Ευθεία γραμμή σύνδεσης 7"/>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sldNum="0"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838200" y="1164324"/>
            <a:ext cx="10515600" cy="2387600"/>
          </a:xfrm>
        </p:spPr>
        <p:txBody>
          <a:bodyPr rtlCol="0" anchor="ctr" anchorCtr="0">
            <a:normAutofit/>
          </a:bodyPr>
          <a:lstStyle/>
          <a:p>
            <a:pPr rtl="0"/>
            <a:r>
              <a:rPr lang="el-GR" sz="4800" dirty="0">
                <a:solidFill>
                  <a:schemeClr val="bg1"/>
                </a:solidFill>
              </a:rPr>
              <a:t>Πολυτεχνείο</a:t>
            </a:r>
          </a:p>
        </p:txBody>
      </p:sp>
      <p:sp>
        <p:nvSpPr>
          <p:cNvPr id="3" name="Υπότιτλος 2"/>
          <p:cNvSpPr>
            <a:spLocks noGrp="1"/>
          </p:cNvSpPr>
          <p:nvPr>
            <p:ph type="subTitle" idx="4294967295"/>
          </p:nvPr>
        </p:nvSpPr>
        <p:spPr>
          <a:xfrm>
            <a:off x="855620" y="2933105"/>
            <a:ext cx="9582736" cy="1137793"/>
          </a:xfrm>
        </p:spPr>
        <p:txBody>
          <a:bodyPr rtlCol="0">
            <a:normAutofit/>
          </a:bodyPr>
          <a:lstStyle/>
          <a:p>
            <a:pPr marL="0" indent="0" rtl="0">
              <a:buNone/>
            </a:pPr>
            <a:r>
              <a:rPr lang="el-GR" sz="2400" dirty="0">
                <a:solidFill>
                  <a:schemeClr val="bg1"/>
                </a:solidFill>
                <a:latin typeface="+mj-lt"/>
              </a:rPr>
              <a:t>1</a:t>
            </a:r>
            <a:r>
              <a:rPr lang="el-GR" sz="2400" baseline="30000" dirty="0">
                <a:solidFill>
                  <a:schemeClr val="bg1"/>
                </a:solidFill>
                <a:latin typeface="+mj-lt"/>
              </a:rPr>
              <a:t>η</a:t>
            </a:r>
            <a:r>
              <a:rPr lang="el-GR" sz="2400" dirty="0">
                <a:solidFill>
                  <a:schemeClr val="bg1"/>
                </a:solidFill>
                <a:latin typeface="+mj-lt"/>
              </a:rPr>
              <a:t> Ενότητα</a:t>
            </a:r>
          </a:p>
        </p:txBody>
      </p:sp>
      <p:pic>
        <p:nvPicPr>
          <p:cNvPr id="4" name="Εικόνα 3" descr="Εικονίδιο προγράμματος PowerPoint"/>
          <p:cNvPicPr>
            <a:picLocks noChangeAspect="1"/>
          </p:cNvPicPr>
          <p:nvPr/>
        </p:nvPicPr>
        <p:blipFill>
          <a:blip r:embed="rId3"/>
          <a:srcRect/>
          <a:stretch/>
        </p:blipFill>
        <p:spPr bwMode="invGray">
          <a:xfrm>
            <a:off x="670216" y="5193062"/>
            <a:ext cx="822960" cy="822960"/>
          </a:xfrm>
          <a:prstGeom prst="rect">
            <a:avLst/>
          </a:prstGeom>
        </p:spPr>
      </p:pic>
    </p:spTree>
    <p:extLst>
      <p:ext uri="{BB962C8B-B14F-4D97-AF65-F5344CB8AC3E}">
        <p14:creationId xmlns:p14="http://schemas.microsoft.com/office/powerpoint/2010/main" val="2471807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Τίτλος 7"/>
          <p:cNvSpPr>
            <a:spLocks noGrp="1"/>
          </p:cNvSpPr>
          <p:nvPr>
            <p:ph type="title"/>
          </p:nvPr>
        </p:nvSpPr>
        <p:spPr>
          <a:xfrm>
            <a:off x="521207" y="448056"/>
            <a:ext cx="10780777" cy="640080"/>
          </a:xfrm>
        </p:spPr>
        <p:txBody>
          <a:bodyPr rtlCol="0">
            <a:noAutofit/>
          </a:bodyPr>
          <a:lstStyle/>
          <a:p>
            <a:pPr rtl="0"/>
            <a:r>
              <a:rPr lang="el-GR" dirty="0">
                <a:latin typeface="Segoe UI Light" panose="020B0502040204020203" pitchFamily="34" charset="0"/>
                <a:cs typeface="Segoe UI Light" panose="020B0502040204020203" pitchFamily="34" charset="0"/>
              </a:rPr>
              <a:t>Μαθησιακοί Στόχοι</a:t>
            </a:r>
          </a:p>
        </p:txBody>
      </p:sp>
      <p:sp>
        <p:nvSpPr>
          <p:cNvPr id="38" name="Θέση περιεχομένου 17"/>
          <p:cNvSpPr txBox="1">
            <a:spLocks/>
          </p:cNvSpPr>
          <p:nvPr/>
        </p:nvSpPr>
        <p:spPr>
          <a:xfrm>
            <a:off x="541610" y="1524708"/>
            <a:ext cx="4321704" cy="3871518"/>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rtl="0">
              <a:spcAft>
                <a:spcPts val="600"/>
              </a:spcAft>
              <a:buNone/>
              <a:defRPr/>
            </a:pPr>
            <a:endParaRPr lang="el-GR" dirty="0">
              <a:latin typeface="Segoe UI" panose="020B0502040204020203" pitchFamily="34" charset="0"/>
              <a:cs typeface="Segoe UI" panose="020B0502040204020203" pitchFamily="34" charset="0"/>
            </a:endParaRPr>
          </a:p>
        </p:txBody>
      </p:sp>
      <p:pic>
        <p:nvPicPr>
          <p:cNvPr id="5" name="Εικόνα 4"/>
          <p:cNvPicPr>
            <a:picLocks noChangeAspect="1"/>
          </p:cNvPicPr>
          <p:nvPr/>
        </p:nvPicPr>
        <p:blipFill>
          <a:blip r:embed="rId3"/>
          <a:srcRect t="3201" b="3201"/>
          <a:stretch/>
        </p:blipFill>
        <p:spPr>
          <a:xfrm>
            <a:off x="7063255" y="2245894"/>
            <a:ext cx="4587135" cy="3716839"/>
          </a:xfrm>
          <a:prstGeom prst="rect">
            <a:avLst/>
          </a:prstGeom>
        </p:spPr>
      </p:pic>
      <p:sp>
        <p:nvSpPr>
          <p:cNvPr id="3" name="TextBox 2">
            <a:extLst>
              <a:ext uri="{FF2B5EF4-FFF2-40B4-BE49-F238E27FC236}">
                <a16:creationId xmlns:a16="http://schemas.microsoft.com/office/drawing/2014/main" id="{2F0D18B3-0979-61D9-01CF-F941824F4B12}"/>
              </a:ext>
            </a:extLst>
          </p:cNvPr>
          <p:cNvSpPr txBox="1"/>
          <p:nvPr/>
        </p:nvSpPr>
        <p:spPr>
          <a:xfrm>
            <a:off x="690514" y="1325567"/>
            <a:ext cx="6094428" cy="4637167"/>
          </a:xfrm>
          <a:prstGeom prst="rect">
            <a:avLst/>
          </a:prstGeom>
          <a:noFill/>
        </p:spPr>
        <p:txBody>
          <a:bodyPr wrap="square">
            <a:spAutoFit/>
          </a:bodyPr>
          <a:lstStyle/>
          <a:p>
            <a:pPr marL="0" marR="0">
              <a:lnSpc>
                <a:spcPct val="107000"/>
              </a:lnSpc>
              <a:spcAft>
                <a:spcPts val="800"/>
              </a:spcAft>
            </a:pPr>
            <a:r>
              <a:rPr lang="el-GR" sz="1800" kern="0" dirty="0">
                <a:effectLst/>
                <a:latin typeface="Times New Roman" panose="02020603050405020304" pitchFamily="18" charset="0"/>
                <a:ea typeface="Times New Roman" panose="02020603050405020304" pitchFamily="18" charset="0"/>
                <a:cs typeface="Arial" panose="020B0604020202020204" pitchFamily="34" charset="0"/>
              </a:rPr>
              <a:t>Με την ολοκλήρωση της Α’ ενότητας του μαθήματος, ο μαθητής /</a:t>
            </a:r>
            <a:r>
              <a:rPr lang="el-GR" sz="1800" kern="0" dirty="0" err="1">
                <a:effectLst/>
                <a:latin typeface="Times New Roman" panose="02020603050405020304" pitchFamily="18" charset="0"/>
                <a:ea typeface="Times New Roman" panose="02020603050405020304" pitchFamily="18" charset="0"/>
                <a:cs typeface="Arial" panose="020B0604020202020204" pitchFamily="34" charset="0"/>
              </a:rPr>
              <a:t>τρια</a:t>
            </a:r>
            <a:r>
              <a:rPr lang="el-GR" sz="1800" kern="0" dirty="0">
                <a:effectLst/>
                <a:latin typeface="Times New Roman" panose="02020603050405020304" pitchFamily="18" charset="0"/>
                <a:ea typeface="Times New Roman" panose="02020603050405020304" pitchFamily="18" charset="0"/>
                <a:cs typeface="Arial" panose="020B0604020202020204" pitchFamily="34" charset="0"/>
              </a:rPr>
              <a:t> αναμένεται να:</a:t>
            </a:r>
            <a:endParaRPr lang="el-GR" sz="1600" kern="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Aft>
                <a:spcPts val="800"/>
              </a:spcAft>
              <a:buSzPts val="1000"/>
              <a:buFont typeface="Symbol" panose="05050102010706020507" pitchFamily="18" charset="2"/>
              <a:buChar char=""/>
              <a:tabLst>
                <a:tab pos="457200" algn="l"/>
              </a:tabLst>
            </a:pPr>
            <a:r>
              <a:rPr lang="el-GR" sz="1800" kern="0" dirty="0">
                <a:effectLst/>
                <a:latin typeface="Times New Roman" panose="02020603050405020304" pitchFamily="18" charset="0"/>
                <a:ea typeface="Times New Roman" panose="02020603050405020304" pitchFamily="18" charset="0"/>
                <a:cs typeface="Arial" panose="020B0604020202020204" pitchFamily="34" charset="0"/>
              </a:rPr>
              <a:t>Σχολιάζει και να επεξεργάζεται ιστορικό υλικό - πληροφορίες σχετικά με τα γεγονότα του Πολυτεχνείου, προκειμένου να μάθει για την ιστορία του τόπου του</a:t>
            </a:r>
            <a:endParaRPr lang="el-GR" sz="1600" kern="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Aft>
                <a:spcPts val="800"/>
              </a:spcAft>
              <a:buSzPts val="1000"/>
              <a:buFont typeface="Symbol" panose="05050102010706020507" pitchFamily="18" charset="2"/>
              <a:buChar char=""/>
              <a:tabLst>
                <a:tab pos="457200" algn="l"/>
              </a:tabLst>
            </a:pPr>
            <a:r>
              <a:rPr lang="el-GR" sz="1800" kern="0" dirty="0">
                <a:effectLst/>
                <a:latin typeface="Times New Roman" panose="02020603050405020304" pitchFamily="18" charset="0"/>
                <a:ea typeface="Times New Roman" panose="02020603050405020304" pitchFamily="18" charset="0"/>
                <a:cs typeface="Arial" panose="020B0604020202020204" pitchFamily="34" charset="0"/>
              </a:rPr>
              <a:t>Διατυπώνει ερωτήματα που αφορούν τα ιστορικά γεγονότα του Πολυτεχνείου</a:t>
            </a:r>
            <a:endParaRPr lang="el-GR" sz="1600" kern="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Aft>
                <a:spcPts val="800"/>
              </a:spcAft>
              <a:buSzPts val="1000"/>
              <a:buFont typeface="Symbol" panose="05050102010706020507" pitchFamily="18" charset="2"/>
              <a:buChar char=""/>
              <a:tabLst>
                <a:tab pos="457200" algn="l"/>
              </a:tabLst>
            </a:pPr>
            <a:r>
              <a:rPr lang="el-GR" sz="1800" kern="0" dirty="0">
                <a:effectLst/>
                <a:latin typeface="Times New Roman" panose="02020603050405020304" pitchFamily="18" charset="0"/>
                <a:ea typeface="Times New Roman" panose="02020603050405020304" pitchFamily="18" charset="0"/>
                <a:cs typeface="Arial" panose="020B0604020202020204" pitchFamily="34" charset="0"/>
              </a:rPr>
              <a:t>Γνωρίζει στοιχεία για γεγονότα, πρόσωπα και δεδομένα από το παρελθόν σχετικά με το Πολυτεχνείο και να τα συνδέει με το παρόν, αναπτύσσοντας μια αίσθηση χρονολόγησης,</a:t>
            </a:r>
            <a:endParaRPr lang="el-GR" sz="1600" kern="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Aft>
                <a:spcPts val="800"/>
              </a:spcAft>
              <a:buSzPts val="1000"/>
              <a:buFont typeface="Symbol" panose="05050102010706020507" pitchFamily="18" charset="2"/>
              <a:buChar char=""/>
              <a:tabLst>
                <a:tab pos="457200" algn="l"/>
              </a:tabLst>
            </a:pPr>
            <a:r>
              <a:rPr lang="el-GR" sz="1800" kern="0" dirty="0">
                <a:effectLst/>
                <a:latin typeface="Times New Roman" panose="02020603050405020304" pitchFamily="18" charset="0"/>
                <a:ea typeface="Times New Roman" panose="02020603050405020304" pitchFamily="18" charset="0"/>
                <a:cs typeface="Arial" panose="020B0604020202020204" pitchFamily="34" charset="0"/>
              </a:rPr>
              <a:t>Να εκτιμά τη σημασία του παρελθόντος στην κατανόηση και εκτίμηση μιας παροντικής κατάστασης (πως δηλαδή αν δεν είχαν συμβεί αυτά τα γεγονότα τότε, τώρα δε θα είχαμε την ελευθερία που έχουμε σήμερα)</a:t>
            </a:r>
            <a:endParaRPr lang="el-GR" sz="16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576161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rtlCol="0"/>
          <a:lstStyle/>
          <a:p>
            <a:pPr rtl="0"/>
            <a:r>
              <a:rPr lang="el-GR" i="1" dirty="0"/>
              <a:t>Μέθοδοι διδασκαλίας</a:t>
            </a:r>
            <a:endParaRPr lang="el-GR" dirty="0">
              <a:latin typeface="Segoe UI Light" panose="020B0502040204020203" pitchFamily="34" charset="0"/>
              <a:cs typeface="Segoe UI Light" panose="020B0502040204020203" pitchFamily="34" charset="0"/>
            </a:endParaRPr>
          </a:p>
        </p:txBody>
      </p:sp>
      <p:sp>
        <p:nvSpPr>
          <p:cNvPr id="5" name="Θέση περιεχομένου 4"/>
          <p:cNvSpPr>
            <a:spLocks noGrp="1"/>
          </p:cNvSpPr>
          <p:nvPr>
            <p:ph sz="half" idx="4294967295"/>
          </p:nvPr>
        </p:nvSpPr>
        <p:spPr>
          <a:xfrm>
            <a:off x="541610" y="1431010"/>
            <a:ext cx="4557164" cy="4790886"/>
          </a:xfrm>
        </p:spPr>
        <p:txBody>
          <a:bodyPr vert="horz" lIns="91440" tIns="45720" rIns="91440" bIns="45720" rtlCol="0">
            <a:normAutofit/>
          </a:bodyPr>
          <a:lstStyle/>
          <a:p>
            <a:pPr marL="0" indent="0" rtl="0">
              <a:lnSpc>
                <a:spcPct val="100000"/>
              </a:lnSpc>
              <a:spcBef>
                <a:spcPts val="1000"/>
              </a:spcBef>
              <a:spcAft>
                <a:spcPts val="600"/>
              </a:spcAft>
              <a:buNone/>
            </a:pPr>
            <a:r>
              <a:rPr lang="el-GR" sz="2800" dirty="0"/>
              <a:t>Για τη προσέγγιση του μαθήματος θα αξιοποιηθεί η επικοινωνιακή, βιωματική και παιγνιώδης μάθηση.</a:t>
            </a:r>
            <a:endParaRPr lang="el-GR" sz="2800" dirty="0">
              <a:solidFill>
                <a:prstClr val="black">
                  <a:lumMod val="75000"/>
                  <a:lumOff val="25000"/>
                </a:prstClr>
              </a:solidFill>
              <a:latin typeface="Segoe UI" panose="020B0502040204020203" pitchFamily="34" charset="0"/>
              <a:cs typeface="Segoe UI" panose="020B0502040204020203" pitchFamily="34" charset="0"/>
            </a:endParaRPr>
          </a:p>
        </p:txBody>
      </p:sp>
      <p:pic>
        <p:nvPicPr>
          <p:cNvPr id="6" name="Content Placeholder 5">
            <a:extLst>
              <a:ext uri="{FF2B5EF4-FFF2-40B4-BE49-F238E27FC236}">
                <a16:creationId xmlns:a16="http://schemas.microsoft.com/office/drawing/2014/main" id="{FD45A8F6-6C60-296B-25A4-6319520A9372}"/>
              </a:ext>
            </a:extLst>
          </p:cNvPr>
          <p:cNvPicPr>
            <a:picLocks noGrp="1" noChangeAspect="1"/>
          </p:cNvPicPr>
          <p:nvPr>
            <p:ph sz="quarter" idx="10"/>
          </p:nvPr>
        </p:nvPicPr>
        <p:blipFill>
          <a:blip r:embed="rId3"/>
          <a:stretch>
            <a:fillRect/>
          </a:stretch>
        </p:blipFill>
        <p:spPr>
          <a:xfrm>
            <a:off x="5160114" y="1414635"/>
            <a:ext cx="6362171" cy="4241447"/>
          </a:xfrm>
          <a:prstGeom prst="rect">
            <a:avLst/>
          </a:prstGeom>
        </p:spPr>
      </p:pic>
    </p:spTree>
    <p:extLst>
      <p:ext uri="{BB962C8B-B14F-4D97-AF65-F5344CB8AC3E}">
        <p14:creationId xmlns:p14="http://schemas.microsoft.com/office/powerpoint/2010/main" val="9580368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521207" y="448056"/>
            <a:ext cx="11466577" cy="640080"/>
          </a:xfrm>
        </p:spPr>
        <p:txBody>
          <a:bodyPr rtlCol="0">
            <a:noAutofit/>
          </a:bodyPr>
          <a:lstStyle/>
          <a:p>
            <a:r>
              <a:rPr lang="el-GR" sz="3200" b="1" kern="100" dirty="0">
                <a:effectLst/>
                <a:latin typeface="Calibri" panose="020F0502020204030204" pitchFamily="34" charset="0"/>
                <a:ea typeface="Calibri" panose="020F0502020204030204" pitchFamily="34" charset="0"/>
                <a:cs typeface="Arial" panose="020B0604020202020204" pitchFamily="34" charset="0"/>
              </a:rPr>
              <a:t>Πληροφορίες για την Ενότητα</a:t>
            </a:r>
            <a:endParaRPr lang="el-GR" sz="4400" dirty="0">
              <a:latin typeface="Segoe UI Light" panose="020B0502040204020203" pitchFamily="34" charset="0"/>
              <a:cs typeface="Segoe UI Light" panose="020B0502040204020203" pitchFamily="34" charset="0"/>
            </a:endParaRPr>
          </a:p>
        </p:txBody>
      </p:sp>
      <p:sp>
        <p:nvSpPr>
          <p:cNvPr id="25" name="Θέση περιεχομένου 17"/>
          <p:cNvSpPr txBox="1">
            <a:spLocks/>
          </p:cNvSpPr>
          <p:nvPr/>
        </p:nvSpPr>
        <p:spPr>
          <a:xfrm>
            <a:off x="541609" y="1455491"/>
            <a:ext cx="5110161" cy="471149"/>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rtl="0">
              <a:spcAft>
                <a:spcPts val="2000"/>
              </a:spcAft>
              <a:buNone/>
            </a:pPr>
            <a:endParaRPr lang="el-GR" sz="1100" spc="-30" dirty="0">
              <a:latin typeface="Segoe UI" panose="020B0502040204020203" pitchFamily="34" charset="0"/>
              <a:cs typeface="Segoe UI" panose="020B0502040204020203" pitchFamily="34" charset="0"/>
            </a:endParaRPr>
          </a:p>
        </p:txBody>
      </p:sp>
      <p:grpSp>
        <p:nvGrpSpPr>
          <p:cNvPr id="18" name="Ομάδα 17" descr="Μικρός κύκλος με τον αριθμό 1 που υποδεικνύει το βήμα 1"/>
          <p:cNvGrpSpPr/>
          <p:nvPr/>
        </p:nvGrpSpPr>
        <p:grpSpPr bwMode="blackWhite">
          <a:xfrm>
            <a:off x="531552" y="1917997"/>
            <a:ext cx="558179" cy="409838"/>
            <a:chOff x="6953426" y="711274"/>
            <a:chExt cx="558179" cy="409838"/>
          </a:xfrm>
        </p:grpSpPr>
        <p:sp>
          <p:nvSpPr>
            <p:cNvPr id="19" name="Έλλειψη 18" descr="Μικρός κύκλος"/>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a:p>
          </p:txBody>
        </p:sp>
        <p:sp>
          <p:nvSpPr>
            <p:cNvPr id="20" name="Πλαίσιο κειμένου 19" descr="Αριθμός 1"/>
            <p:cNvSpPr txBox="1">
              <a:spLocks noChangeAspect="1"/>
            </p:cNvSpPr>
            <p:nvPr/>
          </p:nvSpPr>
          <p:spPr bwMode="blackWhite">
            <a:xfrm>
              <a:off x="6953426" y="727564"/>
              <a:ext cx="558179" cy="369332"/>
            </a:xfrm>
            <a:prstGeom prst="rect">
              <a:avLst/>
            </a:prstGeom>
            <a:noFill/>
          </p:spPr>
          <p:txBody>
            <a:bodyPr wrap="square" rtlCol="0">
              <a:spAutoFit/>
            </a:bodyPr>
            <a:lstStyle/>
            <a:p>
              <a:pPr algn="ctr" rtl="0"/>
              <a:r>
                <a:rPr lang="el-GR">
                  <a:solidFill>
                    <a:schemeClr val="bg1"/>
                  </a:solidFill>
                  <a:latin typeface="Segoe UI Semibold" panose="020B0702040204020203" pitchFamily="34" charset="0"/>
                  <a:cs typeface="Segoe UI Semibold" panose="020B0702040204020203" pitchFamily="34" charset="0"/>
                </a:rPr>
                <a:t>1</a:t>
              </a:r>
            </a:p>
          </p:txBody>
        </p:sp>
      </p:grpSp>
      <p:sp>
        <p:nvSpPr>
          <p:cNvPr id="21" name="Θέση περιεχομένου 17"/>
          <p:cNvSpPr txBox="1">
            <a:spLocks/>
          </p:cNvSpPr>
          <p:nvPr/>
        </p:nvSpPr>
        <p:spPr>
          <a:xfrm>
            <a:off x="1056513" y="1958189"/>
            <a:ext cx="4585731" cy="596551"/>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rtl="0">
              <a:spcAft>
                <a:spcPts val="600"/>
              </a:spcAft>
              <a:buNone/>
              <a:defRPr/>
            </a:pPr>
            <a:endParaRPr lang="el-GR" sz="1100" spc="-30" dirty="0">
              <a:solidFill>
                <a:prstClr val="black">
                  <a:lumMod val="75000"/>
                  <a:lumOff val="25000"/>
                </a:prstClr>
              </a:solidFill>
              <a:cs typeface="Segoe UI"/>
            </a:endParaRPr>
          </a:p>
        </p:txBody>
      </p:sp>
      <p:grpSp>
        <p:nvGrpSpPr>
          <p:cNvPr id="33" name="Ομάδα 32" descr="Μικρός κύκλος με τον αριθμό 2 που υποδεικνύει το βήμα 2"/>
          <p:cNvGrpSpPr/>
          <p:nvPr/>
        </p:nvGrpSpPr>
        <p:grpSpPr bwMode="blackWhite">
          <a:xfrm>
            <a:off x="531552" y="2804257"/>
            <a:ext cx="558179" cy="409838"/>
            <a:chOff x="6953426" y="711274"/>
            <a:chExt cx="558179" cy="409838"/>
          </a:xfrm>
        </p:grpSpPr>
        <p:sp>
          <p:nvSpPr>
            <p:cNvPr id="34" name="Έλλειψη 33" descr="Μικρός κύκλος"/>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a:p>
          </p:txBody>
        </p:sp>
        <p:sp>
          <p:nvSpPr>
            <p:cNvPr id="35" name="Πλαίσιο κειμένου 34" descr="Αριθμός 2"/>
            <p:cNvSpPr txBox="1">
              <a:spLocks noChangeAspect="1"/>
            </p:cNvSpPr>
            <p:nvPr/>
          </p:nvSpPr>
          <p:spPr bwMode="blackWhite">
            <a:xfrm>
              <a:off x="6953426" y="727564"/>
              <a:ext cx="558179" cy="369332"/>
            </a:xfrm>
            <a:prstGeom prst="rect">
              <a:avLst/>
            </a:prstGeom>
            <a:noFill/>
          </p:spPr>
          <p:txBody>
            <a:bodyPr wrap="square" rtlCol="0">
              <a:spAutoFit/>
            </a:bodyPr>
            <a:lstStyle/>
            <a:p>
              <a:pPr algn="ctr" rtl="0"/>
              <a:r>
                <a:rPr lang="el-GR">
                  <a:solidFill>
                    <a:schemeClr val="bg1"/>
                  </a:solidFill>
                  <a:latin typeface="Segoe UI Semibold" panose="020B0702040204020203" pitchFamily="34" charset="0"/>
                  <a:cs typeface="Segoe UI Semibold" panose="020B0702040204020203" pitchFamily="34" charset="0"/>
                </a:rPr>
                <a:t>2</a:t>
              </a:r>
            </a:p>
          </p:txBody>
        </p:sp>
      </p:grpSp>
      <p:sp>
        <p:nvSpPr>
          <p:cNvPr id="36" name="Θέση περιεχομένου 17"/>
          <p:cNvSpPr txBox="1">
            <a:spLocks/>
          </p:cNvSpPr>
          <p:nvPr/>
        </p:nvSpPr>
        <p:spPr>
          <a:xfrm>
            <a:off x="1056512" y="2844450"/>
            <a:ext cx="4973096" cy="1458811"/>
          </a:xfrm>
          <a:prstGeom prst="rect">
            <a:avLst/>
          </a:prstGeom>
        </p:spPr>
        <p:txBody>
          <a:bodyPr vert="horz" lIns="91440" tIns="45720" rIns="91440" bIns="45720" rtlCol="0">
            <a:no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rtl="0">
              <a:spcAft>
                <a:spcPts val="2000"/>
              </a:spcAft>
              <a:buNone/>
              <a:defRPr/>
            </a:pPr>
            <a:endParaRPr lang="el-GR" sz="1100" spc="-30" dirty="0">
              <a:solidFill>
                <a:prstClr val="black">
                  <a:lumMod val="75000"/>
                  <a:lumOff val="25000"/>
                </a:prstClr>
              </a:solidFill>
              <a:latin typeface="Segoe UI" panose="020B0502040204020203" pitchFamily="34" charset="0"/>
              <a:cs typeface="Segoe UI" panose="020B0502040204020203" pitchFamily="34" charset="0"/>
            </a:endParaRPr>
          </a:p>
        </p:txBody>
      </p:sp>
      <p:grpSp>
        <p:nvGrpSpPr>
          <p:cNvPr id="22" name="Ομάδα 21" descr="Μικρός κύκλος με τον αριθμό 3 που υποδεικνύει το βήμα 3"/>
          <p:cNvGrpSpPr/>
          <p:nvPr/>
        </p:nvGrpSpPr>
        <p:grpSpPr bwMode="blackWhite">
          <a:xfrm>
            <a:off x="516440" y="3982658"/>
            <a:ext cx="558179" cy="409838"/>
            <a:chOff x="6953426" y="711274"/>
            <a:chExt cx="558179" cy="409838"/>
          </a:xfrm>
        </p:grpSpPr>
        <p:sp>
          <p:nvSpPr>
            <p:cNvPr id="24" name="Έλλειψη 23" descr="Μικρός κύκλος"/>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a:p>
          </p:txBody>
        </p:sp>
        <p:sp>
          <p:nvSpPr>
            <p:cNvPr id="30" name="Πλαίσιο κειμένου 29" descr="Αριθμός 3"/>
            <p:cNvSpPr txBox="1">
              <a:spLocks noChangeAspect="1"/>
            </p:cNvSpPr>
            <p:nvPr/>
          </p:nvSpPr>
          <p:spPr bwMode="blackWhite">
            <a:xfrm>
              <a:off x="6953426" y="727564"/>
              <a:ext cx="558179" cy="369332"/>
            </a:xfrm>
            <a:prstGeom prst="rect">
              <a:avLst/>
            </a:prstGeom>
            <a:noFill/>
          </p:spPr>
          <p:txBody>
            <a:bodyPr wrap="square" rtlCol="0">
              <a:spAutoFit/>
            </a:bodyPr>
            <a:lstStyle/>
            <a:p>
              <a:pPr algn="ctr" rtl="0"/>
              <a:r>
                <a:rPr lang="el-GR" dirty="0">
                  <a:solidFill>
                    <a:schemeClr val="bg1"/>
                  </a:solidFill>
                  <a:latin typeface="Segoe UI Semibold" panose="020B0702040204020203" pitchFamily="34" charset="0"/>
                  <a:cs typeface="Segoe UI Semibold" panose="020B0702040204020203" pitchFamily="34" charset="0"/>
                </a:rPr>
                <a:t>3</a:t>
              </a:r>
            </a:p>
          </p:txBody>
        </p:sp>
      </p:grpSp>
      <p:sp>
        <p:nvSpPr>
          <p:cNvPr id="32" name="Θέση περιεχομένου 17"/>
          <p:cNvSpPr txBox="1">
            <a:spLocks/>
          </p:cNvSpPr>
          <p:nvPr/>
        </p:nvSpPr>
        <p:spPr>
          <a:xfrm>
            <a:off x="1056512" y="4284671"/>
            <a:ext cx="4504252" cy="761144"/>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rtl="0">
              <a:spcAft>
                <a:spcPts val="600"/>
              </a:spcAft>
              <a:buNone/>
              <a:defRPr/>
            </a:pPr>
            <a:r>
              <a:rPr lang="el-GR" sz="1100" spc="-30" dirty="0">
                <a:solidFill>
                  <a:prstClr val="black">
                    <a:lumMod val="75000"/>
                    <a:lumOff val="25000"/>
                  </a:prstClr>
                </a:solidFill>
                <a:cs typeface="Segoe UI"/>
              </a:rPr>
              <a:t>.</a:t>
            </a:r>
          </a:p>
        </p:txBody>
      </p:sp>
      <p:grpSp>
        <p:nvGrpSpPr>
          <p:cNvPr id="37" name="Ομάδα 36" descr="Μικρός κύκλος με τον αριθμό 4 που υποδεικνύει το βήμα 4"/>
          <p:cNvGrpSpPr/>
          <p:nvPr/>
        </p:nvGrpSpPr>
        <p:grpSpPr bwMode="blackWhite">
          <a:xfrm>
            <a:off x="482195" y="4834714"/>
            <a:ext cx="558179" cy="409838"/>
            <a:chOff x="6932954" y="711274"/>
            <a:chExt cx="558179" cy="409838"/>
          </a:xfrm>
        </p:grpSpPr>
        <p:sp>
          <p:nvSpPr>
            <p:cNvPr id="38" name="Έλλειψη 37" descr="Μικρός κύκλος"/>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a:p>
          </p:txBody>
        </p:sp>
        <p:sp>
          <p:nvSpPr>
            <p:cNvPr id="39" name="Πλαίσιο κειμένου 38" descr="Αριθμός 4"/>
            <p:cNvSpPr txBox="1">
              <a:spLocks noChangeAspect="1"/>
            </p:cNvSpPr>
            <p:nvPr/>
          </p:nvSpPr>
          <p:spPr bwMode="blackWhite">
            <a:xfrm>
              <a:off x="6932954" y="721659"/>
              <a:ext cx="558179" cy="369332"/>
            </a:xfrm>
            <a:prstGeom prst="rect">
              <a:avLst/>
            </a:prstGeom>
            <a:noFill/>
          </p:spPr>
          <p:txBody>
            <a:bodyPr wrap="square" rtlCol="0">
              <a:spAutoFit/>
            </a:bodyPr>
            <a:lstStyle/>
            <a:p>
              <a:pPr algn="ctr" rtl="0"/>
              <a:r>
                <a:rPr lang="el-GR" dirty="0">
                  <a:solidFill>
                    <a:schemeClr val="bg1"/>
                  </a:solidFill>
                  <a:latin typeface="Segoe UI Semibold" panose="020B0702040204020203" pitchFamily="34" charset="0"/>
                  <a:cs typeface="Segoe UI Semibold" panose="020B0702040204020203" pitchFamily="34" charset="0"/>
                </a:rPr>
                <a:t>4</a:t>
              </a:r>
            </a:p>
          </p:txBody>
        </p:sp>
      </p:grpSp>
      <p:sp>
        <p:nvSpPr>
          <p:cNvPr id="40" name="Θέση περιεχομένου 17"/>
          <p:cNvSpPr txBox="1">
            <a:spLocks/>
          </p:cNvSpPr>
          <p:nvPr/>
        </p:nvSpPr>
        <p:spPr>
          <a:xfrm>
            <a:off x="1056513" y="5177572"/>
            <a:ext cx="4504252" cy="563538"/>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lvl="0" indent="0" rtl="0">
              <a:spcAft>
                <a:spcPts val="2000"/>
              </a:spcAft>
              <a:buNone/>
              <a:defRPr/>
            </a:pPr>
            <a:endParaRPr lang="el-GR" sz="1100" spc="-30" dirty="0">
              <a:solidFill>
                <a:prstClr val="black">
                  <a:lumMod val="75000"/>
                  <a:lumOff val="25000"/>
                </a:prstClr>
              </a:solidFill>
              <a:latin typeface="Segoe UI" panose="020B0502040204020203" pitchFamily="34" charset="0"/>
              <a:cs typeface="Segoe UI" panose="020B0502040204020203" pitchFamily="34" charset="0"/>
            </a:endParaRPr>
          </a:p>
        </p:txBody>
      </p:sp>
      <p:pic>
        <p:nvPicPr>
          <p:cNvPr id="23" name="Εικόνα 22"/>
          <p:cNvPicPr>
            <a:picLocks noChangeAspect="1"/>
          </p:cNvPicPr>
          <p:nvPr/>
        </p:nvPicPr>
        <p:blipFill>
          <a:blip r:embed="rId3"/>
          <a:srcRect/>
          <a:stretch/>
        </p:blipFill>
        <p:spPr>
          <a:xfrm>
            <a:off x="7507151" y="1874920"/>
            <a:ext cx="4227860" cy="3170895"/>
          </a:xfrm>
          <a:prstGeom prst="rect">
            <a:avLst/>
          </a:prstGeom>
        </p:spPr>
      </p:pic>
      <p:sp>
        <p:nvSpPr>
          <p:cNvPr id="3" name="TextBox 2">
            <a:extLst>
              <a:ext uri="{FF2B5EF4-FFF2-40B4-BE49-F238E27FC236}">
                <a16:creationId xmlns:a16="http://schemas.microsoft.com/office/drawing/2014/main" id="{FF3CB256-BD5C-4801-0774-DE2008A13601}"/>
              </a:ext>
            </a:extLst>
          </p:cNvPr>
          <p:cNvSpPr txBox="1"/>
          <p:nvPr/>
        </p:nvSpPr>
        <p:spPr>
          <a:xfrm>
            <a:off x="678139" y="1204370"/>
            <a:ext cx="6096000" cy="671915"/>
          </a:xfrm>
          <a:prstGeom prst="rect">
            <a:avLst/>
          </a:prstGeom>
          <a:noFill/>
        </p:spPr>
        <p:txBody>
          <a:bodyPr wrap="square">
            <a:spAutoFit/>
          </a:bodyPr>
          <a:lstStyle/>
          <a:p>
            <a:pPr marL="0" marR="0">
              <a:lnSpc>
                <a:spcPct val="107000"/>
              </a:lnSpc>
              <a:spcAft>
                <a:spcPts val="800"/>
              </a:spcAft>
            </a:pPr>
            <a:r>
              <a:rPr lang="el-GR" sz="1800" b="1" kern="100" dirty="0">
                <a:effectLst/>
                <a:latin typeface="Calibri" panose="020F0502020204030204" pitchFamily="34" charset="0"/>
                <a:ea typeface="Calibri" panose="020F0502020204030204" pitchFamily="34" charset="0"/>
                <a:cs typeface="Arial" panose="020B0604020202020204" pitchFamily="34" charset="0"/>
              </a:rPr>
              <a:t>Στην ενότητα αυτή θα ασχοληθούμε με τα ιστορικά γεγονότα του Πολυτεχνείου. </a:t>
            </a:r>
            <a:endParaRPr lang="el-GR" sz="1600" b="1"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TextBox 5">
            <a:extLst>
              <a:ext uri="{FF2B5EF4-FFF2-40B4-BE49-F238E27FC236}">
                <a16:creationId xmlns:a16="http://schemas.microsoft.com/office/drawing/2014/main" id="{D8CDF433-91DB-E155-A759-11602DA4FA97}"/>
              </a:ext>
            </a:extLst>
          </p:cNvPr>
          <p:cNvSpPr txBox="1"/>
          <p:nvPr/>
        </p:nvSpPr>
        <p:spPr>
          <a:xfrm>
            <a:off x="1074619" y="1874920"/>
            <a:ext cx="6096000" cy="871008"/>
          </a:xfrm>
          <a:prstGeom prst="rect">
            <a:avLst/>
          </a:prstGeom>
          <a:noFill/>
        </p:spPr>
        <p:txBody>
          <a:bodyPr wrap="square">
            <a:spAutoFit/>
          </a:bodyPr>
          <a:lstStyle/>
          <a:p>
            <a:pPr marL="0" marR="0">
              <a:lnSpc>
                <a:spcPct val="107000"/>
              </a:lnSpc>
              <a:spcAft>
                <a:spcPts val="800"/>
              </a:spcAft>
            </a:pPr>
            <a:r>
              <a:rPr lang="el-GR" sz="1600" kern="100" dirty="0">
                <a:effectLst/>
                <a:latin typeface="Calibri" panose="020F0502020204030204" pitchFamily="34" charset="0"/>
                <a:ea typeface="Calibri" panose="020F0502020204030204" pitchFamily="34" charset="0"/>
                <a:cs typeface="Arial" panose="020B0604020202020204" pitchFamily="34" charset="0"/>
              </a:rPr>
              <a:t>Αρχικά, οι μαθητές/τριες θα παρατηρήσουν φωτογραφικό υλικό σχετικά με τα γεγονότα του Πολυτεχνείου και θα ακολουθήσει συζήτηση για το  «</a:t>
            </a:r>
            <a:r>
              <a:rPr lang="el-GR" sz="1600" kern="0" dirty="0">
                <a:effectLst/>
                <a:latin typeface="Calibri" panose="020F0502020204030204" pitchFamily="34" charset="0"/>
                <a:ea typeface="Calibri" panose="020F0502020204030204" pitchFamily="34" charset="0"/>
                <a:cs typeface="Arial" panose="020B0604020202020204" pitchFamily="34" charset="0"/>
              </a:rPr>
              <a:t>Τί έγινε τότε;». </a:t>
            </a:r>
            <a:endParaRPr lang="el-GR" sz="16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8" name="TextBox 7">
            <a:extLst>
              <a:ext uri="{FF2B5EF4-FFF2-40B4-BE49-F238E27FC236}">
                <a16:creationId xmlns:a16="http://schemas.microsoft.com/office/drawing/2014/main" id="{9CC73A1C-6BCC-E780-EFED-173A9BF409B2}"/>
              </a:ext>
            </a:extLst>
          </p:cNvPr>
          <p:cNvSpPr txBox="1"/>
          <p:nvPr/>
        </p:nvSpPr>
        <p:spPr>
          <a:xfrm>
            <a:off x="1084676" y="2849552"/>
            <a:ext cx="6096000" cy="871008"/>
          </a:xfrm>
          <a:prstGeom prst="rect">
            <a:avLst/>
          </a:prstGeom>
          <a:noFill/>
        </p:spPr>
        <p:txBody>
          <a:bodyPr wrap="square">
            <a:spAutoFit/>
          </a:bodyPr>
          <a:lstStyle/>
          <a:p>
            <a:pPr marL="0" marR="0">
              <a:lnSpc>
                <a:spcPct val="107000"/>
              </a:lnSpc>
              <a:spcAft>
                <a:spcPts val="800"/>
              </a:spcAft>
            </a:pPr>
            <a:r>
              <a:rPr lang="el-GR" sz="1600" kern="0" dirty="0">
                <a:effectLst/>
                <a:latin typeface="Calibri" panose="020F0502020204030204" pitchFamily="34" charset="0"/>
                <a:ea typeface="Calibri" panose="020F0502020204030204" pitchFamily="34" charset="0"/>
                <a:cs typeface="Arial" panose="020B0604020202020204" pitchFamily="34" charset="0"/>
              </a:rPr>
              <a:t>Θα ακολουθήσει, σε επίπεδο ολομέλειας, η κατασκευή μιας </a:t>
            </a:r>
            <a:r>
              <a:rPr lang="el-GR" sz="1600" kern="0" dirty="0" err="1">
                <a:effectLst/>
                <a:latin typeface="Calibri" panose="020F0502020204030204" pitchFamily="34" charset="0"/>
                <a:ea typeface="Calibri" panose="020F0502020204030204" pitchFamily="34" charset="0"/>
                <a:cs typeface="Arial" panose="020B0604020202020204" pitchFamily="34" charset="0"/>
              </a:rPr>
              <a:t>ιστοριογραμμής</a:t>
            </a:r>
            <a:r>
              <a:rPr lang="el-GR" sz="1600" kern="0" dirty="0">
                <a:effectLst/>
                <a:latin typeface="Calibri" panose="020F0502020204030204" pitchFamily="34" charset="0"/>
                <a:ea typeface="Calibri" panose="020F0502020204030204" pitchFamily="34" charset="0"/>
                <a:cs typeface="Arial" panose="020B0604020202020204" pitchFamily="34" charset="0"/>
              </a:rPr>
              <a:t>, προκειμένου να γίνει πιο κατανοητή η χρονολογική τοποθέτηση των γεγονότων.</a:t>
            </a:r>
            <a:endParaRPr lang="el-GR" sz="14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0" name="TextBox 9">
            <a:extLst>
              <a:ext uri="{FF2B5EF4-FFF2-40B4-BE49-F238E27FC236}">
                <a16:creationId xmlns:a16="http://schemas.microsoft.com/office/drawing/2014/main" id="{74BC8681-770D-69C7-44EE-DACFF0095B5B}"/>
              </a:ext>
            </a:extLst>
          </p:cNvPr>
          <p:cNvSpPr txBox="1"/>
          <p:nvPr/>
        </p:nvSpPr>
        <p:spPr>
          <a:xfrm>
            <a:off x="1115924" y="3895372"/>
            <a:ext cx="6096000" cy="607539"/>
          </a:xfrm>
          <a:prstGeom prst="rect">
            <a:avLst/>
          </a:prstGeom>
          <a:noFill/>
        </p:spPr>
        <p:txBody>
          <a:bodyPr wrap="square">
            <a:spAutoFit/>
          </a:bodyPr>
          <a:lstStyle/>
          <a:p>
            <a:pPr marL="0" marR="0">
              <a:lnSpc>
                <a:spcPct val="107000"/>
              </a:lnSpc>
              <a:spcAft>
                <a:spcPts val="800"/>
              </a:spcAft>
            </a:pPr>
            <a:r>
              <a:rPr lang="el-GR" sz="1600" kern="0" dirty="0">
                <a:effectLst/>
                <a:latin typeface="Calibri" panose="020F0502020204030204" pitchFamily="34" charset="0"/>
                <a:ea typeface="Calibri" panose="020F0502020204030204" pitchFamily="34" charset="0"/>
                <a:cs typeface="Arial" panose="020B0604020202020204" pitchFamily="34" charset="0"/>
              </a:rPr>
              <a:t>Στη συνέχεια οι μαθητές/τριες θα ενθαρρυνθούν να εμπλακούν σε μια αυτοσχέδια δραματοποίηση των συμβάντων του Πολυτεχνείου. </a:t>
            </a:r>
            <a:endParaRPr lang="el-GR" sz="14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FBBF0CD8-25AF-64AC-7F2F-B8475270CCC2}"/>
              </a:ext>
            </a:extLst>
          </p:cNvPr>
          <p:cNvSpPr txBox="1"/>
          <p:nvPr/>
        </p:nvSpPr>
        <p:spPr>
          <a:xfrm>
            <a:off x="1115924" y="4750377"/>
            <a:ext cx="6096000" cy="1397947"/>
          </a:xfrm>
          <a:prstGeom prst="rect">
            <a:avLst/>
          </a:prstGeom>
          <a:noFill/>
        </p:spPr>
        <p:txBody>
          <a:bodyPr wrap="square">
            <a:spAutoFit/>
          </a:bodyPr>
          <a:lstStyle/>
          <a:p>
            <a:pPr marL="0" marR="0">
              <a:lnSpc>
                <a:spcPct val="107000"/>
              </a:lnSpc>
              <a:spcAft>
                <a:spcPts val="800"/>
              </a:spcAft>
            </a:pPr>
            <a:r>
              <a:rPr lang="el-GR" sz="1600" kern="0" dirty="0">
                <a:effectLst/>
                <a:latin typeface="Calibri" panose="020F0502020204030204" pitchFamily="34" charset="0"/>
                <a:ea typeface="Calibri" panose="020F0502020204030204" pitchFamily="34" charset="0"/>
                <a:cs typeface="Arial" panose="020B0604020202020204" pitchFamily="34" charset="0"/>
              </a:rPr>
              <a:t>Εστιάζοντας στη λέξη «Πολυτεχνείο», θα γράψουμε όλοι μαζί τη λέξη στον πίνακα και θα ακολουθήσει εργασία όπου οι μαθητές παροτρύνονται να εντοπίσουν τη λέξη Πολυτεχνείο μέσα σε διάφορα έντυπα κείμενα, να την κόψουν και να την κολλήσουν σε ένα φύλλο εργασίας. </a:t>
            </a:r>
            <a:endParaRPr lang="el-GR" sz="14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0700175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rtlCol="0"/>
          <a:lstStyle/>
          <a:p>
            <a:pPr rtl="0"/>
            <a:r>
              <a:rPr lang="el-GR" i="1" dirty="0"/>
              <a:t>Προτεινόμενα συγγράμματα</a:t>
            </a:r>
            <a:endParaRPr lang="el-GR" dirty="0">
              <a:latin typeface="Segoe UI Light" panose="020B0502040204020203" pitchFamily="34" charset="0"/>
              <a:cs typeface="Segoe UI Light" panose="020B0502040204020203" pitchFamily="34" charset="0"/>
            </a:endParaRPr>
          </a:p>
        </p:txBody>
      </p:sp>
      <p:grpSp>
        <p:nvGrpSpPr>
          <p:cNvPr id="13" name="Ομάδα 12" descr="Μικρός κύκλος με τον αριθμό 1 που υποδεικνύει το βήμα 1"/>
          <p:cNvGrpSpPr/>
          <p:nvPr/>
        </p:nvGrpSpPr>
        <p:grpSpPr bwMode="blackWhite">
          <a:xfrm>
            <a:off x="558723" y="1917997"/>
            <a:ext cx="558179" cy="409838"/>
            <a:chOff x="6953426" y="711274"/>
            <a:chExt cx="558179" cy="409838"/>
          </a:xfrm>
        </p:grpSpPr>
        <p:sp>
          <p:nvSpPr>
            <p:cNvPr id="14" name="Έλλειψη 13" descr="Μικρός κύκλος"/>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a:p>
          </p:txBody>
        </p:sp>
        <p:sp>
          <p:nvSpPr>
            <p:cNvPr id="15" name="Πλαίσιο κειμένου 14" descr="Αριθμός 1"/>
            <p:cNvSpPr txBox="1">
              <a:spLocks noChangeAspect="1"/>
            </p:cNvSpPr>
            <p:nvPr/>
          </p:nvSpPr>
          <p:spPr bwMode="blackWhite">
            <a:xfrm>
              <a:off x="6953426" y="727564"/>
              <a:ext cx="558179" cy="369332"/>
            </a:xfrm>
            <a:prstGeom prst="rect">
              <a:avLst/>
            </a:prstGeom>
            <a:noFill/>
          </p:spPr>
          <p:txBody>
            <a:bodyPr wrap="square" rtlCol="0">
              <a:spAutoFit/>
            </a:bodyPr>
            <a:lstStyle/>
            <a:p>
              <a:pPr algn="ctr" rtl="0"/>
              <a:r>
                <a:rPr lang="el-GR">
                  <a:solidFill>
                    <a:schemeClr val="bg1"/>
                  </a:solidFill>
                  <a:latin typeface="Segoe UI Semibold" panose="020B0702040204020203" pitchFamily="34" charset="0"/>
                  <a:cs typeface="Segoe UI Semibold" panose="020B0702040204020203" pitchFamily="34" charset="0"/>
                </a:rPr>
                <a:t>1</a:t>
              </a:r>
            </a:p>
          </p:txBody>
        </p:sp>
      </p:grpSp>
      <p:sp>
        <p:nvSpPr>
          <p:cNvPr id="16" name="Θέση περιεχομένου 17"/>
          <p:cNvSpPr txBox="1">
            <a:spLocks/>
          </p:cNvSpPr>
          <p:nvPr/>
        </p:nvSpPr>
        <p:spPr>
          <a:xfrm>
            <a:off x="1066039" y="1958189"/>
            <a:ext cx="2979351" cy="1022400"/>
          </a:xfrm>
          <a:prstGeom prst="rect">
            <a:avLst/>
          </a:prstGeom>
        </p:spPr>
        <p:txBody>
          <a:bodyPr vert="horz" lIns="91440" tIns="45720" rIns="91440" bIns="45720" rtlCol="0">
            <a:no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rtl="0">
              <a:spcAft>
                <a:spcPts val="2000"/>
              </a:spcAft>
              <a:buNone/>
            </a:pPr>
            <a:endParaRPr lang="el-GR" sz="1000" spc="-30" dirty="0">
              <a:solidFill>
                <a:prstClr val="black">
                  <a:lumMod val="75000"/>
                  <a:lumOff val="25000"/>
                </a:prstClr>
              </a:solidFill>
              <a:latin typeface="Segoe UI" panose="020B0502040204020203" pitchFamily="34" charset="0"/>
              <a:cs typeface="Segoe UI" panose="020B0502040204020203" pitchFamily="34" charset="0"/>
            </a:endParaRPr>
          </a:p>
        </p:txBody>
      </p:sp>
      <p:grpSp>
        <p:nvGrpSpPr>
          <p:cNvPr id="18" name="Ομάδα 17" descr="Μικρός κύκλος με τον αριθμό 2 που υποδεικνύει το βήμα 2"/>
          <p:cNvGrpSpPr/>
          <p:nvPr/>
        </p:nvGrpSpPr>
        <p:grpSpPr bwMode="blackWhite">
          <a:xfrm>
            <a:off x="558723" y="2896735"/>
            <a:ext cx="558179" cy="409838"/>
            <a:chOff x="6953426" y="711274"/>
            <a:chExt cx="558179" cy="409838"/>
          </a:xfrm>
        </p:grpSpPr>
        <p:sp>
          <p:nvSpPr>
            <p:cNvPr id="23" name="Έλλειψη 22" descr="Μικρός κύκλος"/>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a:p>
          </p:txBody>
        </p:sp>
        <p:sp>
          <p:nvSpPr>
            <p:cNvPr id="24" name="Πλαίσιο κειμένου 23" descr="Αριθμός 2"/>
            <p:cNvSpPr txBox="1">
              <a:spLocks noChangeAspect="1"/>
            </p:cNvSpPr>
            <p:nvPr/>
          </p:nvSpPr>
          <p:spPr bwMode="blackWhite">
            <a:xfrm>
              <a:off x="6953426" y="727564"/>
              <a:ext cx="558179" cy="369332"/>
            </a:xfrm>
            <a:prstGeom prst="rect">
              <a:avLst/>
            </a:prstGeom>
            <a:noFill/>
          </p:spPr>
          <p:txBody>
            <a:bodyPr wrap="square" rtlCol="0">
              <a:spAutoFit/>
            </a:bodyPr>
            <a:lstStyle/>
            <a:p>
              <a:pPr algn="ctr" rtl="0"/>
              <a:r>
                <a:rPr lang="el-GR">
                  <a:solidFill>
                    <a:schemeClr val="bg1"/>
                  </a:solidFill>
                  <a:latin typeface="Segoe UI Semibold" panose="020B0702040204020203" pitchFamily="34" charset="0"/>
                  <a:cs typeface="Segoe UI Semibold" panose="020B0702040204020203" pitchFamily="34" charset="0"/>
                </a:rPr>
                <a:t>2</a:t>
              </a:r>
            </a:p>
          </p:txBody>
        </p:sp>
      </p:grpSp>
      <p:sp>
        <p:nvSpPr>
          <p:cNvPr id="25" name="Θέση περιεχομένου 17"/>
          <p:cNvSpPr txBox="1">
            <a:spLocks/>
          </p:cNvSpPr>
          <p:nvPr/>
        </p:nvSpPr>
        <p:spPr>
          <a:xfrm>
            <a:off x="1066038" y="2936927"/>
            <a:ext cx="2760281" cy="1456101"/>
          </a:xfrm>
          <a:prstGeom prst="rect">
            <a:avLst/>
          </a:prstGeom>
        </p:spPr>
        <p:txBody>
          <a:bodyPr vert="horz" lIns="91440" tIns="45720" rIns="91440" bIns="45720" rtlCol="0">
            <a:no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rtl="0">
              <a:spcAft>
                <a:spcPts val="2000"/>
              </a:spcAft>
              <a:buNone/>
            </a:pPr>
            <a:endParaRPr lang="el-GR" sz="1000" spc="-30" dirty="0">
              <a:solidFill>
                <a:prstClr val="black">
                  <a:lumMod val="75000"/>
                  <a:lumOff val="25000"/>
                </a:prstClr>
              </a:solidFill>
              <a:latin typeface="Segoe UI" panose="020B0502040204020203" pitchFamily="34" charset="0"/>
              <a:cs typeface="Segoe UI" panose="020B0502040204020203" pitchFamily="34" charset="0"/>
            </a:endParaRPr>
          </a:p>
        </p:txBody>
      </p:sp>
      <p:grpSp>
        <p:nvGrpSpPr>
          <p:cNvPr id="26" name="Ομάδα 25" descr="Μικρός κύκλος με τον αριθμό 3 που υποδεικνύει το βήμα 3"/>
          <p:cNvGrpSpPr/>
          <p:nvPr/>
        </p:nvGrpSpPr>
        <p:grpSpPr bwMode="blackWhite">
          <a:xfrm>
            <a:off x="604998" y="3806225"/>
            <a:ext cx="558179" cy="409838"/>
            <a:chOff x="6953426" y="711274"/>
            <a:chExt cx="558179" cy="409838"/>
          </a:xfrm>
        </p:grpSpPr>
        <p:sp>
          <p:nvSpPr>
            <p:cNvPr id="27" name="Έλλειψη 26" descr="Μικρός κύκλος"/>
            <p:cNvSpPr/>
            <p:nvPr/>
          </p:nvSpPr>
          <p:spPr bwMode="blackWhite">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l-GR"/>
            </a:p>
          </p:txBody>
        </p:sp>
        <p:sp>
          <p:nvSpPr>
            <p:cNvPr id="28" name="Πλαίσιο κειμένου 27" descr="Αριθμός 3"/>
            <p:cNvSpPr txBox="1">
              <a:spLocks noChangeAspect="1"/>
            </p:cNvSpPr>
            <p:nvPr/>
          </p:nvSpPr>
          <p:spPr bwMode="blackWhite">
            <a:xfrm>
              <a:off x="6953426" y="727564"/>
              <a:ext cx="558179" cy="369332"/>
            </a:xfrm>
            <a:prstGeom prst="rect">
              <a:avLst/>
            </a:prstGeom>
            <a:noFill/>
          </p:spPr>
          <p:txBody>
            <a:bodyPr wrap="square" rtlCol="0">
              <a:spAutoFit/>
            </a:bodyPr>
            <a:lstStyle/>
            <a:p>
              <a:pPr algn="ctr" rtl="0"/>
              <a:r>
                <a:rPr lang="el-GR">
                  <a:solidFill>
                    <a:schemeClr val="bg1"/>
                  </a:solidFill>
                  <a:latin typeface="Segoe UI Semibold" panose="020B0702040204020203" pitchFamily="34" charset="0"/>
                  <a:cs typeface="Segoe UI Semibold" panose="020B0702040204020203" pitchFamily="34" charset="0"/>
                </a:rPr>
                <a:t>3</a:t>
              </a:r>
            </a:p>
          </p:txBody>
        </p:sp>
      </p:grpSp>
      <p:sp>
        <p:nvSpPr>
          <p:cNvPr id="29" name="Θέση περιεχομένου 17"/>
          <p:cNvSpPr txBox="1">
            <a:spLocks/>
          </p:cNvSpPr>
          <p:nvPr/>
        </p:nvSpPr>
        <p:spPr>
          <a:xfrm>
            <a:off x="1076798" y="4360521"/>
            <a:ext cx="2760281" cy="1327574"/>
          </a:xfrm>
          <a:prstGeom prst="rect">
            <a:avLst/>
          </a:prstGeom>
        </p:spPr>
        <p:txBody>
          <a:bodyPr vert="horz" lIns="91440" tIns="45720" rIns="91440" bIns="45720" rtlCol="0">
            <a:no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rtl="0">
              <a:spcAft>
                <a:spcPts val="2000"/>
              </a:spcAft>
              <a:buNone/>
            </a:pPr>
            <a:endParaRPr lang="el-GR" sz="1000" spc="-30" dirty="0">
              <a:solidFill>
                <a:prstClr val="black">
                  <a:lumMod val="75000"/>
                  <a:lumOff val="25000"/>
                </a:prstClr>
              </a:solidFill>
              <a:latin typeface="Segoe UI" panose="020B0502040204020203" pitchFamily="34" charset="0"/>
              <a:cs typeface="Segoe UI" panose="020B0502040204020203" pitchFamily="34" charset="0"/>
            </a:endParaRPr>
          </a:p>
        </p:txBody>
      </p:sp>
      <p:cxnSp>
        <p:nvCxnSpPr>
          <p:cNvPr id="20" name="Ευθεία γραμμή σύνδεσης 19">
            <a:extLst>
              <a:ext uri="{C183D7F6-B498-43B3-948B-1728B52AA6E4}">
                <adec:decorative xmlns:adec="http://schemas.microsoft.com/office/drawing/2017/decorative" val="1"/>
              </a:ext>
            </a:extLst>
          </p:cNvPr>
          <p:cNvCxnSpPr/>
          <p:nvPr/>
        </p:nvCxnSpPr>
        <p:spPr>
          <a:xfrm>
            <a:off x="6296866" y="1472431"/>
            <a:ext cx="0" cy="4892634"/>
          </a:xfrm>
          <a:prstGeom prst="line">
            <a:avLst/>
          </a:prstGeom>
          <a:ln w="9525">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10" name="Έλλειψη 9" descr="Μεγάλος, μπλε κύκλος με ένα μικρό ανοιχτό μπλε κύκλο μέσα του"/>
          <p:cNvSpPr/>
          <p:nvPr/>
        </p:nvSpPr>
        <p:spPr>
          <a:xfrm>
            <a:off x="7236525" y="1944862"/>
            <a:ext cx="3827244" cy="3743233"/>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0" cap="none" spc="0" normalizeH="0" baseline="0">
              <a:ln>
                <a:noFill/>
              </a:ln>
              <a:solidFill>
                <a:sysClr val="windowText" lastClr="000000"/>
              </a:solidFill>
              <a:effectLst/>
              <a:uLnTx/>
              <a:uFillTx/>
            </a:endParaRPr>
          </a:p>
        </p:txBody>
      </p:sp>
      <p:sp>
        <p:nvSpPr>
          <p:cNvPr id="11" name="Έλλειψη 10" descr="Μικρός ανοιχτός μπλε κύκλος μέσα σε μεγάλο σκούρο μπλε κύκλο"/>
          <p:cNvSpPr/>
          <p:nvPr/>
        </p:nvSpPr>
        <p:spPr bwMode="ltGray">
          <a:xfrm>
            <a:off x="8086223" y="2796642"/>
            <a:ext cx="2148929" cy="2101759"/>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l-GR" sz="1800" b="0" i="0" u="none" strike="noStrike" kern="0" cap="none" spc="0" normalizeH="0" baseline="0">
              <a:ln>
                <a:noFill/>
              </a:ln>
              <a:solidFill>
                <a:sysClr val="windowText" lastClr="000000"/>
              </a:solidFill>
              <a:effectLst/>
              <a:uLnTx/>
              <a:uFillTx/>
            </a:endParaRPr>
          </a:p>
        </p:txBody>
      </p:sp>
      <p:sp>
        <p:nvSpPr>
          <p:cNvPr id="7" name="TextBox 6">
            <a:extLst>
              <a:ext uri="{FF2B5EF4-FFF2-40B4-BE49-F238E27FC236}">
                <a16:creationId xmlns:a16="http://schemas.microsoft.com/office/drawing/2014/main" id="{A4F8F835-2261-12DC-CBE5-42302A9783B5}"/>
              </a:ext>
            </a:extLst>
          </p:cNvPr>
          <p:cNvSpPr txBox="1"/>
          <p:nvPr/>
        </p:nvSpPr>
        <p:spPr>
          <a:xfrm>
            <a:off x="1128231" y="1896054"/>
            <a:ext cx="6094428" cy="646331"/>
          </a:xfrm>
          <a:prstGeom prst="rect">
            <a:avLst/>
          </a:prstGeom>
          <a:noFill/>
        </p:spPr>
        <p:txBody>
          <a:bodyPr wrap="square">
            <a:spAutoFit/>
          </a:bodyPr>
          <a:lstStyle/>
          <a:p>
            <a:r>
              <a:rPr lang="el-GR" dirty="0"/>
              <a:t>Η Φάρμα των Ζώων, </a:t>
            </a:r>
            <a:r>
              <a:rPr lang="el-GR" dirty="0" err="1"/>
              <a:t>George</a:t>
            </a:r>
            <a:r>
              <a:rPr lang="el-GR" dirty="0"/>
              <a:t> </a:t>
            </a:r>
            <a:r>
              <a:rPr lang="el-GR" dirty="0" err="1"/>
              <a:t>Orwell</a:t>
            </a:r>
            <a:r>
              <a:rPr lang="el-GR" dirty="0"/>
              <a:t>, Εκδόσεις διόπτρα</a:t>
            </a:r>
          </a:p>
          <a:p>
            <a:endParaRPr lang="el-GR" dirty="0"/>
          </a:p>
        </p:txBody>
      </p:sp>
      <p:sp>
        <p:nvSpPr>
          <p:cNvPr id="9" name="TextBox 8">
            <a:extLst>
              <a:ext uri="{FF2B5EF4-FFF2-40B4-BE49-F238E27FC236}">
                <a16:creationId xmlns:a16="http://schemas.microsoft.com/office/drawing/2014/main" id="{033EF42F-EE05-5EDD-2751-1CD8DBE87FF1}"/>
              </a:ext>
            </a:extLst>
          </p:cNvPr>
          <p:cNvSpPr txBox="1"/>
          <p:nvPr/>
        </p:nvSpPr>
        <p:spPr>
          <a:xfrm>
            <a:off x="1163178" y="2788123"/>
            <a:ext cx="6094428" cy="369332"/>
          </a:xfrm>
          <a:prstGeom prst="rect">
            <a:avLst/>
          </a:prstGeom>
          <a:noFill/>
        </p:spPr>
        <p:txBody>
          <a:bodyPr wrap="square">
            <a:spAutoFit/>
          </a:bodyPr>
          <a:lstStyle/>
          <a:p>
            <a:r>
              <a:rPr lang="el-GR" dirty="0"/>
              <a:t>Η κυρά Δημοκρατία, </a:t>
            </a:r>
            <a:r>
              <a:rPr lang="el-GR" dirty="0" err="1"/>
              <a:t>Αρμενιάκου</a:t>
            </a:r>
            <a:r>
              <a:rPr lang="el-GR" dirty="0"/>
              <a:t> Κ., Εκδόσεις Κέδρος</a:t>
            </a:r>
          </a:p>
        </p:txBody>
      </p:sp>
      <p:sp>
        <p:nvSpPr>
          <p:cNvPr id="19" name="TextBox 18">
            <a:extLst>
              <a:ext uri="{FF2B5EF4-FFF2-40B4-BE49-F238E27FC236}">
                <a16:creationId xmlns:a16="http://schemas.microsoft.com/office/drawing/2014/main" id="{59450AB8-6381-6885-0BCD-6700C957F37A}"/>
              </a:ext>
            </a:extLst>
          </p:cNvPr>
          <p:cNvSpPr txBox="1"/>
          <p:nvPr/>
        </p:nvSpPr>
        <p:spPr>
          <a:xfrm>
            <a:off x="1163178" y="3774661"/>
            <a:ext cx="6094428" cy="369332"/>
          </a:xfrm>
          <a:prstGeom prst="rect">
            <a:avLst/>
          </a:prstGeom>
          <a:noFill/>
        </p:spPr>
        <p:txBody>
          <a:bodyPr wrap="square">
            <a:spAutoFit/>
          </a:bodyPr>
          <a:lstStyle/>
          <a:p>
            <a:r>
              <a:rPr lang="el-GR" dirty="0"/>
              <a:t>Ντενεκεδούπολη, </a:t>
            </a:r>
            <a:r>
              <a:rPr lang="el-GR" dirty="0" err="1"/>
              <a:t>Φακίνου</a:t>
            </a:r>
            <a:r>
              <a:rPr lang="el-GR" dirty="0"/>
              <a:t> Ε., Εκδόσεις Κέδρος</a:t>
            </a:r>
          </a:p>
        </p:txBody>
      </p:sp>
    </p:spTree>
    <p:extLst>
      <p:ext uri="{BB962C8B-B14F-4D97-AF65-F5344CB8AC3E}">
        <p14:creationId xmlns:p14="http://schemas.microsoft.com/office/powerpoint/2010/main" val="2596833607"/>
      </p:ext>
    </p:extLst>
  </p:cSld>
  <p:clrMapOvr>
    <a:masterClrMapping/>
  </p:clrMapOvr>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60957317_TF10001108_Win32" id="{A837BB40-11FF-49F9-B383-ACA1DE79B78C}" vid="{75D98C61-8BB0-4112-964C-F70CA534ABED}"/>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{04DFDD97-290D-4BA0-AEC4-AB88B19E8DD0}tf10001108_win32</Template>
  <TotalTime>16</TotalTime>
  <Words>306</Words>
  <Application>Microsoft Office PowerPoint</Application>
  <PresentationFormat>Widescreen</PresentationFormat>
  <Paragraphs>33</Paragraphs>
  <Slides>5</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Arial</vt:lpstr>
      <vt:lpstr>Calibri</vt:lpstr>
      <vt:lpstr>Segoe UI</vt:lpstr>
      <vt:lpstr>Segoe UI Light</vt:lpstr>
      <vt:lpstr>Segoe UI Semibold</vt:lpstr>
      <vt:lpstr>Symbol</vt:lpstr>
      <vt:lpstr>Times New Roman</vt:lpstr>
      <vt:lpstr>WelcomeDoc</vt:lpstr>
      <vt:lpstr>Πολυτεχνείο</vt:lpstr>
      <vt:lpstr>Μαθησιακοί Στόχοι</vt:lpstr>
      <vt:lpstr>Μέθοδοι διδασκαλίας</vt:lpstr>
      <vt:lpstr>Πληροφορίες για την Ενότητα</vt:lpstr>
      <vt:lpstr>Προτεινόμενα συγγράμματα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Tzina Kesimidi</dc:creator>
  <cp:keywords/>
  <cp:lastModifiedBy>Tzina Kesimidi</cp:lastModifiedBy>
  <cp:revision>1</cp:revision>
  <dcterms:created xsi:type="dcterms:W3CDTF">2024-11-13T14:07:51Z</dcterms:created>
  <dcterms:modified xsi:type="dcterms:W3CDTF">2024-11-13T14:24:11Z</dcterms:modified>
  <cp:version/>
</cp:coreProperties>
</file>