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1C426522-19EB-4CF7-9323-1C6B4868E4E5}" type="datetimeFigureOut">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4101864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C426522-19EB-4CF7-9323-1C6B4868E4E5}" type="datetimeFigureOut">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1414031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C426522-19EB-4CF7-9323-1C6B4868E4E5}" type="datetimeFigureOut">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53455D8-31EB-4ED7-85FE-B9846D8114E7}"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67959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C426522-19EB-4CF7-9323-1C6B4868E4E5}" type="datetimeFigureOut">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2920612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C426522-19EB-4CF7-9323-1C6B4868E4E5}" type="datetimeFigureOut">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53455D8-31EB-4ED7-85FE-B9846D8114E7}"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54212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C426522-19EB-4CF7-9323-1C6B4868E4E5}" type="datetimeFigureOut">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1880047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C426522-19EB-4CF7-9323-1C6B4868E4E5}" type="datetimeFigureOut">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21937140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C426522-19EB-4CF7-9323-1C6B4868E4E5}" type="datetimeFigureOut">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48011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C426522-19EB-4CF7-9323-1C6B4868E4E5}" type="datetimeFigureOut">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2248174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1C426522-19EB-4CF7-9323-1C6B4868E4E5}" type="datetimeFigureOut">
              <a:rPr lang="el-GR" smtClean="0"/>
              <a:t>19/11/2024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287217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1C426522-19EB-4CF7-9323-1C6B4868E4E5}" type="datetimeFigureOut">
              <a:rPr lang="el-GR" smtClean="0"/>
              <a:t>19/11/2024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121579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1C426522-19EB-4CF7-9323-1C6B4868E4E5}" type="datetimeFigureOut">
              <a:rPr lang="el-GR" smtClean="0"/>
              <a:t>19/11/2024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2901167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C426522-19EB-4CF7-9323-1C6B4868E4E5}" type="datetimeFigureOut">
              <a:rPr lang="el-GR" smtClean="0"/>
              <a:t>19/11/2024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423906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426522-19EB-4CF7-9323-1C6B4868E4E5}" type="datetimeFigureOut">
              <a:rPr lang="el-GR" smtClean="0"/>
              <a:t>19/11/2024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197173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C426522-19EB-4CF7-9323-1C6B4868E4E5}" type="datetimeFigureOut">
              <a:rPr lang="el-GR" smtClean="0"/>
              <a:t>19/11/2024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998840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1C426522-19EB-4CF7-9323-1C6B4868E4E5}" type="datetimeFigureOut">
              <a:rPr lang="el-GR" smtClean="0"/>
              <a:t>19/11/2024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53455D8-31EB-4ED7-85FE-B9846D8114E7}" type="slidenum">
              <a:rPr lang="el-GR" smtClean="0"/>
              <a:t>‹#›</a:t>
            </a:fld>
            <a:endParaRPr lang="el-GR"/>
          </a:p>
        </p:txBody>
      </p:sp>
    </p:spTree>
    <p:extLst>
      <p:ext uri="{BB962C8B-B14F-4D97-AF65-F5344CB8AC3E}">
        <p14:creationId xmlns:p14="http://schemas.microsoft.com/office/powerpoint/2010/main" val="3368069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C426522-19EB-4CF7-9323-1C6B4868E4E5}" type="datetimeFigureOut">
              <a:rPr lang="el-GR" smtClean="0"/>
              <a:t>19/11/2024</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53455D8-31EB-4ED7-85FE-B9846D8114E7}" type="slidenum">
              <a:rPr lang="el-GR" smtClean="0"/>
              <a:t>‹#›</a:t>
            </a:fld>
            <a:endParaRPr lang="el-GR"/>
          </a:p>
        </p:txBody>
      </p:sp>
    </p:spTree>
    <p:extLst>
      <p:ext uri="{BB962C8B-B14F-4D97-AF65-F5344CB8AC3E}">
        <p14:creationId xmlns:p14="http://schemas.microsoft.com/office/powerpoint/2010/main" val="690186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gif"/><Relationship Id="rId1" Type="http://schemas.openxmlformats.org/officeDocument/2006/relationships/slideLayout" Target="../slideLayouts/slideLayout2.xml"/><Relationship Id="rId5" Type="http://schemas.openxmlformats.org/officeDocument/2006/relationships/image" Target="../media/image12.gif"/><Relationship Id="rId4" Type="http://schemas.openxmlformats.org/officeDocument/2006/relationships/image" Target="../media/image11.gif"/></Relationships>
</file>

<file path=ppt/slides/_rels/slide6.xml.rels><?xml version="1.0" encoding="UTF-8" standalone="yes"?>
<Relationships xmlns="http://schemas.openxmlformats.org/package/2006/relationships"><Relationship Id="rId8" Type="http://schemas.openxmlformats.org/officeDocument/2006/relationships/image" Target="../media/image19.gif"/><Relationship Id="rId3" Type="http://schemas.openxmlformats.org/officeDocument/2006/relationships/image" Target="../media/image14.gif"/><Relationship Id="rId7" Type="http://schemas.openxmlformats.org/officeDocument/2006/relationships/image" Target="../media/image18.gif"/><Relationship Id="rId2" Type="http://schemas.openxmlformats.org/officeDocument/2006/relationships/image" Target="../media/image13.gif"/><Relationship Id="rId1" Type="http://schemas.openxmlformats.org/officeDocument/2006/relationships/slideLayout" Target="../slideLayouts/slideLayout4.xml"/><Relationship Id="rId6" Type="http://schemas.openxmlformats.org/officeDocument/2006/relationships/image" Target="../media/image17.gif"/><Relationship Id="rId11" Type="http://schemas.openxmlformats.org/officeDocument/2006/relationships/image" Target="../media/image22.gif"/><Relationship Id="rId5" Type="http://schemas.openxmlformats.org/officeDocument/2006/relationships/image" Target="../media/image16.gif"/><Relationship Id="rId10" Type="http://schemas.openxmlformats.org/officeDocument/2006/relationships/image" Target="../media/image21.gif"/><Relationship Id="rId4" Type="http://schemas.openxmlformats.org/officeDocument/2006/relationships/image" Target="../media/image15.gif"/><Relationship Id="rId9" Type="http://schemas.openxmlformats.org/officeDocument/2006/relationships/image" Target="../media/image20.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B734B4-3270-14CE-1391-DEA913ECD6A1}"/>
              </a:ext>
            </a:extLst>
          </p:cNvPr>
          <p:cNvSpPr>
            <a:spLocks noGrp="1"/>
          </p:cNvSpPr>
          <p:nvPr>
            <p:ph type="ctrTitle"/>
          </p:nvPr>
        </p:nvSpPr>
        <p:spPr/>
        <p:txBody>
          <a:bodyPr/>
          <a:lstStyle/>
          <a:p>
            <a:r>
              <a:rPr lang="el-GR" dirty="0"/>
              <a:t>Ενότητα 1- Εισαγωγή</a:t>
            </a:r>
          </a:p>
        </p:txBody>
      </p:sp>
      <p:sp>
        <p:nvSpPr>
          <p:cNvPr id="3" name="Υπότιτλος 2">
            <a:extLst>
              <a:ext uri="{FF2B5EF4-FFF2-40B4-BE49-F238E27FC236}">
                <a16:creationId xmlns:a16="http://schemas.microsoft.com/office/drawing/2014/main" id="{1109EAEA-6940-82A3-66EB-29E5DAC73928}"/>
              </a:ext>
            </a:extLst>
          </p:cNvPr>
          <p:cNvSpPr>
            <a:spLocks noGrp="1"/>
          </p:cNvSpPr>
          <p:nvPr>
            <p:ph type="subTitle" idx="1"/>
          </p:nvPr>
        </p:nvSpPr>
        <p:spPr/>
        <p:txBody>
          <a:bodyPr/>
          <a:lstStyle/>
          <a:p>
            <a:r>
              <a:rPr lang="el-GR" dirty="0"/>
              <a:t>Τι είναι η Κυκλοφοριακή Αγωγή;</a:t>
            </a:r>
          </a:p>
        </p:txBody>
      </p:sp>
    </p:spTree>
    <p:extLst>
      <p:ext uri="{BB962C8B-B14F-4D97-AF65-F5344CB8AC3E}">
        <p14:creationId xmlns:p14="http://schemas.microsoft.com/office/powerpoint/2010/main" val="1689870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0DFEF4-EF6B-B7B1-8946-05FE03B2A0B1}"/>
              </a:ext>
            </a:extLst>
          </p:cNvPr>
          <p:cNvSpPr>
            <a:spLocks noGrp="1"/>
          </p:cNvSpPr>
          <p:nvPr>
            <p:ph type="title"/>
          </p:nvPr>
        </p:nvSpPr>
        <p:spPr/>
        <p:txBody>
          <a:bodyPr>
            <a:noAutofit/>
          </a:bodyPr>
          <a:lstStyle/>
          <a:p>
            <a:r>
              <a:rPr lang="el-GR" sz="2400" b="0" i="0" dirty="0">
                <a:solidFill>
                  <a:srgbClr val="1F1F1F"/>
                </a:solidFill>
                <a:effectLst/>
                <a:latin typeface="Google Sans"/>
              </a:rPr>
              <a:t>Η </a:t>
            </a:r>
            <a:r>
              <a:rPr lang="el-GR" sz="2400" b="0" i="0" dirty="0">
                <a:solidFill>
                  <a:srgbClr val="040C28"/>
                </a:solidFill>
                <a:effectLst/>
                <a:latin typeface="Google Sans"/>
              </a:rPr>
              <a:t>Κυκλοφοριακή Αγωγή</a:t>
            </a:r>
            <a:r>
              <a:rPr lang="el-GR" sz="2400" b="0" i="0" dirty="0">
                <a:solidFill>
                  <a:srgbClr val="1F1F1F"/>
                </a:solidFill>
                <a:effectLst/>
                <a:latin typeface="Google Sans"/>
              </a:rPr>
              <a:t> αφορά τη διαμόρφωση κυκλοφοριακής συνείδησης προκειμένου να λειτουργούμε υπεύθυνα και σωστά ως οδηγοί, ως πεζοί, ως συνεπιβάτες, ως ποδηλάτες. Αυτό επιτυγχ</a:t>
            </a:r>
            <a:r>
              <a:rPr lang="el-GR" sz="2400" dirty="0">
                <a:solidFill>
                  <a:srgbClr val="1F1F1F"/>
                </a:solidFill>
                <a:latin typeface="Google Sans"/>
              </a:rPr>
              <a:t>άνεται με τη βοήθεια του Κώδικα Οδικής Κυκλοφορίας και των πινακίδων σήμανσης.</a:t>
            </a:r>
            <a:endParaRPr lang="el-GR" sz="2400" dirty="0"/>
          </a:p>
        </p:txBody>
      </p:sp>
      <p:pic>
        <p:nvPicPr>
          <p:cNvPr id="5" name="Θέση περιεχομένου 4">
            <a:extLst>
              <a:ext uri="{FF2B5EF4-FFF2-40B4-BE49-F238E27FC236}">
                <a16:creationId xmlns:a16="http://schemas.microsoft.com/office/drawing/2014/main" id="{41D837E0-2209-C8C8-5621-5C5FCFE4769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9435" y="2680662"/>
            <a:ext cx="6749591" cy="3778336"/>
          </a:xfrm>
        </p:spPr>
      </p:pic>
    </p:spTree>
    <p:extLst>
      <p:ext uri="{BB962C8B-B14F-4D97-AF65-F5344CB8AC3E}">
        <p14:creationId xmlns:p14="http://schemas.microsoft.com/office/powerpoint/2010/main" val="3196137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5C2788-65C6-BDFF-C7D1-BB5BCACBEB2C}"/>
              </a:ext>
            </a:extLst>
          </p:cNvPr>
          <p:cNvSpPr>
            <a:spLocks noGrp="1"/>
          </p:cNvSpPr>
          <p:nvPr>
            <p:ph type="title"/>
          </p:nvPr>
        </p:nvSpPr>
        <p:spPr>
          <a:xfrm>
            <a:off x="838199" y="245097"/>
            <a:ext cx="10521099" cy="1715678"/>
          </a:xfrm>
        </p:spPr>
        <p:txBody>
          <a:bodyPr>
            <a:noAutofit/>
          </a:bodyPr>
          <a:lstStyle/>
          <a:p>
            <a:r>
              <a:rPr lang="el-GR" sz="2200" dirty="0">
                <a:solidFill>
                  <a:schemeClr val="tx1"/>
                </a:solidFill>
              </a:rPr>
              <a:t>Ο </a:t>
            </a:r>
            <a:r>
              <a:rPr lang="el-GR" sz="2200" b="1" dirty="0">
                <a:solidFill>
                  <a:schemeClr val="tx1"/>
                </a:solidFill>
              </a:rPr>
              <a:t>Κώδικας Οδικής Κυκλοφορίας </a:t>
            </a:r>
            <a:r>
              <a:rPr lang="el-GR" sz="2200" dirty="0">
                <a:solidFill>
                  <a:schemeClr val="tx1"/>
                </a:solidFill>
              </a:rPr>
              <a:t>είναι στην ουσία ο νόμος που ρυθμίζει πώς θα κυκλοφορούν δημόσια οι οδηγοί ,οι πεζοί και τα ζώα στο οδικό δίκτυο . Στην πράξη αυτό επιτυγχάνεται με τις πινακίδες σήμανσης, που ρυθμίζουν την κυκλοφορία και οι οποίες διακρίνονται σε 3 κατηγορίες: α)αυτές που </a:t>
            </a:r>
            <a:r>
              <a:rPr lang="el-GR" sz="2200" dirty="0" err="1">
                <a:solidFill>
                  <a:schemeClr val="tx1"/>
                </a:solidFill>
              </a:rPr>
              <a:t>αναγγέλουν</a:t>
            </a:r>
            <a:r>
              <a:rPr lang="el-GR" sz="2200" dirty="0">
                <a:solidFill>
                  <a:schemeClr val="tx1"/>
                </a:solidFill>
              </a:rPr>
              <a:t> κίνδυνο β)οι ρυθμιστικές και γ) οι πληροφοριακές.</a:t>
            </a:r>
          </a:p>
        </p:txBody>
      </p:sp>
      <p:sp>
        <p:nvSpPr>
          <p:cNvPr id="3" name="Θέση περιεχομένου 2">
            <a:extLst>
              <a:ext uri="{FF2B5EF4-FFF2-40B4-BE49-F238E27FC236}">
                <a16:creationId xmlns:a16="http://schemas.microsoft.com/office/drawing/2014/main" id="{1DD7463A-7D0B-60EF-6615-1BEBCD678C71}"/>
              </a:ext>
            </a:extLst>
          </p:cNvPr>
          <p:cNvSpPr>
            <a:spLocks noGrp="1"/>
          </p:cNvSpPr>
          <p:nvPr>
            <p:ph sz="half" idx="1"/>
          </p:nvPr>
        </p:nvSpPr>
        <p:spPr>
          <a:xfrm>
            <a:off x="474873" y="2031476"/>
            <a:ext cx="3280528" cy="4581427"/>
          </a:xfrm>
          <a:ln>
            <a:solidFill>
              <a:schemeClr val="tx1"/>
            </a:solidFill>
          </a:ln>
        </p:spPr>
        <p:txBody>
          <a:bodyPr>
            <a:normAutofit/>
          </a:bodyPr>
          <a:lstStyle/>
          <a:p>
            <a:r>
              <a:rPr lang="el-GR" sz="2200" b="1" i="1" u="sng" dirty="0"/>
              <a:t>Πινακίδες που </a:t>
            </a:r>
            <a:r>
              <a:rPr lang="el-GR" sz="2200" b="1" i="1" u="sng" dirty="0" err="1"/>
              <a:t>αναγγέλουν</a:t>
            </a:r>
            <a:r>
              <a:rPr lang="el-GR" sz="2200" b="1" i="1" u="sng" dirty="0"/>
              <a:t> κίνδυνο(</a:t>
            </a:r>
            <a:r>
              <a:rPr lang="el-GR" sz="2200" i="1" dirty="0"/>
              <a:t>είναι κυρίως τριγωνικές, σε κόκκινο πλαίσιο, κίτρινο υπόβαθρο με μαύρο σύμβολο)</a:t>
            </a:r>
            <a:endParaRPr lang="el-GR" sz="2200" b="1" i="1" u="sng" dirty="0"/>
          </a:p>
          <a:p>
            <a:endParaRPr lang="el-GR" sz="2400" b="1" i="1" u="sng" dirty="0"/>
          </a:p>
        </p:txBody>
      </p:sp>
      <p:pic>
        <p:nvPicPr>
          <p:cNvPr id="8" name="Θέση περιεχομένου 7">
            <a:extLst>
              <a:ext uri="{FF2B5EF4-FFF2-40B4-BE49-F238E27FC236}">
                <a16:creationId xmlns:a16="http://schemas.microsoft.com/office/drawing/2014/main" id="{0A387643-C757-8834-9430-118D68844C08}"/>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150069" y="4626890"/>
            <a:ext cx="1783335" cy="1783335"/>
          </a:xfrm>
        </p:spPr>
      </p:pic>
      <p:sp>
        <p:nvSpPr>
          <p:cNvPr id="9" name="Θέση περιεχομένου 2">
            <a:extLst>
              <a:ext uri="{FF2B5EF4-FFF2-40B4-BE49-F238E27FC236}">
                <a16:creationId xmlns:a16="http://schemas.microsoft.com/office/drawing/2014/main" id="{6776C7F9-4C88-F508-5357-123FC27B4E61}"/>
              </a:ext>
            </a:extLst>
          </p:cNvPr>
          <p:cNvSpPr txBox="1">
            <a:spLocks/>
          </p:cNvSpPr>
          <p:nvPr/>
        </p:nvSpPr>
        <p:spPr>
          <a:xfrm>
            <a:off x="3967218" y="2031476"/>
            <a:ext cx="3993823" cy="458142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l-GR" sz="2200" b="1" i="1" u="sng" dirty="0"/>
              <a:t>Ρυθμιστικές πινακίδες(</a:t>
            </a:r>
            <a:r>
              <a:rPr lang="el-GR" sz="2200" i="1" dirty="0"/>
              <a:t>είναι 2 ειδών: οι </a:t>
            </a:r>
            <a:r>
              <a:rPr lang="el-GR" sz="2200" b="1" i="1" dirty="0"/>
              <a:t>απαγορευτικές </a:t>
            </a:r>
            <a:r>
              <a:rPr lang="el-GR" sz="2200" i="1" dirty="0"/>
              <a:t>και οι </a:t>
            </a:r>
            <a:r>
              <a:rPr lang="el-GR" sz="2200" b="1" i="1" dirty="0"/>
              <a:t>υποχρεωτικές. </a:t>
            </a:r>
            <a:r>
              <a:rPr lang="el-GR" sz="2200" i="1" dirty="0"/>
              <a:t>Οι πρώτες είναι κυκλικές, λευκές με κόκκινο περίγραμμα και μαύρο σύμβολο. Οι δεύτερες είναι μπλε, με λευκό σύμβολο και χωρίς περίγραμμα)</a:t>
            </a:r>
            <a:endParaRPr lang="el-GR" sz="2200" b="1" i="1" u="sng" dirty="0"/>
          </a:p>
          <a:p>
            <a:endParaRPr lang="el-GR" sz="2400" b="1" i="1" u="sng" dirty="0"/>
          </a:p>
        </p:txBody>
      </p:sp>
      <p:pic>
        <p:nvPicPr>
          <p:cNvPr id="11" name="Εικόνα 10">
            <a:extLst>
              <a:ext uri="{FF2B5EF4-FFF2-40B4-BE49-F238E27FC236}">
                <a16:creationId xmlns:a16="http://schemas.microsoft.com/office/drawing/2014/main" id="{7DCA3305-228C-6528-10F3-82F809475F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7890" y="4485488"/>
            <a:ext cx="1783335" cy="1783335"/>
          </a:xfrm>
          <a:prstGeom prst="rect">
            <a:avLst/>
          </a:prstGeom>
        </p:spPr>
      </p:pic>
      <p:pic>
        <p:nvPicPr>
          <p:cNvPr id="13" name="Εικόνα 12">
            <a:extLst>
              <a:ext uri="{FF2B5EF4-FFF2-40B4-BE49-F238E27FC236}">
                <a16:creationId xmlns:a16="http://schemas.microsoft.com/office/drawing/2014/main" id="{9B6E81F6-88E7-D2B9-5106-B95FCDC54A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6344" y="4485487"/>
            <a:ext cx="1783336" cy="1783336"/>
          </a:xfrm>
          <a:prstGeom prst="rect">
            <a:avLst/>
          </a:prstGeom>
        </p:spPr>
      </p:pic>
      <p:sp>
        <p:nvSpPr>
          <p:cNvPr id="14" name="Θέση περιεχομένου 2">
            <a:extLst>
              <a:ext uri="{FF2B5EF4-FFF2-40B4-BE49-F238E27FC236}">
                <a16:creationId xmlns:a16="http://schemas.microsoft.com/office/drawing/2014/main" id="{DB570F15-1CFA-8B98-347D-0DE861DFADD8}"/>
              </a:ext>
            </a:extLst>
          </p:cNvPr>
          <p:cNvSpPr txBox="1">
            <a:spLocks/>
          </p:cNvSpPr>
          <p:nvPr/>
        </p:nvSpPr>
        <p:spPr>
          <a:xfrm>
            <a:off x="8188542" y="2031476"/>
            <a:ext cx="3280528" cy="458142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l-GR" sz="2200" b="1" i="1" u="sng" dirty="0"/>
              <a:t>Πληροφοριακές πινακίδες (</a:t>
            </a:r>
            <a:r>
              <a:rPr lang="el-GR" sz="2200" i="1" u="sng" dirty="0"/>
              <a:t>συνήθως είναι ορθογώνιες με μπλε φόντο)</a:t>
            </a:r>
            <a:endParaRPr lang="el-GR" sz="2200" b="1" i="1" u="sng" dirty="0"/>
          </a:p>
          <a:p>
            <a:endParaRPr lang="el-GR" sz="2400" b="1" i="1" u="sng" dirty="0"/>
          </a:p>
        </p:txBody>
      </p:sp>
      <p:pic>
        <p:nvPicPr>
          <p:cNvPr id="16" name="Εικόνα 15">
            <a:extLst>
              <a:ext uri="{FF2B5EF4-FFF2-40B4-BE49-F238E27FC236}">
                <a16:creationId xmlns:a16="http://schemas.microsoft.com/office/drawing/2014/main" id="{9E6F43EA-5290-024A-5F0C-8A2AA54D4616}"/>
              </a:ext>
            </a:extLst>
          </p:cNvPr>
          <p:cNvPicPr>
            <a:picLocks/>
          </p:cNvPicPr>
          <p:nvPr/>
        </p:nvPicPr>
        <p:blipFill>
          <a:blip r:embed="rId5">
            <a:extLst>
              <a:ext uri="{28A0092B-C50C-407E-A947-70E740481C1C}">
                <a14:useLocalDpi xmlns:a14="http://schemas.microsoft.com/office/drawing/2010/main" val="0"/>
              </a:ext>
            </a:extLst>
          </a:blip>
          <a:stretch>
            <a:fillRect/>
          </a:stretch>
        </p:blipFill>
        <p:spPr>
          <a:xfrm>
            <a:off x="8575936" y="4357440"/>
            <a:ext cx="1782000" cy="1782000"/>
          </a:xfrm>
          <a:prstGeom prst="rect">
            <a:avLst/>
          </a:prstGeom>
        </p:spPr>
      </p:pic>
    </p:spTree>
    <p:extLst>
      <p:ext uri="{BB962C8B-B14F-4D97-AF65-F5344CB8AC3E}">
        <p14:creationId xmlns:p14="http://schemas.microsoft.com/office/powerpoint/2010/main" val="1169019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B7EB84-A7C0-2563-051A-CA7893D9DCF1}"/>
              </a:ext>
            </a:extLst>
          </p:cNvPr>
          <p:cNvSpPr>
            <a:spLocks noGrp="1"/>
          </p:cNvSpPr>
          <p:nvPr>
            <p:ph type="title"/>
          </p:nvPr>
        </p:nvSpPr>
        <p:spPr>
          <a:xfrm>
            <a:off x="677334" y="609600"/>
            <a:ext cx="8596668" cy="1643406"/>
          </a:xfrm>
        </p:spPr>
        <p:txBody>
          <a:bodyPr>
            <a:normAutofit/>
          </a:bodyPr>
          <a:lstStyle/>
          <a:p>
            <a:r>
              <a:rPr lang="el-GR" sz="2200" dirty="0">
                <a:solidFill>
                  <a:schemeClr val="tx1"/>
                </a:solidFill>
              </a:rPr>
              <a:t>Στην εύρυθμη κυκλοφορία οδηγών και πεζών σημαντικό ρόλο έχουν οι </a:t>
            </a:r>
            <a:r>
              <a:rPr lang="el-GR" sz="2200" b="1" dirty="0">
                <a:solidFill>
                  <a:schemeClr val="tx1"/>
                </a:solidFill>
              </a:rPr>
              <a:t>φωτεινοί σηματοδότες (φανάρια),οι διαβάσεις </a:t>
            </a:r>
            <a:r>
              <a:rPr lang="el-GR" sz="2200" dirty="0">
                <a:solidFill>
                  <a:schemeClr val="tx1"/>
                </a:solidFill>
              </a:rPr>
              <a:t>και οι αρμόδιοι για την ρύθμιση της κυκλοφορίας, δηλαδή </a:t>
            </a:r>
            <a:r>
              <a:rPr lang="el-GR" sz="2200" b="1" dirty="0">
                <a:solidFill>
                  <a:schemeClr val="tx1"/>
                </a:solidFill>
              </a:rPr>
              <a:t>η Τροχαία </a:t>
            </a:r>
            <a:r>
              <a:rPr lang="el-GR" sz="2200" dirty="0">
                <a:solidFill>
                  <a:schemeClr val="tx1"/>
                </a:solidFill>
              </a:rPr>
              <a:t>και </a:t>
            </a:r>
            <a:r>
              <a:rPr lang="el-GR" sz="2200" b="1" dirty="0">
                <a:solidFill>
                  <a:schemeClr val="tx1"/>
                </a:solidFill>
              </a:rPr>
              <a:t>οι τροχονόμοι</a:t>
            </a:r>
            <a:r>
              <a:rPr lang="el-GR" sz="2200" dirty="0">
                <a:solidFill>
                  <a:schemeClr val="tx1"/>
                </a:solidFill>
              </a:rPr>
              <a:t>.</a:t>
            </a:r>
          </a:p>
        </p:txBody>
      </p:sp>
      <p:pic>
        <p:nvPicPr>
          <p:cNvPr id="5" name="Θέση περιεχομένου 4">
            <a:extLst>
              <a:ext uri="{FF2B5EF4-FFF2-40B4-BE49-F238E27FC236}">
                <a16:creationId xmlns:a16="http://schemas.microsoft.com/office/drawing/2014/main" id="{B8A0F03D-78CF-2EDA-8F57-3AFCBD372E9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1725" y="2177592"/>
            <a:ext cx="3345343" cy="2921753"/>
          </a:xfrm>
        </p:spPr>
      </p:pic>
      <p:pic>
        <p:nvPicPr>
          <p:cNvPr id="7" name="Εικόνα 6">
            <a:extLst>
              <a:ext uri="{FF2B5EF4-FFF2-40B4-BE49-F238E27FC236}">
                <a16:creationId xmlns:a16="http://schemas.microsoft.com/office/drawing/2014/main" id="{DBCD0E6A-6E97-9ED8-EA9A-EEFDB6F0C6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3526" y="2177592"/>
            <a:ext cx="2458130" cy="2802268"/>
          </a:xfrm>
          <a:prstGeom prst="rect">
            <a:avLst/>
          </a:prstGeom>
        </p:spPr>
      </p:pic>
      <p:pic>
        <p:nvPicPr>
          <p:cNvPr id="9" name="Εικόνα 8">
            <a:extLst>
              <a:ext uri="{FF2B5EF4-FFF2-40B4-BE49-F238E27FC236}">
                <a16:creationId xmlns:a16="http://schemas.microsoft.com/office/drawing/2014/main" id="{C35EAF65-6A01-2B7B-3D36-15BFD7ED80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88902" y="4633898"/>
            <a:ext cx="4020996" cy="2086460"/>
          </a:xfrm>
          <a:prstGeom prst="rect">
            <a:avLst/>
          </a:prstGeom>
        </p:spPr>
      </p:pic>
      <p:pic>
        <p:nvPicPr>
          <p:cNvPr id="13" name="Εικόνα 12">
            <a:extLst>
              <a:ext uri="{FF2B5EF4-FFF2-40B4-BE49-F238E27FC236}">
                <a16:creationId xmlns:a16="http://schemas.microsoft.com/office/drawing/2014/main" id="{459E8734-EC2D-79D7-17BD-D862CD24684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88902" y="2177592"/>
            <a:ext cx="4020996" cy="2261810"/>
          </a:xfrm>
          <a:prstGeom prst="rect">
            <a:avLst/>
          </a:prstGeom>
        </p:spPr>
      </p:pic>
    </p:spTree>
    <p:extLst>
      <p:ext uri="{BB962C8B-B14F-4D97-AF65-F5344CB8AC3E}">
        <p14:creationId xmlns:p14="http://schemas.microsoft.com/office/powerpoint/2010/main" val="1603067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9B5CA7-4A65-DD0A-C539-484F6842FC59}"/>
              </a:ext>
            </a:extLst>
          </p:cNvPr>
          <p:cNvSpPr>
            <a:spLocks noGrp="1"/>
          </p:cNvSpPr>
          <p:nvPr>
            <p:ph type="title"/>
          </p:nvPr>
        </p:nvSpPr>
        <p:spPr/>
        <p:txBody>
          <a:bodyPr>
            <a:normAutofit fontScale="90000"/>
          </a:bodyPr>
          <a:lstStyle/>
          <a:p>
            <a:r>
              <a:rPr lang="el-GR" sz="2800" dirty="0">
                <a:solidFill>
                  <a:schemeClr val="tx1"/>
                </a:solidFill>
              </a:rPr>
              <a:t>Κάποιες από τις πιο γνωστές και συνηθισμένες πινακίδες σήμανσης που συναντάμε στην πόλη μας είναι οι παρακάτω:</a:t>
            </a:r>
          </a:p>
        </p:txBody>
      </p:sp>
      <p:sp>
        <p:nvSpPr>
          <p:cNvPr id="3" name="Θέση περιεχομένου 2">
            <a:extLst>
              <a:ext uri="{FF2B5EF4-FFF2-40B4-BE49-F238E27FC236}">
                <a16:creationId xmlns:a16="http://schemas.microsoft.com/office/drawing/2014/main" id="{3BA307F9-FA7E-0B4E-FDA8-A99107F91EC0}"/>
              </a:ext>
            </a:extLst>
          </p:cNvPr>
          <p:cNvSpPr>
            <a:spLocks noGrp="1"/>
          </p:cNvSpPr>
          <p:nvPr>
            <p:ph idx="1"/>
          </p:nvPr>
        </p:nvSpPr>
        <p:spPr>
          <a:xfrm>
            <a:off x="677334" y="1858932"/>
            <a:ext cx="7194047" cy="4720977"/>
          </a:xfrm>
        </p:spPr>
        <p:txBody>
          <a:bodyPr/>
          <a:lstStyle/>
          <a:p>
            <a:r>
              <a:rPr lang="el-GR" dirty="0"/>
              <a:t>                   Υποχρεωτική κατεύθυνση πορείας προς τα αριστερά</a:t>
            </a:r>
          </a:p>
          <a:p>
            <a:endParaRPr lang="el-GR" dirty="0"/>
          </a:p>
          <a:p>
            <a:pPr marL="0" indent="0">
              <a:buNone/>
            </a:pPr>
            <a:r>
              <a:rPr lang="el-GR" dirty="0"/>
              <a:t>                    </a:t>
            </a:r>
          </a:p>
          <a:p>
            <a:r>
              <a:rPr lang="el-GR" dirty="0"/>
              <a:t>                   Υποχρεωτική κατεύθυνση πορείας προς τα δεξιά</a:t>
            </a:r>
          </a:p>
          <a:p>
            <a:endParaRPr lang="el-GR" dirty="0"/>
          </a:p>
          <a:p>
            <a:endParaRPr lang="el-GR" dirty="0"/>
          </a:p>
          <a:p>
            <a:r>
              <a:rPr lang="el-GR" dirty="0"/>
              <a:t>                   Υποχρεωτική κατεύθυνση πορείας προς τα εμπρός</a:t>
            </a:r>
          </a:p>
          <a:p>
            <a:pPr marL="0" indent="0">
              <a:buNone/>
            </a:pPr>
            <a:endParaRPr lang="el-GR" dirty="0"/>
          </a:p>
          <a:p>
            <a:endParaRPr lang="el-GR" dirty="0"/>
          </a:p>
          <a:p>
            <a:r>
              <a:rPr lang="el-GR" dirty="0"/>
              <a:t>                   Κυκλική υποχρεωτική διαδρομή</a:t>
            </a:r>
          </a:p>
          <a:p>
            <a:endParaRPr lang="el-GR" dirty="0"/>
          </a:p>
        </p:txBody>
      </p:sp>
      <p:pic>
        <p:nvPicPr>
          <p:cNvPr id="7" name="Εικόνα 6">
            <a:extLst>
              <a:ext uri="{FF2B5EF4-FFF2-40B4-BE49-F238E27FC236}">
                <a16:creationId xmlns:a16="http://schemas.microsoft.com/office/drawing/2014/main" id="{E89DA484-FAA2-DDDF-5FDC-F3871DCBF4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9905" y="1858932"/>
            <a:ext cx="1028700" cy="904875"/>
          </a:xfrm>
          <a:prstGeom prst="rect">
            <a:avLst/>
          </a:prstGeom>
        </p:spPr>
      </p:pic>
      <p:pic>
        <p:nvPicPr>
          <p:cNvPr id="9" name="Εικόνα 8">
            <a:extLst>
              <a:ext uri="{FF2B5EF4-FFF2-40B4-BE49-F238E27FC236}">
                <a16:creationId xmlns:a16="http://schemas.microsoft.com/office/drawing/2014/main" id="{AD5F4B62-B776-A318-CED1-ED7862C9B8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3635" y="2863778"/>
            <a:ext cx="901240" cy="901240"/>
          </a:xfrm>
          <a:prstGeom prst="rect">
            <a:avLst/>
          </a:prstGeom>
        </p:spPr>
      </p:pic>
      <p:pic>
        <p:nvPicPr>
          <p:cNvPr id="11" name="Εικόνα 10">
            <a:extLst>
              <a:ext uri="{FF2B5EF4-FFF2-40B4-BE49-F238E27FC236}">
                <a16:creationId xmlns:a16="http://schemas.microsoft.com/office/drawing/2014/main" id="{13FAA73A-FB6D-AA8B-64CF-E6A9437A21E0}"/>
              </a:ext>
            </a:extLst>
          </p:cNvPr>
          <p:cNvPicPr>
            <a:picLocks/>
          </p:cNvPicPr>
          <p:nvPr/>
        </p:nvPicPr>
        <p:blipFill>
          <a:blip r:embed="rId4">
            <a:extLst>
              <a:ext uri="{28A0092B-C50C-407E-A947-70E740481C1C}">
                <a14:useLocalDpi xmlns:a14="http://schemas.microsoft.com/office/drawing/2010/main" val="0"/>
              </a:ext>
            </a:extLst>
          </a:blip>
          <a:stretch>
            <a:fillRect/>
          </a:stretch>
        </p:blipFill>
        <p:spPr>
          <a:xfrm>
            <a:off x="1185615" y="3991929"/>
            <a:ext cx="1012989" cy="904875"/>
          </a:xfrm>
          <a:prstGeom prst="rect">
            <a:avLst/>
          </a:prstGeom>
        </p:spPr>
      </p:pic>
      <p:pic>
        <p:nvPicPr>
          <p:cNvPr id="13" name="Εικόνα 12">
            <a:extLst>
              <a:ext uri="{FF2B5EF4-FFF2-40B4-BE49-F238E27FC236}">
                <a16:creationId xmlns:a16="http://schemas.microsoft.com/office/drawing/2014/main" id="{501868CE-EFA0-5BEB-EB97-3E0A4CF4459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77759" y="5220051"/>
            <a:ext cx="1028700" cy="904875"/>
          </a:xfrm>
          <a:prstGeom prst="rect">
            <a:avLst/>
          </a:prstGeom>
        </p:spPr>
      </p:pic>
    </p:spTree>
    <p:extLst>
      <p:ext uri="{BB962C8B-B14F-4D97-AF65-F5344CB8AC3E}">
        <p14:creationId xmlns:p14="http://schemas.microsoft.com/office/powerpoint/2010/main" val="1041254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A354093-A8A2-3498-0B6B-6434A839E37D}"/>
              </a:ext>
            </a:extLst>
          </p:cNvPr>
          <p:cNvSpPr>
            <a:spLocks noGrp="1"/>
          </p:cNvSpPr>
          <p:nvPr>
            <p:ph sz="half" idx="1"/>
          </p:nvPr>
        </p:nvSpPr>
        <p:spPr>
          <a:xfrm>
            <a:off x="535932" y="254524"/>
            <a:ext cx="5560068" cy="5759778"/>
          </a:xfrm>
        </p:spPr>
        <p:txBody>
          <a:bodyPr/>
          <a:lstStyle/>
          <a:p>
            <a:r>
              <a:rPr lang="el-GR" dirty="0"/>
              <a:t>                    Υποχρεωτική διακοπή πορείας</a:t>
            </a:r>
          </a:p>
          <a:p>
            <a:endParaRPr lang="el-GR" dirty="0"/>
          </a:p>
          <a:p>
            <a:endParaRPr lang="el-GR" dirty="0"/>
          </a:p>
          <a:p>
            <a:r>
              <a:rPr lang="el-GR" dirty="0"/>
              <a:t>                     Υποχρεωτική  παραχώρηση</a:t>
            </a:r>
          </a:p>
          <a:p>
            <a:pPr marL="0" indent="0">
              <a:buNone/>
            </a:pPr>
            <a:r>
              <a:rPr lang="el-GR" dirty="0"/>
              <a:t>                          προτεραιότητας</a:t>
            </a:r>
          </a:p>
          <a:p>
            <a:endParaRPr lang="el-GR" dirty="0"/>
          </a:p>
          <a:p>
            <a:r>
              <a:rPr lang="el-GR" dirty="0"/>
              <a:t>                     Απαγορεύεται η είσοδος σε όλα </a:t>
            </a:r>
          </a:p>
          <a:p>
            <a:pPr marL="0" indent="0">
              <a:buNone/>
            </a:pPr>
            <a:r>
              <a:rPr lang="el-GR" dirty="0"/>
              <a:t>                          τα οχήματα</a:t>
            </a:r>
          </a:p>
          <a:p>
            <a:endParaRPr lang="el-GR" dirty="0"/>
          </a:p>
          <a:p>
            <a:r>
              <a:rPr lang="el-GR" dirty="0"/>
              <a:t>                     Απαγορεύεται η αριστερή στροφή</a:t>
            </a:r>
          </a:p>
          <a:p>
            <a:endParaRPr lang="el-GR" dirty="0"/>
          </a:p>
          <a:p>
            <a:endParaRPr lang="el-GR" dirty="0"/>
          </a:p>
          <a:p>
            <a:r>
              <a:rPr lang="el-GR" dirty="0"/>
              <a:t>                     Απαγορεύεται η δεξιά στροφή</a:t>
            </a:r>
          </a:p>
          <a:p>
            <a:endParaRPr lang="el-GR" dirty="0"/>
          </a:p>
          <a:p>
            <a:pPr marL="0" indent="0">
              <a:buNone/>
            </a:pPr>
            <a:endParaRPr lang="el-GR" dirty="0"/>
          </a:p>
          <a:p>
            <a:endParaRPr lang="el-GR" dirty="0"/>
          </a:p>
          <a:p>
            <a:endParaRPr lang="el-GR" dirty="0"/>
          </a:p>
          <a:p>
            <a:endParaRPr lang="el-GR" dirty="0"/>
          </a:p>
          <a:p>
            <a:pPr marL="0" indent="0">
              <a:buNone/>
            </a:pPr>
            <a:endParaRPr lang="el-GR" dirty="0"/>
          </a:p>
          <a:p>
            <a:pPr marL="0" indent="0">
              <a:buNone/>
            </a:pPr>
            <a:endParaRPr lang="el-GR" dirty="0"/>
          </a:p>
          <a:p>
            <a:pPr marL="0" indent="0">
              <a:buNone/>
            </a:pPr>
            <a:endParaRPr lang="el-GR" dirty="0"/>
          </a:p>
        </p:txBody>
      </p:sp>
      <p:pic>
        <p:nvPicPr>
          <p:cNvPr id="8" name="Θέση περιεχομένου 7">
            <a:extLst>
              <a:ext uri="{FF2B5EF4-FFF2-40B4-BE49-F238E27FC236}">
                <a16:creationId xmlns:a16="http://schemas.microsoft.com/office/drawing/2014/main" id="{1E04164E-E83A-3241-1D00-57F660BB49E6}"/>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095833" y="270514"/>
            <a:ext cx="1028700" cy="904875"/>
          </a:xfrm>
        </p:spPr>
      </p:pic>
      <p:pic>
        <p:nvPicPr>
          <p:cNvPr id="10" name="Εικόνα 9">
            <a:extLst>
              <a:ext uri="{FF2B5EF4-FFF2-40B4-BE49-F238E27FC236}">
                <a16:creationId xmlns:a16="http://schemas.microsoft.com/office/drawing/2014/main" id="{2BEBAFE1-F2A7-5F74-699B-2CC6BD8323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4606" y="1368175"/>
            <a:ext cx="1028700" cy="904875"/>
          </a:xfrm>
          <a:prstGeom prst="rect">
            <a:avLst/>
          </a:prstGeom>
        </p:spPr>
      </p:pic>
      <p:pic>
        <p:nvPicPr>
          <p:cNvPr id="12" name="Εικόνα 11">
            <a:extLst>
              <a:ext uri="{FF2B5EF4-FFF2-40B4-BE49-F238E27FC236}">
                <a16:creationId xmlns:a16="http://schemas.microsoft.com/office/drawing/2014/main" id="{0A237593-7549-B5FD-060A-F07877193C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4606" y="2465836"/>
            <a:ext cx="1028700" cy="904875"/>
          </a:xfrm>
          <a:prstGeom prst="rect">
            <a:avLst/>
          </a:prstGeom>
        </p:spPr>
      </p:pic>
      <p:pic>
        <p:nvPicPr>
          <p:cNvPr id="14" name="Εικόνα 13">
            <a:extLst>
              <a:ext uri="{FF2B5EF4-FFF2-40B4-BE49-F238E27FC236}">
                <a16:creationId xmlns:a16="http://schemas.microsoft.com/office/drawing/2014/main" id="{FCFF5259-6020-6168-D39C-17F84E7CB6F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5833" y="3563497"/>
            <a:ext cx="1028700" cy="904875"/>
          </a:xfrm>
          <a:prstGeom prst="rect">
            <a:avLst/>
          </a:prstGeom>
        </p:spPr>
      </p:pic>
      <p:pic>
        <p:nvPicPr>
          <p:cNvPr id="16" name="Εικόνα 15">
            <a:extLst>
              <a:ext uri="{FF2B5EF4-FFF2-40B4-BE49-F238E27FC236}">
                <a16:creationId xmlns:a16="http://schemas.microsoft.com/office/drawing/2014/main" id="{81F6BAD3-4796-6259-2C95-C3D5A0BAF73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84606" y="4661158"/>
            <a:ext cx="1028700" cy="904875"/>
          </a:xfrm>
          <a:prstGeom prst="rect">
            <a:avLst/>
          </a:prstGeom>
        </p:spPr>
      </p:pic>
      <p:sp>
        <p:nvSpPr>
          <p:cNvPr id="17" name="Θέση περιεχομένου 2">
            <a:extLst>
              <a:ext uri="{FF2B5EF4-FFF2-40B4-BE49-F238E27FC236}">
                <a16:creationId xmlns:a16="http://schemas.microsoft.com/office/drawing/2014/main" id="{5FE31136-CA09-680E-830F-27A069E9C1E4}"/>
              </a:ext>
            </a:extLst>
          </p:cNvPr>
          <p:cNvSpPr txBox="1">
            <a:spLocks/>
          </p:cNvSpPr>
          <p:nvPr/>
        </p:nvSpPr>
        <p:spPr>
          <a:xfrm>
            <a:off x="6096000" y="239370"/>
            <a:ext cx="5560068" cy="575977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l-GR" dirty="0"/>
              <a:t>                    Προειδοποιητική για αδιέξοδο</a:t>
            </a:r>
          </a:p>
          <a:p>
            <a:endParaRPr lang="el-GR" dirty="0"/>
          </a:p>
          <a:p>
            <a:endParaRPr lang="el-GR" dirty="0"/>
          </a:p>
          <a:p>
            <a:r>
              <a:rPr lang="el-GR" dirty="0"/>
              <a:t>                     Κατεύθυνση μιας τοπωνυμίας με   </a:t>
            </a:r>
          </a:p>
          <a:p>
            <a:pPr marL="0" indent="0">
              <a:buFont typeface="Wingdings 3" charset="2"/>
              <a:buNone/>
            </a:pPr>
            <a:r>
              <a:rPr lang="el-GR" dirty="0"/>
              <a:t>                          μορφή βέλους</a:t>
            </a:r>
          </a:p>
          <a:p>
            <a:endParaRPr lang="el-GR" dirty="0"/>
          </a:p>
          <a:p>
            <a:r>
              <a:rPr lang="el-GR" dirty="0"/>
              <a:t>                     Διάβαση πεζών</a:t>
            </a:r>
          </a:p>
          <a:p>
            <a:pPr marL="0" indent="0">
              <a:buFont typeface="Wingdings 3" charset="2"/>
              <a:buNone/>
            </a:pPr>
            <a:r>
              <a:rPr lang="el-GR" dirty="0"/>
              <a:t>         </a:t>
            </a:r>
          </a:p>
          <a:p>
            <a:endParaRPr lang="el-GR" dirty="0"/>
          </a:p>
          <a:p>
            <a:r>
              <a:rPr lang="el-GR" dirty="0"/>
              <a:t>                     Νοσοκομείο</a:t>
            </a:r>
          </a:p>
          <a:p>
            <a:endParaRPr lang="el-GR" dirty="0"/>
          </a:p>
          <a:p>
            <a:endParaRPr lang="el-GR" dirty="0"/>
          </a:p>
          <a:p>
            <a:r>
              <a:rPr lang="el-GR" dirty="0"/>
              <a:t>                     Χώρος επιτρεπόμενης στάθμευσης</a:t>
            </a:r>
          </a:p>
          <a:p>
            <a:endParaRPr lang="el-GR" dirty="0"/>
          </a:p>
          <a:p>
            <a:pPr marL="0" indent="0">
              <a:buFont typeface="Wingdings 3" charset="2"/>
              <a:buNone/>
            </a:pPr>
            <a:endParaRPr lang="el-GR" dirty="0"/>
          </a:p>
          <a:p>
            <a:endParaRPr lang="el-GR" dirty="0"/>
          </a:p>
          <a:p>
            <a:endParaRPr lang="el-GR" dirty="0"/>
          </a:p>
          <a:p>
            <a:endParaRPr lang="el-GR" dirty="0"/>
          </a:p>
          <a:p>
            <a:pPr marL="0" indent="0">
              <a:buFont typeface="Wingdings 3" charset="2"/>
              <a:buNone/>
            </a:pPr>
            <a:endParaRPr lang="el-GR" dirty="0"/>
          </a:p>
          <a:p>
            <a:pPr marL="0" indent="0">
              <a:buFont typeface="Wingdings 3" charset="2"/>
              <a:buNone/>
            </a:pPr>
            <a:endParaRPr lang="el-GR" dirty="0"/>
          </a:p>
          <a:p>
            <a:pPr marL="0" indent="0">
              <a:buFont typeface="Wingdings 3" charset="2"/>
              <a:buNone/>
            </a:pPr>
            <a:endParaRPr lang="el-GR" dirty="0"/>
          </a:p>
        </p:txBody>
      </p:sp>
      <p:pic>
        <p:nvPicPr>
          <p:cNvPr id="19" name="Εικόνα 18">
            <a:extLst>
              <a:ext uri="{FF2B5EF4-FFF2-40B4-BE49-F238E27FC236}">
                <a16:creationId xmlns:a16="http://schemas.microsoft.com/office/drawing/2014/main" id="{A9B48C19-D8DC-73F2-7BCB-ADEBA906DF3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07519" y="224216"/>
            <a:ext cx="838200" cy="1123950"/>
          </a:xfrm>
          <a:prstGeom prst="rect">
            <a:avLst/>
          </a:prstGeom>
        </p:spPr>
      </p:pic>
      <p:pic>
        <p:nvPicPr>
          <p:cNvPr id="21" name="Εικόνα 20">
            <a:extLst>
              <a:ext uri="{FF2B5EF4-FFF2-40B4-BE49-F238E27FC236}">
                <a16:creationId xmlns:a16="http://schemas.microsoft.com/office/drawing/2014/main" id="{B9E383ED-97EC-FA29-F16E-A92D9D0396C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474741" y="1544387"/>
            <a:ext cx="1504950" cy="552450"/>
          </a:xfrm>
          <a:prstGeom prst="rect">
            <a:avLst/>
          </a:prstGeom>
        </p:spPr>
      </p:pic>
      <p:pic>
        <p:nvPicPr>
          <p:cNvPr id="23" name="Εικόνα 22">
            <a:extLst>
              <a:ext uri="{FF2B5EF4-FFF2-40B4-BE49-F238E27FC236}">
                <a16:creationId xmlns:a16="http://schemas.microsoft.com/office/drawing/2014/main" id="{21867BEB-CBA2-5841-422F-528B78C8E57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691846" y="2436289"/>
            <a:ext cx="965854" cy="1012969"/>
          </a:xfrm>
          <a:prstGeom prst="rect">
            <a:avLst/>
          </a:prstGeom>
        </p:spPr>
      </p:pic>
      <p:pic>
        <p:nvPicPr>
          <p:cNvPr id="25" name="Εικόνα 24">
            <a:extLst>
              <a:ext uri="{FF2B5EF4-FFF2-40B4-BE49-F238E27FC236}">
                <a16:creationId xmlns:a16="http://schemas.microsoft.com/office/drawing/2014/main" id="{DE949974-1A5C-0FF3-289D-299CDE38F03E}"/>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691845" y="3687703"/>
            <a:ext cx="965855" cy="911963"/>
          </a:xfrm>
          <a:prstGeom prst="rect">
            <a:avLst/>
          </a:prstGeom>
        </p:spPr>
      </p:pic>
      <p:pic>
        <p:nvPicPr>
          <p:cNvPr id="27" name="Εικόνα 26">
            <a:extLst>
              <a:ext uri="{FF2B5EF4-FFF2-40B4-BE49-F238E27FC236}">
                <a16:creationId xmlns:a16="http://schemas.microsoft.com/office/drawing/2014/main" id="{ADD3945D-FD7B-E604-E9D5-3EB41A618BD6}"/>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707518" y="4816778"/>
            <a:ext cx="965855" cy="954357"/>
          </a:xfrm>
          <a:prstGeom prst="rect">
            <a:avLst/>
          </a:prstGeom>
        </p:spPr>
      </p:pic>
    </p:spTree>
    <p:extLst>
      <p:ext uri="{BB962C8B-B14F-4D97-AF65-F5344CB8AC3E}">
        <p14:creationId xmlns:p14="http://schemas.microsoft.com/office/powerpoint/2010/main" val="2578317751"/>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102</TotalTime>
  <Words>307</Words>
  <Application>Microsoft Office PowerPoint</Application>
  <PresentationFormat>Ευρεία οθόνη</PresentationFormat>
  <Paragraphs>57</Paragraphs>
  <Slides>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vt:i4>
      </vt:variant>
    </vt:vector>
  </HeadingPairs>
  <TitlesOfParts>
    <vt:vector size="11" baseType="lpstr">
      <vt:lpstr>Arial</vt:lpstr>
      <vt:lpstr>Google Sans</vt:lpstr>
      <vt:lpstr>Trebuchet MS</vt:lpstr>
      <vt:lpstr>Wingdings 3</vt:lpstr>
      <vt:lpstr>Όψη</vt:lpstr>
      <vt:lpstr>Ενότητα 1- Εισαγωγή</vt:lpstr>
      <vt:lpstr>Η Κυκλοφοριακή Αγωγή αφορά τη διαμόρφωση κυκλοφοριακής συνείδησης προκειμένου να λειτουργούμε υπεύθυνα και σωστά ως οδηγοί, ως πεζοί, ως συνεπιβάτες, ως ποδηλάτες. Αυτό επιτυγχάνεται με τη βοήθεια του Κώδικα Οδικής Κυκλοφορίας και των πινακίδων σήμανσης.</vt:lpstr>
      <vt:lpstr>Ο Κώδικας Οδικής Κυκλοφορίας είναι στην ουσία ο νόμος που ρυθμίζει πώς θα κυκλοφορούν δημόσια οι οδηγοί ,οι πεζοί και τα ζώα στο οδικό δίκτυο . Στην πράξη αυτό επιτυγχάνεται με τις πινακίδες σήμανσης, που ρυθμίζουν την κυκλοφορία και οι οποίες διακρίνονται σε 3 κατηγορίες: α)αυτές που αναγγέλουν κίνδυνο β)οι ρυθμιστικές και γ) οι πληροφοριακές.</vt:lpstr>
      <vt:lpstr>Στην εύρυθμη κυκλοφορία οδηγών και πεζών σημαντικό ρόλο έχουν οι φωτεινοί σηματοδότες (φανάρια),οι διαβάσεις και οι αρμόδιοι για την ρύθμιση της κυκλοφορίας, δηλαδή η Τροχαία και οι τροχονόμοι.</vt:lpstr>
      <vt:lpstr>Κάποιες από τις πιο γνωστές και συνηθισμένες πινακίδες σήμανσης που συναντάμε στην πόλη μας είναι οι παρακάτω:</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Katerina</dc:creator>
  <cp:lastModifiedBy>Katerina</cp:lastModifiedBy>
  <cp:revision>4</cp:revision>
  <dcterms:created xsi:type="dcterms:W3CDTF">2024-11-18T19:14:00Z</dcterms:created>
  <dcterms:modified xsi:type="dcterms:W3CDTF">2024-11-19T18:53:49Z</dcterms:modified>
</cp:coreProperties>
</file>