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1" r:id="rId6"/>
    <p:sldId id="260" r:id="rId7"/>
    <p:sldId id="263" r:id="rId8"/>
    <p:sldId id="264" r:id="rId9"/>
    <p:sldId id="265" r:id="rId10"/>
    <p:sldId id="266" r:id="rId11"/>
    <p:sldId id="267" r:id="rId12"/>
    <p:sldId id="257" r:id="rId13"/>
    <p:sldId id="268" r:id="rId14"/>
    <p:sldId id="269" r:id="rId15"/>
    <p:sldId id="270" r:id="rId16"/>
    <p:sldId id="271" r:id="rId17"/>
    <p:sldId id="272" r:id="rId18"/>
    <p:sldId id="273" r:id="rId19"/>
    <p:sldId id="274" r:id="rId20"/>
    <p:sldId id="276" r:id="rId21"/>
    <p:sldId id="275" r:id="rId22"/>
    <p:sldId id="302" r:id="rId23"/>
    <p:sldId id="303" r:id="rId24"/>
    <p:sldId id="301" r:id="rId25"/>
    <p:sldId id="277" r:id="rId26"/>
    <p:sldId id="278" r:id="rId27"/>
    <p:sldId id="279" r:id="rId28"/>
    <p:sldId id="280" r:id="rId29"/>
    <p:sldId id="281" r:id="rId30"/>
    <p:sldId id="283" r:id="rId31"/>
    <p:sldId id="284" r:id="rId32"/>
    <p:sldId id="285" r:id="rId33"/>
    <p:sldId id="282" r:id="rId34"/>
    <p:sldId id="286" r:id="rId35"/>
    <p:sldId id="287" r:id="rId36"/>
    <p:sldId id="288" r:id="rId37"/>
    <p:sldId id="290" r:id="rId38"/>
    <p:sldId id="289"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6B10D56-42E6-4223-A049-FEDDC6B85DC9}"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207060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10D56-42E6-4223-A049-FEDDC6B85DC9}"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82647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10D56-42E6-4223-A049-FEDDC6B85DC9}"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32501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6B10D56-42E6-4223-A049-FEDDC6B85DC9}"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153647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B10D56-42E6-4223-A049-FEDDC6B85DC9}"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313245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6B10D56-42E6-4223-A049-FEDDC6B85DC9}"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234467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6B10D56-42E6-4223-A049-FEDDC6B85DC9}" type="datetimeFigureOut">
              <a:rPr lang="el-GR" smtClean="0"/>
              <a:t>2/3/2021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90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6B10D56-42E6-4223-A049-FEDDC6B85DC9}" type="datetimeFigureOut">
              <a:rPr lang="el-GR" smtClean="0"/>
              <a:t>2/3/2021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426700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10D56-42E6-4223-A049-FEDDC6B85DC9}" type="datetimeFigureOut">
              <a:rPr lang="el-GR" smtClean="0"/>
              <a:t>2/3/2021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194388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10D56-42E6-4223-A049-FEDDC6B85DC9}"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36963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10D56-42E6-4223-A049-FEDDC6B85DC9}"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35F988-27C9-416C-850F-ED213411F866}" type="slidenum">
              <a:rPr lang="el-GR" smtClean="0"/>
              <a:t>‹#›</a:t>
            </a:fld>
            <a:endParaRPr lang="el-GR"/>
          </a:p>
        </p:txBody>
      </p:sp>
    </p:spTree>
    <p:extLst>
      <p:ext uri="{BB962C8B-B14F-4D97-AF65-F5344CB8AC3E}">
        <p14:creationId xmlns:p14="http://schemas.microsoft.com/office/powerpoint/2010/main" val="402283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10D56-42E6-4223-A049-FEDDC6B85DC9}" type="datetimeFigureOut">
              <a:rPr lang="el-GR" smtClean="0"/>
              <a:t>2/3/2021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5F988-27C9-416C-850F-ED213411F866}" type="slidenum">
              <a:rPr lang="el-GR" smtClean="0"/>
              <a:t>‹#›</a:t>
            </a:fld>
            <a:endParaRPr lang="el-GR"/>
          </a:p>
        </p:txBody>
      </p:sp>
    </p:spTree>
    <p:extLst>
      <p:ext uri="{BB962C8B-B14F-4D97-AF65-F5344CB8AC3E}">
        <p14:creationId xmlns:p14="http://schemas.microsoft.com/office/powerpoint/2010/main" val="78463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2514"/>
            <a:ext cx="9144000" cy="1994263"/>
          </a:xfrm>
        </p:spPr>
        <p:txBody>
          <a:bodyPr/>
          <a:lstStyle/>
          <a:p>
            <a:r>
              <a:rPr lang="el-GR" dirty="0" smtClean="0">
                <a:solidFill>
                  <a:srgbClr val="FF33CC"/>
                </a:solidFill>
                <a:latin typeface="Comic Sans MS" panose="030F0702030302020204" pitchFamily="66" charset="0"/>
              </a:rPr>
              <a:t>Καλώς μας ήρθες Άνοιξη!!!</a:t>
            </a:r>
            <a:endParaRPr lang="el-GR" dirty="0">
              <a:solidFill>
                <a:srgbClr val="FF33CC"/>
              </a:solidFill>
              <a:latin typeface="Comic Sans MS" panose="030F0702030302020204" pitchFamily="66" charset="0"/>
            </a:endParaRPr>
          </a:p>
        </p:txBody>
      </p:sp>
      <p:sp>
        <p:nvSpPr>
          <p:cNvPr id="3" name="Subtitle 2"/>
          <p:cNvSpPr>
            <a:spLocks noGrp="1"/>
          </p:cNvSpPr>
          <p:nvPr>
            <p:ph type="subTitle" idx="1"/>
          </p:nvPr>
        </p:nvSpPr>
        <p:spPr>
          <a:xfrm>
            <a:off x="1524000" y="2725783"/>
            <a:ext cx="9144000" cy="2532017"/>
          </a:xfrm>
        </p:spPr>
        <p:txBody>
          <a:bodyPr/>
          <a:lstStyle/>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16776"/>
            <a:ext cx="9144000" cy="3518263"/>
          </a:xfrm>
          <a:prstGeom prst="rect">
            <a:avLst/>
          </a:prstGeom>
        </p:spPr>
      </p:pic>
    </p:spTree>
    <p:extLst>
      <p:ext uri="{BB962C8B-B14F-4D97-AF65-F5344CB8AC3E}">
        <p14:creationId xmlns:p14="http://schemas.microsoft.com/office/powerpoint/2010/main" val="52587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solidFill>
                  <a:srgbClr val="FF33CC"/>
                </a:solidFill>
                <a:latin typeface="Comic Sans MS" panose="030F0702030302020204" pitchFamily="66" charset="0"/>
              </a:rPr>
              <a:t>Που στο πέρασμά τους ποτίζουν τη γη, τα δέντρα, το χώμα…και καταλήγουν στα ποτάμια και στη θάλασσα!</a:t>
            </a:r>
            <a:endParaRPr lang="el-GR" sz="36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7543" y="1576250"/>
            <a:ext cx="8734697" cy="5033555"/>
          </a:xfrm>
        </p:spPr>
      </p:pic>
    </p:spTree>
    <p:extLst>
      <p:ext uri="{BB962C8B-B14F-4D97-AF65-F5344CB8AC3E}">
        <p14:creationId xmlns:p14="http://schemas.microsoft.com/office/powerpoint/2010/main" val="62577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l-GR" sz="3600" dirty="0" smtClean="0">
                <a:solidFill>
                  <a:srgbClr val="FF33CC"/>
                </a:solidFill>
                <a:latin typeface="Comic Sans MS" panose="030F0702030302020204" pitchFamily="66" charset="0"/>
              </a:rPr>
              <a:t>Τα δέντρα μεγαλώνουν…και η βλάστηση πυκνώνει!!</a:t>
            </a:r>
            <a:endParaRPr lang="el-GR" sz="36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7737" y="1436914"/>
            <a:ext cx="6583680" cy="4659086"/>
          </a:xfrm>
        </p:spPr>
      </p:pic>
    </p:spTree>
    <p:extLst>
      <p:ext uri="{BB962C8B-B14F-4D97-AF65-F5344CB8AC3E}">
        <p14:creationId xmlns:p14="http://schemas.microsoft.com/office/powerpoint/2010/main" val="15979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pPr algn="ctr"/>
            <a:r>
              <a:rPr lang="el-GR" dirty="0" smtClean="0">
                <a:solidFill>
                  <a:srgbClr val="FF33CC"/>
                </a:solidFill>
                <a:latin typeface="Comic Sans MS" panose="030F0702030302020204" pitchFamily="66" charset="0"/>
              </a:rPr>
              <a:t>Η φύση ανθίζει…</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0457"/>
            <a:ext cx="10515600" cy="4929052"/>
          </a:xfrm>
        </p:spPr>
      </p:pic>
    </p:spTree>
    <p:extLst>
      <p:ext uri="{BB962C8B-B14F-4D97-AF65-F5344CB8AC3E}">
        <p14:creationId xmlns:p14="http://schemas.microsoft.com/office/powerpoint/2010/main" val="423493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lstStyle/>
          <a:p>
            <a:r>
              <a:rPr lang="el-GR" sz="3600" dirty="0" smtClean="0">
                <a:solidFill>
                  <a:srgbClr val="FF33CC"/>
                </a:solidFill>
                <a:latin typeface="Comic Sans MS" panose="030F0702030302020204" pitchFamily="66" charset="0"/>
              </a:rPr>
              <a:t>Τα ζωάκια ξυπνούν από τη χειμερία νάρκη…</a:t>
            </a:r>
            <a:endParaRPr lang="el-GR" sz="36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692" y="1149532"/>
            <a:ext cx="10032274" cy="5329645"/>
          </a:xfrm>
        </p:spPr>
      </p:pic>
    </p:spTree>
    <p:extLst>
      <p:ext uri="{BB962C8B-B14F-4D97-AF65-F5344CB8AC3E}">
        <p14:creationId xmlns:p14="http://schemas.microsoft.com/office/powerpoint/2010/main" val="269453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63378"/>
          </a:xfrm>
        </p:spPr>
        <p:txBody>
          <a:bodyPr>
            <a:normAutofit fontScale="90000"/>
          </a:bodyPr>
          <a:lstStyle/>
          <a:p>
            <a:pPr algn="ctr"/>
            <a:r>
              <a:rPr lang="el-GR" sz="3200" dirty="0" smtClean="0">
                <a:solidFill>
                  <a:srgbClr val="FF33CC"/>
                </a:solidFill>
                <a:latin typeface="Comic Sans MS" panose="030F0702030302020204" pitchFamily="66" charset="0"/>
              </a:rPr>
              <a:t>Τα αποδημητικά πουλιά, με πρώτα και καλύτερα τα </a:t>
            </a:r>
            <a:r>
              <a:rPr lang="el-GR" sz="3200" dirty="0" err="1" smtClean="0">
                <a:solidFill>
                  <a:srgbClr val="FF33CC"/>
                </a:solidFill>
                <a:latin typeface="Comic Sans MS" panose="030F0702030302020204" pitchFamily="66" charset="0"/>
              </a:rPr>
              <a:t>χελιδονάκια</a:t>
            </a:r>
            <a:r>
              <a:rPr lang="el-GR" sz="3200" dirty="0" smtClean="0">
                <a:solidFill>
                  <a:srgbClr val="FF33CC"/>
                </a:solidFill>
                <a:latin typeface="Comic Sans MS" panose="030F0702030302020204" pitchFamily="66" charset="0"/>
              </a:rPr>
              <a:t>, επιστρέφουν και φτιάχνουν τις φωλίτσες τους κοντά στα δικά μας σπίτια…</a:t>
            </a:r>
            <a:endParaRPr lang="el-GR" sz="3200" dirty="0">
              <a:solidFill>
                <a:srgbClr val="FF33CC"/>
              </a:solidFill>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915886"/>
            <a:ext cx="7628709" cy="4197531"/>
          </a:xfrm>
        </p:spPr>
      </p:pic>
    </p:spTree>
    <p:extLst>
      <p:ext uri="{BB962C8B-B14F-4D97-AF65-F5344CB8AC3E}">
        <p14:creationId xmlns:p14="http://schemas.microsoft.com/office/powerpoint/2010/main" val="93673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lstStyle/>
          <a:p>
            <a:pPr algn="ctr"/>
            <a:r>
              <a:rPr lang="el-GR" sz="3600" dirty="0" smtClean="0">
                <a:solidFill>
                  <a:srgbClr val="FF33CC"/>
                </a:solidFill>
                <a:latin typeface="Comic Sans MS" panose="030F0702030302020204" pitchFamily="66" charset="0"/>
              </a:rPr>
              <a:t>Εκεί θα γεννήσουν τα αυγά με τα μωράκια τους…</a:t>
            </a:r>
            <a:endParaRPr lang="el-GR" sz="36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674" y="1271450"/>
            <a:ext cx="8595359" cy="5251269"/>
          </a:xfrm>
        </p:spPr>
      </p:pic>
    </p:spTree>
    <p:extLst>
      <p:ext uri="{BB962C8B-B14F-4D97-AF65-F5344CB8AC3E}">
        <p14:creationId xmlns:p14="http://schemas.microsoft.com/office/powerpoint/2010/main" val="305635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Θα γιορτάσουμε τα κούλουμα και την κυρά Σαρακοστή…</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0160" y="1924594"/>
            <a:ext cx="4572000" cy="45894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69" y="1924593"/>
            <a:ext cx="5552440" cy="4589417"/>
          </a:xfrm>
          <a:prstGeom prst="rect">
            <a:avLst/>
          </a:prstGeom>
        </p:spPr>
      </p:pic>
    </p:spTree>
    <p:extLst>
      <p:ext uri="{BB962C8B-B14F-4D97-AF65-F5344CB8AC3E}">
        <p14:creationId xmlns:p14="http://schemas.microsoft.com/office/powerpoint/2010/main" val="147229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Και την εθνική εορτή της 25</a:t>
            </a:r>
            <a:r>
              <a:rPr lang="el-GR" baseline="30000" dirty="0" smtClean="0">
                <a:solidFill>
                  <a:srgbClr val="FF33CC"/>
                </a:solidFill>
                <a:latin typeface="Comic Sans MS" panose="030F0702030302020204" pitchFamily="66" charset="0"/>
              </a:rPr>
              <a:t>ης</a:t>
            </a:r>
            <a:r>
              <a:rPr lang="el-GR" dirty="0" smtClean="0">
                <a:solidFill>
                  <a:srgbClr val="FF33CC"/>
                </a:solidFill>
                <a:latin typeface="Comic Sans MS" panose="030F0702030302020204" pitchFamily="66" charset="0"/>
              </a:rPr>
              <a:t> Μαρτίου, που γιορτάζει η Ελλάδα μας…</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034" y="1968136"/>
            <a:ext cx="6461760" cy="4040777"/>
          </a:xfrm>
        </p:spPr>
      </p:pic>
    </p:spTree>
    <p:extLst>
      <p:ext uri="{BB962C8B-B14F-4D97-AF65-F5344CB8AC3E}">
        <p14:creationId xmlns:p14="http://schemas.microsoft.com/office/powerpoint/2010/main" val="223672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solidFill>
                  <a:srgbClr val="FF33CC"/>
                </a:solidFill>
                <a:latin typeface="Comic Sans MS" panose="030F0702030302020204" pitchFamily="66" charset="0"/>
              </a:rPr>
              <a:t>Μην ξεχάσουμε…</a:t>
            </a:r>
            <a:br>
              <a:rPr lang="el-GR" dirty="0" smtClean="0">
                <a:solidFill>
                  <a:srgbClr val="FF33CC"/>
                </a:solidFill>
                <a:latin typeface="Comic Sans MS" panose="030F0702030302020204" pitchFamily="66" charset="0"/>
              </a:rPr>
            </a:br>
            <a:r>
              <a:rPr lang="el-GR" dirty="0" smtClean="0">
                <a:solidFill>
                  <a:srgbClr val="FF33CC"/>
                </a:solidFill>
                <a:latin typeface="Comic Sans MS" panose="030F0702030302020204" pitchFamily="66" charset="0"/>
              </a:rPr>
              <a:t>Υποδεχόμαστε τον Μάρτιο με τα </a:t>
            </a:r>
            <a:r>
              <a:rPr lang="el-GR" dirty="0" err="1" smtClean="0">
                <a:solidFill>
                  <a:srgbClr val="FF33CC"/>
                </a:solidFill>
                <a:latin typeface="Comic Sans MS" panose="030F0702030302020204" pitchFamily="66" charset="0"/>
              </a:rPr>
              <a:t>μαρτάκια</a:t>
            </a:r>
            <a:r>
              <a:rPr lang="el-GR" dirty="0" smtClean="0">
                <a:solidFill>
                  <a:srgbClr val="FF33CC"/>
                </a:solidFill>
                <a:latin typeface="Comic Sans MS" panose="030F0702030302020204" pitchFamily="66" charset="0"/>
              </a:rPr>
              <a:t>!!!</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010" y="1825624"/>
            <a:ext cx="8395063" cy="4636135"/>
          </a:xfrm>
        </p:spPr>
      </p:pic>
    </p:spTree>
    <p:extLst>
      <p:ext uri="{BB962C8B-B14F-4D97-AF65-F5344CB8AC3E}">
        <p14:creationId xmlns:p14="http://schemas.microsoft.com/office/powerpoint/2010/main" val="154476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l-GR" sz="4000" dirty="0" smtClean="0">
                <a:solidFill>
                  <a:srgbClr val="FF33CC"/>
                </a:solidFill>
                <a:latin typeface="Comic Sans MS" panose="030F0702030302020204" pitchFamily="66" charset="0"/>
              </a:rPr>
              <a:t>Γιατί φοράμε τον Μάρτη και πώς φτιάχνεται?</a:t>
            </a:r>
            <a:endParaRPr lang="el-GR" sz="4000" dirty="0">
              <a:solidFill>
                <a:srgbClr val="FF33CC"/>
              </a:solidFill>
              <a:latin typeface="Comic Sans MS" panose="030F0702030302020204" pitchFamily="66" charset="0"/>
            </a:endParaRPr>
          </a:p>
        </p:txBody>
      </p:sp>
      <p:sp>
        <p:nvSpPr>
          <p:cNvPr id="3" name="Content Placeholder 2"/>
          <p:cNvSpPr>
            <a:spLocks noGrp="1"/>
          </p:cNvSpPr>
          <p:nvPr>
            <p:ph idx="1"/>
          </p:nvPr>
        </p:nvSpPr>
        <p:spPr>
          <a:xfrm>
            <a:off x="838200" y="1332411"/>
            <a:ext cx="10515600" cy="4844552"/>
          </a:xfrm>
        </p:spPr>
        <p:txBody>
          <a:bodyPr>
            <a:normAutofit fontScale="92500" lnSpcReduction="10000"/>
          </a:bodyPr>
          <a:lstStyle/>
          <a:p>
            <a:r>
              <a:rPr lang="el-GR" dirty="0" smtClean="0">
                <a:solidFill>
                  <a:srgbClr val="0070C0"/>
                </a:solidFill>
                <a:latin typeface="Comic Sans MS" panose="030F0702030302020204" pitchFamily="66" charset="0"/>
              </a:rPr>
              <a:t>Σύμφωνα με τη λαϊκή παράδοση, ο Μάρτης προστατεύει τα πρόσωπα των παιδιών από τον πρώτο ήλιο της Άνοιξης, για να μην καούν. Συνήθως τον φτιάχνουν την τελευταία μέρα του Φλεβάρη και τον φορούν την πρώτη μέρα του Μάρτη, πριν βγουν από το σπίτι και το βγάζουν στο τέλος του μήνα, ή το αφήνουν πάνω στις τριανταφυλλιές όταν δουν το πρώτο χελιδόνι, για να τον πάρουν τα πουλιά και να χτίσουν τη φωλιά τους.</a:t>
            </a:r>
          </a:p>
          <a:p>
            <a:r>
              <a:rPr lang="el-GR" dirty="0" smtClean="0">
                <a:solidFill>
                  <a:srgbClr val="0070C0"/>
                </a:solidFill>
                <a:latin typeface="Comic Sans MS" panose="030F0702030302020204" pitchFamily="66" charset="0"/>
              </a:rPr>
              <a:t>Για να φτιάξετε ένα </a:t>
            </a:r>
            <a:r>
              <a:rPr lang="el-GR" dirty="0" err="1" smtClean="0">
                <a:solidFill>
                  <a:srgbClr val="0070C0"/>
                </a:solidFill>
                <a:latin typeface="Comic Sans MS" panose="030F0702030302020204" pitchFamily="66" charset="0"/>
              </a:rPr>
              <a:t>βραχιολάκι</a:t>
            </a:r>
            <a:r>
              <a:rPr lang="el-GR" dirty="0" smtClean="0">
                <a:solidFill>
                  <a:srgbClr val="0070C0"/>
                </a:solidFill>
                <a:latin typeface="Comic Sans MS" panose="030F0702030302020204" pitchFamily="66" charset="0"/>
              </a:rPr>
              <a:t>, χρειάζεστε κόκκινη και λευκή κλωστή ή κορδόνια.</a:t>
            </a:r>
          </a:p>
          <a:p>
            <a:r>
              <a:rPr lang="el-GR" dirty="0" smtClean="0">
                <a:solidFill>
                  <a:srgbClr val="0070C0"/>
                </a:solidFill>
                <a:latin typeface="Comic Sans MS" panose="030F0702030302020204" pitchFamily="66" charset="0"/>
              </a:rPr>
              <a:t>Υπάρχουν αρκετοί τρόποι για να φτιάξει κανείς Μάρτη. Ο πρώτος είναι απλά να στρίψετε τις κλωστές και να τις δέσετε στο χέρι. Ο δεύτερος τρόπος είναι να πλέξετε τις κλωστές, σαν μια πλεξούδα και να τοποθετήσετε στη μία άκρη ένα ματάκι.</a:t>
            </a:r>
            <a:endParaRPr lang="el-GR"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85672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365125"/>
            <a:ext cx="8917576" cy="6384018"/>
          </a:xfrm>
        </p:spPr>
      </p:pic>
    </p:spTree>
    <p:extLst>
      <p:ext uri="{BB962C8B-B14F-4D97-AF65-F5344CB8AC3E}">
        <p14:creationId xmlns:p14="http://schemas.microsoft.com/office/powerpoint/2010/main" val="315191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Και με ένα ποίημα…</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6045" y="1384662"/>
            <a:ext cx="5712823" cy="5103223"/>
          </a:xfrm>
        </p:spPr>
      </p:pic>
    </p:spTree>
    <p:extLst>
      <p:ext uri="{BB962C8B-B14F-4D97-AF65-F5344CB8AC3E}">
        <p14:creationId xmlns:p14="http://schemas.microsoft.com/office/powerpoint/2010/main" val="2947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Και φυσικά να πούμε Καλό Μήνα!!!</a:t>
            </a:r>
            <a:endParaRPr lang="el-GR" dirty="0">
              <a:solidFill>
                <a:srgbClr val="FF33CC"/>
              </a:solidFill>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006" y="1454331"/>
            <a:ext cx="8891451" cy="5050972"/>
          </a:xfrm>
        </p:spPr>
      </p:pic>
    </p:spTree>
    <p:extLst>
      <p:ext uri="{BB962C8B-B14F-4D97-AF65-F5344CB8AC3E}">
        <p14:creationId xmlns:p14="http://schemas.microsoft.com/office/powerpoint/2010/main" val="36742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071" y="0"/>
            <a:ext cx="9701857" cy="6858000"/>
          </a:xfrm>
          <a:prstGeom prst="rect">
            <a:avLst/>
          </a:prstGeom>
        </p:spPr>
      </p:pic>
    </p:spTree>
    <p:extLst>
      <p:ext uri="{BB962C8B-B14F-4D97-AF65-F5344CB8AC3E}">
        <p14:creationId xmlns:p14="http://schemas.microsoft.com/office/powerpoint/2010/main" val="78856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57" y="0"/>
            <a:ext cx="9693286" cy="6858000"/>
          </a:xfrm>
          <a:prstGeom prst="rect">
            <a:avLst/>
          </a:prstGeom>
        </p:spPr>
      </p:pic>
    </p:spTree>
    <p:extLst>
      <p:ext uri="{BB962C8B-B14F-4D97-AF65-F5344CB8AC3E}">
        <p14:creationId xmlns:p14="http://schemas.microsoft.com/office/powerpoint/2010/main" val="361241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6" y="0"/>
            <a:ext cx="10241280" cy="6858000"/>
          </a:xfrm>
          <a:prstGeom prst="rect">
            <a:avLst/>
          </a:prstGeom>
        </p:spPr>
      </p:pic>
    </p:spTree>
    <p:extLst>
      <p:ext uri="{BB962C8B-B14F-4D97-AF65-F5344CB8AC3E}">
        <p14:creationId xmlns:p14="http://schemas.microsoft.com/office/powerpoint/2010/main" val="195624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smtClean="0">
                <a:solidFill>
                  <a:srgbClr val="FF33CC"/>
                </a:solidFill>
                <a:latin typeface="Comic Sans MS" panose="030F0702030302020204" pitchFamily="66" charset="0"/>
              </a:rPr>
              <a:t>Ακολουθεί ο Απρίλιος</a:t>
            </a:r>
            <a:r>
              <a:rPr lang="en-US" sz="3600" dirty="0" smtClean="0">
                <a:solidFill>
                  <a:srgbClr val="FF33CC"/>
                </a:solidFill>
                <a:latin typeface="Comic Sans MS" panose="030F0702030302020204" pitchFamily="66" charset="0"/>
              </a:rPr>
              <a:t>…</a:t>
            </a:r>
            <a:br>
              <a:rPr lang="en-US" sz="3600" dirty="0" smtClean="0">
                <a:solidFill>
                  <a:srgbClr val="FF33CC"/>
                </a:solidFill>
                <a:latin typeface="Comic Sans MS" panose="030F0702030302020204" pitchFamily="66" charset="0"/>
              </a:rPr>
            </a:br>
            <a:r>
              <a:rPr lang="el-GR" sz="3600" dirty="0" smtClean="0">
                <a:solidFill>
                  <a:srgbClr val="FF33CC"/>
                </a:solidFill>
                <a:latin typeface="Comic Sans MS" panose="030F0702030302020204" pitchFamily="66" charset="0"/>
              </a:rPr>
              <a:t>και την πρώτη μέρα ξεκινά με ψέματα και φάρσες!!</a:t>
            </a:r>
            <a:r>
              <a:rPr lang="en-US" dirty="0" smtClean="0">
                <a:solidFill>
                  <a:srgbClr val="FF33CC"/>
                </a:solidFill>
              </a:rPr>
              <a:t/>
            </a:r>
            <a:br>
              <a:rPr lang="en-US" dirty="0" smtClean="0">
                <a:solidFill>
                  <a:srgbClr val="FF33CC"/>
                </a:solidFill>
              </a:rPr>
            </a:br>
            <a:r>
              <a:rPr lang="en-US" dirty="0"/>
              <a:t/>
            </a:r>
            <a:br>
              <a:rPr lang="en-US"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583" y="1690688"/>
            <a:ext cx="9170126" cy="4483689"/>
          </a:xfrm>
        </p:spPr>
      </p:pic>
    </p:spTree>
    <p:extLst>
      <p:ext uri="{BB962C8B-B14F-4D97-AF65-F5344CB8AC3E}">
        <p14:creationId xmlns:p14="http://schemas.microsoft.com/office/powerpoint/2010/main" val="112891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anose="030F0702030302020204" pitchFamily="66" charset="0"/>
              </a:rPr>
              <a:t>Είναι όμως και ένας μήνας που υμνούμε την χριστιανοσύνη και την Ανάσταση του Χριστούλη…</a:t>
            </a:r>
            <a:endParaRPr lang="el-GR" sz="3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3702" y="1611086"/>
            <a:ext cx="9553303" cy="4894217"/>
          </a:xfrm>
        </p:spPr>
      </p:pic>
    </p:spTree>
    <p:extLst>
      <p:ext uri="{BB962C8B-B14F-4D97-AF65-F5344CB8AC3E}">
        <p14:creationId xmlns:p14="http://schemas.microsoft.com/office/powerpoint/2010/main" val="40670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412"/>
          </a:xfrm>
        </p:spPr>
        <p:txBody>
          <a:bodyPr/>
          <a:lstStyle/>
          <a:p>
            <a:pPr algn="ctr"/>
            <a:r>
              <a:rPr lang="el-GR" dirty="0" smtClean="0">
                <a:solidFill>
                  <a:srgbClr val="FF33CC"/>
                </a:solidFill>
                <a:latin typeface="Comic Sans MS" panose="030F0702030302020204" pitchFamily="66" charset="0"/>
              </a:rPr>
              <a:t>Με όλα τα έθιμα και τις παραδόσεις…</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1454331"/>
            <a:ext cx="9657805" cy="4963886"/>
          </a:xfrm>
        </p:spPr>
      </p:pic>
    </p:spTree>
    <p:extLst>
      <p:ext uri="{BB962C8B-B14F-4D97-AF65-F5344CB8AC3E}">
        <p14:creationId xmlns:p14="http://schemas.microsoft.com/office/powerpoint/2010/main" val="102971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955"/>
          </a:xfrm>
        </p:spPr>
        <p:txBody>
          <a:bodyPr>
            <a:normAutofit fontScale="90000"/>
          </a:bodyPr>
          <a:lstStyle/>
          <a:p>
            <a:pPr algn="ctr"/>
            <a:r>
              <a:rPr lang="el-GR" dirty="0" smtClean="0">
                <a:solidFill>
                  <a:srgbClr val="FF33CC"/>
                </a:solidFill>
                <a:latin typeface="Comic Sans MS" panose="030F0702030302020204" pitchFamily="66" charset="0"/>
              </a:rPr>
              <a:t>Και ακολουθεί ο τρίτος μήνας στη σειρά…</a:t>
            </a:r>
            <a:br>
              <a:rPr lang="el-GR" dirty="0" smtClean="0">
                <a:solidFill>
                  <a:srgbClr val="FF33CC"/>
                </a:solidFill>
                <a:latin typeface="Comic Sans MS" panose="030F0702030302020204" pitchFamily="66" charset="0"/>
              </a:rPr>
            </a:br>
            <a:r>
              <a:rPr lang="el-GR" dirty="0" smtClean="0">
                <a:solidFill>
                  <a:srgbClr val="FF33CC"/>
                </a:solidFill>
                <a:latin typeface="Comic Sans MS" panose="030F0702030302020204" pitchFamily="66" charset="0"/>
              </a:rPr>
              <a:t>Ο Μάιος με το μαγιάτικο στεφάνι!!!</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783" y="1611086"/>
            <a:ext cx="9596846" cy="4911634"/>
          </a:xfrm>
        </p:spPr>
      </p:pic>
    </p:spTree>
    <p:extLst>
      <p:ext uri="{BB962C8B-B14F-4D97-AF65-F5344CB8AC3E}">
        <p14:creationId xmlns:p14="http://schemas.microsoft.com/office/powerpoint/2010/main" val="333653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3200" dirty="0" smtClean="0">
                <a:solidFill>
                  <a:srgbClr val="FF33CC"/>
                </a:solidFill>
                <a:latin typeface="Comic Sans MS" panose="030F0702030302020204" pitchFamily="66" charset="0"/>
              </a:rPr>
              <a:t>Ο μήνας των λουλουδιών…και οι αγροί γεμίζουν με κάθε λογής λουλούδια…</a:t>
            </a:r>
            <a:br>
              <a:rPr lang="el-GR" sz="3200" dirty="0" smtClean="0">
                <a:solidFill>
                  <a:srgbClr val="FF33CC"/>
                </a:solidFill>
                <a:latin typeface="Comic Sans MS" panose="030F0702030302020204" pitchFamily="66" charset="0"/>
              </a:rPr>
            </a:br>
            <a:r>
              <a:rPr lang="el-GR" sz="3200" dirty="0" smtClean="0">
                <a:solidFill>
                  <a:srgbClr val="FF33CC"/>
                </a:solidFill>
                <a:latin typeface="Comic Sans MS" panose="030F0702030302020204" pitchFamily="66" charset="0"/>
              </a:rPr>
              <a:t>Μαργαρίτες, παπαρούνες…</a:t>
            </a:r>
            <a:endParaRPr lang="el-GR" sz="32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097" y="1950720"/>
            <a:ext cx="7550331" cy="4223657"/>
          </a:xfrm>
        </p:spPr>
      </p:pic>
    </p:spTree>
    <p:extLst>
      <p:ext uri="{BB962C8B-B14F-4D97-AF65-F5344CB8AC3E}">
        <p14:creationId xmlns:p14="http://schemas.microsoft.com/office/powerpoint/2010/main" val="370076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l-GR" dirty="0" smtClean="0">
                <a:solidFill>
                  <a:srgbClr val="FF33CC"/>
                </a:solidFill>
                <a:latin typeface="Comic Sans MS" panose="030F0702030302020204" pitchFamily="66" charset="0"/>
              </a:rPr>
              <a:t>Ποια είναι τα παιδάκια της Άνοιξης?</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217" y="1158240"/>
            <a:ext cx="8220892" cy="5320937"/>
          </a:xfrm>
        </p:spPr>
      </p:pic>
    </p:spTree>
    <p:extLst>
      <p:ext uri="{BB962C8B-B14F-4D97-AF65-F5344CB8AC3E}">
        <p14:creationId xmlns:p14="http://schemas.microsoft.com/office/powerpoint/2010/main" val="2902717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Και τα έντομα και οι μελισσούλες αρχίζουν το χορό τους!!!</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9" y="1825625"/>
            <a:ext cx="9318171" cy="4705804"/>
          </a:xfrm>
        </p:spPr>
      </p:pic>
    </p:spTree>
    <p:extLst>
      <p:ext uri="{BB962C8B-B14F-4D97-AF65-F5344CB8AC3E}">
        <p14:creationId xmlns:p14="http://schemas.microsoft.com/office/powerpoint/2010/main" val="1637156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600" dirty="0" smtClean="0">
                <a:solidFill>
                  <a:srgbClr val="FF33CC"/>
                </a:solidFill>
                <a:latin typeface="Comic Sans MS" panose="030F0702030302020204" pitchFamily="66" charset="0"/>
              </a:rPr>
              <a:t>Με τις πασχαλίτσες, τις πεταλούδες και τους φίλους τους…</a:t>
            </a:r>
            <a:endParaRPr lang="el-GR" sz="36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59" y="1799499"/>
            <a:ext cx="5277395"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669" y="1799500"/>
            <a:ext cx="5111931" cy="4351338"/>
          </a:xfrm>
          <a:prstGeom prst="rect">
            <a:avLst/>
          </a:prstGeom>
        </p:spPr>
      </p:pic>
    </p:spTree>
    <p:extLst>
      <p:ext uri="{BB962C8B-B14F-4D97-AF65-F5344CB8AC3E}">
        <p14:creationId xmlns:p14="http://schemas.microsoft.com/office/powerpoint/2010/main" val="6888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smtClean="0">
                <a:solidFill>
                  <a:srgbClr val="FF33CC"/>
                </a:solidFill>
                <a:latin typeface="Comic Sans MS" panose="030F0702030302020204" pitchFamily="66" charset="0"/>
              </a:rPr>
              <a:t>Και η φύση πλημμυρίζει από χρώματα και αρώματα…</a:t>
            </a:r>
            <a:endParaRPr lang="el-GR" sz="4000"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069" y="1690688"/>
            <a:ext cx="10258697" cy="4849449"/>
          </a:xfrm>
        </p:spPr>
      </p:pic>
    </p:spTree>
    <p:extLst>
      <p:ext uri="{BB962C8B-B14F-4D97-AF65-F5344CB8AC3E}">
        <p14:creationId xmlns:p14="http://schemas.microsoft.com/office/powerpoint/2010/main" val="1775872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pPr algn="ctr"/>
            <a:r>
              <a:rPr lang="el-GR" dirty="0" smtClean="0">
                <a:solidFill>
                  <a:srgbClr val="FF33CC"/>
                </a:solidFill>
                <a:latin typeface="Comic Sans MS" panose="030F0702030302020204" pitchFamily="66" charset="0"/>
              </a:rPr>
              <a:t>Είναι επίσης ο μήνας που γιορτάζει η μαμά…</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926" y="1219200"/>
            <a:ext cx="8290560" cy="5320937"/>
          </a:xfrm>
        </p:spPr>
      </p:pic>
    </p:spTree>
    <p:extLst>
      <p:ext uri="{BB962C8B-B14F-4D97-AF65-F5344CB8AC3E}">
        <p14:creationId xmlns:p14="http://schemas.microsoft.com/office/powerpoint/2010/main" val="265237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rgbClr val="FF33CC"/>
                </a:solidFill>
                <a:latin typeface="Comic Sans MS" panose="030F0702030302020204" pitchFamily="66" charset="0"/>
              </a:rPr>
              <a:t>Πόσο όμορφη εποχή είναι η Άνοιξη…</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868" y="1454331"/>
            <a:ext cx="9588137" cy="5120640"/>
          </a:xfrm>
        </p:spPr>
      </p:pic>
    </p:spTree>
    <p:extLst>
      <p:ext uri="{BB962C8B-B14F-4D97-AF65-F5344CB8AC3E}">
        <p14:creationId xmlns:p14="http://schemas.microsoft.com/office/powerpoint/2010/main" val="197718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4"/>
            <a:ext cx="10515600" cy="6492875"/>
          </a:xfrm>
        </p:spPr>
      </p:pic>
    </p:spTree>
    <p:extLst>
      <p:ext uri="{BB962C8B-B14F-4D97-AF65-F5344CB8AC3E}">
        <p14:creationId xmlns:p14="http://schemas.microsoft.com/office/powerpoint/2010/main" val="3490485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709366" cy="6323058"/>
          </a:xfrm>
        </p:spPr>
      </p:pic>
    </p:spTree>
    <p:extLst>
      <p:ext uri="{BB962C8B-B14F-4D97-AF65-F5344CB8AC3E}">
        <p14:creationId xmlns:p14="http://schemas.microsoft.com/office/powerpoint/2010/main" val="113725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4"/>
            <a:ext cx="10515600" cy="6305641"/>
          </a:xfrm>
        </p:spPr>
      </p:pic>
    </p:spTree>
    <p:extLst>
      <p:ext uri="{BB962C8B-B14F-4D97-AF65-F5344CB8AC3E}">
        <p14:creationId xmlns:p14="http://schemas.microsoft.com/office/powerpoint/2010/main" val="113816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26720"/>
            <a:ext cx="10515600" cy="6244046"/>
          </a:xfrm>
        </p:spPr>
      </p:pic>
    </p:spTree>
    <p:extLst>
      <p:ext uri="{BB962C8B-B14F-4D97-AF65-F5344CB8AC3E}">
        <p14:creationId xmlns:p14="http://schemas.microsoft.com/office/powerpoint/2010/main" val="732837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9268" y="365125"/>
            <a:ext cx="10674531" cy="6270806"/>
          </a:xfrm>
        </p:spPr>
      </p:pic>
    </p:spTree>
    <p:extLst>
      <p:ext uri="{BB962C8B-B14F-4D97-AF65-F5344CB8AC3E}">
        <p14:creationId xmlns:p14="http://schemas.microsoft.com/office/powerpoint/2010/main" val="393206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5097"/>
            <a:ext cx="10515599" cy="5947954"/>
          </a:xfrm>
        </p:spPr>
      </p:pic>
    </p:spTree>
    <p:extLst>
      <p:ext uri="{BB962C8B-B14F-4D97-AF65-F5344CB8AC3E}">
        <p14:creationId xmlns:p14="http://schemas.microsoft.com/office/powerpoint/2010/main" val="1756301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062" y="365124"/>
            <a:ext cx="10578737" cy="6314349"/>
          </a:xfrm>
        </p:spPr>
      </p:pic>
    </p:spTree>
    <p:extLst>
      <p:ext uri="{BB962C8B-B14F-4D97-AF65-F5344CB8AC3E}">
        <p14:creationId xmlns:p14="http://schemas.microsoft.com/office/powerpoint/2010/main" val="163485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515600" cy="6323058"/>
          </a:xfrm>
        </p:spPr>
      </p:pic>
    </p:spTree>
    <p:extLst>
      <p:ext uri="{BB962C8B-B14F-4D97-AF65-F5344CB8AC3E}">
        <p14:creationId xmlns:p14="http://schemas.microsoft.com/office/powerpoint/2010/main" val="180124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513806"/>
            <a:ext cx="10613571" cy="6035040"/>
          </a:xfrm>
        </p:spPr>
      </p:pic>
    </p:spTree>
    <p:extLst>
      <p:ext uri="{BB962C8B-B14F-4D97-AF65-F5344CB8AC3E}">
        <p14:creationId xmlns:p14="http://schemas.microsoft.com/office/powerpoint/2010/main" val="125358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65126"/>
            <a:ext cx="6296297" cy="6166304"/>
          </a:xfrm>
        </p:spPr>
      </p:pic>
    </p:spTree>
    <p:extLst>
      <p:ext uri="{BB962C8B-B14F-4D97-AF65-F5344CB8AC3E}">
        <p14:creationId xmlns:p14="http://schemas.microsoft.com/office/powerpoint/2010/main" val="1358810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262098"/>
          </a:xfrm>
        </p:spPr>
      </p:pic>
    </p:spTree>
    <p:extLst>
      <p:ext uri="{BB962C8B-B14F-4D97-AF65-F5344CB8AC3E}">
        <p14:creationId xmlns:p14="http://schemas.microsoft.com/office/powerpoint/2010/main" val="29763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515600" cy="6253389"/>
          </a:xfrm>
        </p:spPr>
      </p:pic>
    </p:spTree>
    <p:extLst>
      <p:ext uri="{BB962C8B-B14F-4D97-AF65-F5344CB8AC3E}">
        <p14:creationId xmlns:p14="http://schemas.microsoft.com/office/powerpoint/2010/main" val="445821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7" y="365124"/>
            <a:ext cx="10787743" cy="6279515"/>
          </a:xfrm>
        </p:spPr>
      </p:pic>
    </p:spTree>
    <p:extLst>
      <p:ext uri="{BB962C8B-B14F-4D97-AF65-F5344CB8AC3E}">
        <p14:creationId xmlns:p14="http://schemas.microsoft.com/office/powerpoint/2010/main" val="2303123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064" y="365124"/>
            <a:ext cx="10578736" cy="6314349"/>
          </a:xfrm>
        </p:spPr>
      </p:pic>
    </p:spTree>
    <p:extLst>
      <p:ext uri="{BB962C8B-B14F-4D97-AF65-F5344CB8AC3E}">
        <p14:creationId xmlns:p14="http://schemas.microsoft.com/office/powerpoint/2010/main" val="2269538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7634" y="365125"/>
            <a:ext cx="5495109" cy="6227264"/>
          </a:xfrm>
        </p:spPr>
      </p:pic>
    </p:spTree>
    <p:extLst>
      <p:ext uri="{BB962C8B-B14F-4D97-AF65-F5344CB8AC3E}">
        <p14:creationId xmlns:p14="http://schemas.microsoft.com/office/powerpoint/2010/main" val="362722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109" y="365124"/>
            <a:ext cx="10276114" cy="6253389"/>
          </a:xfrm>
        </p:spPr>
      </p:pic>
    </p:spTree>
    <p:extLst>
      <p:ext uri="{BB962C8B-B14F-4D97-AF65-F5344CB8AC3E}">
        <p14:creationId xmlns:p14="http://schemas.microsoft.com/office/powerpoint/2010/main" val="23665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33CC"/>
                </a:solidFill>
                <a:latin typeface="Comic Sans MS" panose="030F0702030302020204" pitchFamily="66" charset="0"/>
              </a:rPr>
              <a:t>Τι συμβαίνει τον κάθε μήνα της Άνοιξης?</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7109" y="1358537"/>
            <a:ext cx="7141028" cy="4998720"/>
          </a:xfrm>
        </p:spPr>
      </p:pic>
    </p:spTree>
    <p:extLst>
      <p:ext uri="{BB962C8B-B14F-4D97-AF65-F5344CB8AC3E}">
        <p14:creationId xmlns:p14="http://schemas.microsoft.com/office/powerpoint/2010/main" val="39688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7" y="365125"/>
            <a:ext cx="7332617" cy="6018258"/>
          </a:xfrm>
        </p:spPr>
      </p:pic>
    </p:spTree>
    <p:extLst>
      <p:ext uri="{BB962C8B-B14F-4D97-AF65-F5344CB8AC3E}">
        <p14:creationId xmlns:p14="http://schemas.microsoft.com/office/powerpoint/2010/main" val="233058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00B0F0"/>
                </a:solidFill>
                <a:latin typeface="Comic Sans MS" panose="030F0702030302020204" pitchFamily="66" charset="0"/>
              </a:rPr>
              <a:t>Τον Μάρτιο λοιπόν…</a:t>
            </a:r>
            <a:r>
              <a:rPr lang="el-GR" dirty="0" smtClean="0"/>
              <a:t/>
            </a:r>
            <a:br>
              <a:rPr lang="el-GR" dirty="0" smtClean="0"/>
            </a:br>
            <a:r>
              <a:rPr lang="el-GR" dirty="0" smtClean="0">
                <a:solidFill>
                  <a:srgbClr val="FF33CC"/>
                </a:solidFill>
                <a:latin typeface="Comic Sans MS" panose="030F0702030302020204" pitchFamily="66" charset="0"/>
              </a:rPr>
              <a:t>Αρχίζουν να λιώνουν τα χιόνια στα βουνά…</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870" y="1690688"/>
            <a:ext cx="9588136" cy="4884283"/>
          </a:xfrm>
        </p:spPr>
      </p:pic>
    </p:spTree>
    <p:extLst>
      <p:ext uri="{BB962C8B-B14F-4D97-AF65-F5344CB8AC3E}">
        <p14:creationId xmlns:p14="http://schemas.microsoft.com/office/powerpoint/2010/main" val="392185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33CC"/>
                </a:solidFill>
                <a:latin typeface="Comic Sans MS" panose="030F0702030302020204" pitchFamily="66" charset="0"/>
              </a:rPr>
              <a:t>Το χιόνι, όταν λιώνει, γίνεται νερό και κυλά από τα βουνά σχηματίζοντας ρυάκια…</a:t>
            </a:r>
            <a:endParaRPr lang="el-GR" dirty="0">
              <a:solidFill>
                <a:srgbClr val="FF33CC"/>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131" y="1690687"/>
            <a:ext cx="8900160" cy="4823323"/>
          </a:xfrm>
        </p:spPr>
      </p:pic>
    </p:spTree>
    <p:extLst>
      <p:ext uri="{BB962C8B-B14F-4D97-AF65-F5344CB8AC3E}">
        <p14:creationId xmlns:p14="http://schemas.microsoft.com/office/powerpoint/2010/main" val="1323143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436</Words>
  <Application>Microsoft Office PowerPoint</Application>
  <PresentationFormat>Widescreen</PresentationFormat>
  <Paragraphs>30</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Comic Sans MS</vt:lpstr>
      <vt:lpstr>Office Theme</vt:lpstr>
      <vt:lpstr>Καλώς μας ήρθες Άνοιξη!!!</vt:lpstr>
      <vt:lpstr>PowerPoint Presentation</vt:lpstr>
      <vt:lpstr>Ποια είναι τα παιδάκια της Άνοιξης?</vt:lpstr>
      <vt:lpstr>PowerPoint Presentation</vt:lpstr>
      <vt:lpstr>PowerPoint Presentation</vt:lpstr>
      <vt:lpstr>Τι συμβαίνει τον κάθε μήνα της Άνοιξης?</vt:lpstr>
      <vt:lpstr>PowerPoint Presentation</vt:lpstr>
      <vt:lpstr>Τον Μάρτιο λοιπόν… Αρχίζουν να λιώνουν τα χιόνια στα βουνά…</vt:lpstr>
      <vt:lpstr>Το χιόνι, όταν λιώνει, γίνεται νερό και κυλά από τα βουνά σχηματίζοντας ρυάκια…</vt:lpstr>
      <vt:lpstr>Που στο πέρασμά τους ποτίζουν τη γη, τα δέντρα, το χώμα…και καταλήγουν στα ποτάμια και στη θάλασσα!</vt:lpstr>
      <vt:lpstr>Τα δέντρα μεγαλώνουν…και η βλάστηση πυκνώνει!!</vt:lpstr>
      <vt:lpstr>Η φύση ανθίζει…</vt:lpstr>
      <vt:lpstr>Τα ζωάκια ξυπνούν από τη χειμερία νάρκη…</vt:lpstr>
      <vt:lpstr>Τα αποδημητικά πουλιά, με πρώτα και καλύτερα τα χελιδονάκια, επιστρέφουν και φτιάχνουν τις φωλίτσες τους κοντά στα δικά μας σπίτια…</vt:lpstr>
      <vt:lpstr>Εκεί θα γεννήσουν τα αυγά με τα μωράκια τους…</vt:lpstr>
      <vt:lpstr>Θα γιορτάσουμε τα κούλουμα και την κυρά Σαρακοστή…</vt:lpstr>
      <vt:lpstr>Και την εθνική εορτή της 25ης Μαρτίου, που γιορτάζει η Ελλάδα μας…</vt:lpstr>
      <vt:lpstr>Μην ξεχάσουμε… Υποδεχόμαστε τον Μάρτιο με τα μαρτάκια!!!</vt:lpstr>
      <vt:lpstr>Γιατί φοράμε τον Μάρτη και πώς φτιάχνεται?</vt:lpstr>
      <vt:lpstr>Και με ένα ποίημα…</vt:lpstr>
      <vt:lpstr>Και φυσικά να πούμε Καλό Μήνα!!!</vt:lpstr>
      <vt:lpstr>PowerPoint Presentation</vt:lpstr>
      <vt:lpstr>PowerPoint Presentation</vt:lpstr>
      <vt:lpstr>PowerPoint Presentation</vt:lpstr>
      <vt:lpstr>  Ακολουθεί ο Απρίλιος… και την πρώτη μέρα ξεκινά με ψέματα και φάρσες!!  </vt:lpstr>
      <vt:lpstr>Είναι όμως και ένας μήνας που υμνούμε την χριστιανοσύνη και την Ανάσταση του Χριστούλη…</vt:lpstr>
      <vt:lpstr>Με όλα τα έθιμα και τις παραδόσεις…</vt:lpstr>
      <vt:lpstr>Και ακολουθεί ο τρίτος μήνας στη σειρά… Ο Μάιος με το μαγιάτικο στεφάνι!!!</vt:lpstr>
      <vt:lpstr>Ο μήνας των λουλουδιών…και οι αγροί γεμίζουν με κάθε λογής λουλούδια… Μαργαρίτες, παπαρούνες…</vt:lpstr>
      <vt:lpstr>Και τα έντομα και οι μελισσούλες αρχίζουν το χορό τους!!!</vt:lpstr>
      <vt:lpstr>Με τις πασχαλίτσες, τις πεταλούδες και τους φίλους τους…</vt:lpstr>
      <vt:lpstr>Και η φύση πλημμυρίζει από χρώματα και αρώματα…</vt:lpstr>
      <vt:lpstr>Είναι επίσης ο μήνας που γιορτάζει η μαμά…</vt:lpstr>
      <vt:lpstr>Πόσο όμορφη εποχή είναι η Άνοιξη…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Καλώς μας ήρθες Άνοιξη!!!</dc:title>
  <dc:creator>Maria</dc:creator>
  <cp:lastModifiedBy>Maria</cp:lastModifiedBy>
  <cp:revision>17</cp:revision>
  <dcterms:created xsi:type="dcterms:W3CDTF">2021-02-15T16:36:02Z</dcterms:created>
  <dcterms:modified xsi:type="dcterms:W3CDTF">2021-03-02T14:55:50Z</dcterms:modified>
</cp:coreProperties>
</file>