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7" r:id="rId2"/>
    <p:sldId id="279" r:id="rId3"/>
    <p:sldId id="305" r:id="rId4"/>
    <p:sldId id="268" r:id="rId5"/>
    <p:sldId id="262" r:id="rId6"/>
    <p:sldId id="280" r:id="rId7"/>
    <p:sldId id="303" r:id="rId8"/>
    <p:sldId id="332" r:id="rId9"/>
    <p:sldId id="331" r:id="rId10"/>
    <p:sldId id="333" r:id="rId11"/>
    <p:sldId id="334" r:id="rId12"/>
    <p:sldId id="335" r:id="rId13"/>
    <p:sldId id="342" r:id="rId14"/>
    <p:sldId id="336" r:id="rId15"/>
    <p:sldId id="340" r:id="rId16"/>
    <p:sldId id="341" r:id="rId17"/>
    <p:sldId id="337" r:id="rId18"/>
    <p:sldId id="278" r:id="rId19"/>
    <p:sldId id="309" r:id="rId20"/>
    <p:sldId id="329" r:id="rId21"/>
    <p:sldId id="339" r:id="rId22"/>
    <p:sldId id="293" r:id="rId23"/>
    <p:sldId id="292" r:id="rId24"/>
    <p:sldId id="261"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Προεπιλεγμένη ενότητα" id="{4F6DF36A-2753-4CD7-A9BC-83EC272BFE0E}">
          <p14:sldIdLst>
            <p14:sldId id="257"/>
            <p14:sldId id="279"/>
            <p14:sldId id="305"/>
            <p14:sldId id="268"/>
            <p14:sldId id="262"/>
            <p14:sldId id="280"/>
            <p14:sldId id="303"/>
            <p14:sldId id="332"/>
            <p14:sldId id="331"/>
            <p14:sldId id="333"/>
            <p14:sldId id="334"/>
            <p14:sldId id="335"/>
            <p14:sldId id="342"/>
            <p14:sldId id="336"/>
            <p14:sldId id="340"/>
          </p14:sldIdLst>
        </p14:section>
        <p14:section name="Ενότητα χωρίς τίτλο" id="{7D789E83-65D8-4416-8726-9F6E38A8646A}">
          <p14:sldIdLst>
            <p14:sldId id="341"/>
            <p14:sldId id="337"/>
            <p14:sldId id="278"/>
            <p14:sldId id="309"/>
            <p14:sldId id="329"/>
            <p14:sldId id="339"/>
            <p14:sldId id="293"/>
            <p14:sldId id="292"/>
            <p14:sldId id="26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ΕΛΕΝΗ" initials="Ε" lastIdx="1" clrIdx="0">
    <p:extLst>
      <p:ext uri="{19B8F6BF-5375-455C-9EA6-DF929625EA0E}">
        <p15:presenceInfo xmlns:p15="http://schemas.microsoft.com/office/powerpoint/2012/main" userId="ΕΛΕΝΗ"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008000"/>
    <a:srgbClr val="FF66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86559" autoAdjust="0"/>
  </p:normalViewPr>
  <p:slideViewPr>
    <p:cSldViewPr snapToGrid="0">
      <p:cViewPr>
        <p:scale>
          <a:sx n="57" d="100"/>
          <a:sy n="57" d="100"/>
        </p:scale>
        <p:origin x="1764" y="450"/>
      </p:cViewPr>
      <p:guideLst>
        <p:guide orient="horz" pos="1620"/>
        <p:guide pos="2880"/>
      </p:guideLst>
    </p:cSldViewPr>
  </p:slideViewPr>
  <p:outlineViewPr>
    <p:cViewPr>
      <p:scale>
        <a:sx n="33" d="100"/>
        <a:sy n="33" d="100"/>
      </p:scale>
      <p:origin x="246" y="4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409483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a:p>
        </p:txBody>
      </p:sp>
    </p:spTree>
    <p:extLst>
      <p:ext uri="{BB962C8B-B14F-4D97-AF65-F5344CB8AC3E}">
        <p14:creationId xmlns:p14="http://schemas.microsoft.com/office/powerpoint/2010/main" val="102450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a:xfrm>
            <a:off x="457200" y="4767263"/>
            <a:ext cx="2133600" cy="273844"/>
          </a:xfrm>
          <a:prstGeom prst="rect">
            <a:avLst/>
          </a:prstGeom>
        </p:spPr>
        <p:txBody>
          <a:bodyPr/>
          <a:lstStyle/>
          <a:p>
            <a:fld id="{F2853615-BFDE-46DE-814C-47EC6EF6D371}" type="datetimeFigureOut">
              <a:rPr lang="el-GR" smtClean="0"/>
              <a:pPr/>
              <a:t>27/11/2020</a:t>
            </a:fld>
            <a:endParaRPr lang="el-GR"/>
          </a:p>
        </p:txBody>
      </p:sp>
      <p:sp>
        <p:nvSpPr>
          <p:cNvPr id="5" name="4 - Θέση υποσέλιδου"/>
          <p:cNvSpPr>
            <a:spLocks noGrp="1"/>
          </p:cNvSpPr>
          <p:nvPr>
            <p:ph type="ftr" sz="quarter" idx="11"/>
          </p:nvPr>
        </p:nvSpPr>
        <p:spPr>
          <a:xfrm>
            <a:off x="3124200" y="4767263"/>
            <a:ext cx="2895600" cy="273844"/>
          </a:xfrm>
          <a:prstGeom prst="rect">
            <a:avLst/>
          </a:prstGeom>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extLst>
      <p:ext uri="{BB962C8B-B14F-4D97-AF65-F5344CB8AC3E}">
        <p14:creationId xmlns:p14="http://schemas.microsoft.com/office/powerpoint/2010/main" val="40631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7" r:id="rId7"/>
    <p:sldLayoutId id="2147483658"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www.newsbeast.gr/greece/arthro/6232102/nipiagogos-dimioyrgise-parastasi-koyklotheatroy-gia-ton-koronoio"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6.png"/><Relationship Id="rId4" Type="http://schemas.openxmlformats.org/officeDocument/2006/relationships/image" Target="../media/image31.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dirty="0"/>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185"/>
            <a:ext cx="9143999" cy="5143500"/>
          </a:xfrm>
        </p:spPr>
      </p:pic>
      <p:sp>
        <p:nvSpPr>
          <p:cNvPr id="2" name="Στρογγυλεμένο ορθογώνιο 1"/>
          <p:cNvSpPr/>
          <p:nvPr/>
        </p:nvSpPr>
        <p:spPr>
          <a:xfrm>
            <a:off x="2175641" y="2503564"/>
            <a:ext cx="4483711" cy="769357"/>
          </a:xfrm>
          <a:prstGeom prst="roundRect">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rgbClr val="C00000"/>
                </a:solidFill>
              </a:rPr>
              <a:t>Παρασκευή 27 Νοεμβρίου 2020</a:t>
            </a:r>
          </a:p>
        </p:txBody>
      </p:sp>
      <p:sp>
        <p:nvSpPr>
          <p:cNvPr id="3" name="Σύννεφο 2"/>
          <p:cNvSpPr/>
          <p:nvPr/>
        </p:nvSpPr>
        <p:spPr>
          <a:xfrm rot="21128774">
            <a:off x="40262" y="175840"/>
            <a:ext cx="2714378" cy="2049518"/>
          </a:xfrm>
          <a:prstGeom prst="cloud">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rgbClr val="0070C0"/>
                </a:solidFill>
              </a:rPr>
              <a:t>Νηπιαγωγείο </a:t>
            </a:r>
            <a:r>
              <a:rPr lang="el-GR" sz="1800" b="1" dirty="0" err="1">
                <a:solidFill>
                  <a:srgbClr val="0070C0"/>
                </a:solidFill>
              </a:rPr>
              <a:t>Βαγίων</a:t>
            </a:r>
            <a:endParaRPr lang="el-GR" sz="1800" b="1" dirty="0">
              <a:solidFill>
                <a:srgbClr val="0070C0"/>
              </a:solidFill>
            </a:endParaRPr>
          </a:p>
        </p:txBody>
      </p:sp>
    </p:spTree>
    <p:extLst>
      <p:ext uri="{BB962C8B-B14F-4D97-AF65-F5344CB8AC3E}">
        <p14:creationId xmlns:p14="http://schemas.microsoft.com/office/powerpoint/2010/main" val="333272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468" y="0"/>
            <a:ext cx="5644959" cy="5143500"/>
          </a:xfrm>
          <a:prstGeom prst="rect">
            <a:avLst/>
          </a:prstGeom>
        </p:spPr>
      </p:pic>
      <p:sp>
        <p:nvSpPr>
          <p:cNvPr id="9" name="Έλλειψη 8"/>
          <p:cNvSpPr/>
          <p:nvPr/>
        </p:nvSpPr>
        <p:spPr>
          <a:xfrm>
            <a:off x="233756" y="247507"/>
            <a:ext cx="3155712" cy="1546917"/>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0000"/>
                </a:solidFill>
              </a:rPr>
              <a:t>Τι καιρό έχει σήμερα;</a:t>
            </a:r>
          </a:p>
        </p:txBody>
      </p:sp>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129" y="1983405"/>
            <a:ext cx="1031278" cy="101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Στρογγυλεμένο ορθογώνιο 9"/>
          <p:cNvSpPr/>
          <p:nvPr/>
        </p:nvSpPr>
        <p:spPr>
          <a:xfrm>
            <a:off x="158127" y="1477133"/>
            <a:ext cx="1141281" cy="412511"/>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chemeClr val="accent1">
                    <a:lumMod val="75000"/>
                  </a:schemeClr>
                </a:solidFill>
              </a:rPr>
              <a:t>ήλιος</a:t>
            </a:r>
          </a:p>
        </p:txBody>
      </p:sp>
      <p:pic>
        <p:nvPicPr>
          <p:cNvPr id="307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2256" y="2189747"/>
            <a:ext cx="1308996" cy="79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Στρογγυλεμένο ορθογώνιο 10"/>
          <p:cNvSpPr/>
          <p:nvPr/>
        </p:nvSpPr>
        <p:spPr>
          <a:xfrm>
            <a:off x="1563747" y="1539009"/>
            <a:ext cx="1178369" cy="35063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rgbClr val="00B0F0"/>
                </a:solidFill>
              </a:rPr>
              <a:t>συννεφιά</a:t>
            </a:r>
          </a:p>
        </p:txBody>
      </p:sp>
      <p:pic>
        <p:nvPicPr>
          <p:cNvPr id="307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129" y="3494125"/>
            <a:ext cx="1141281" cy="101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435" y="3522298"/>
            <a:ext cx="1127817" cy="98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Στρογγυλεμένο ορθογώνιο 11"/>
          <p:cNvSpPr/>
          <p:nvPr/>
        </p:nvSpPr>
        <p:spPr>
          <a:xfrm>
            <a:off x="144378" y="2964485"/>
            <a:ext cx="1031278" cy="39087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chemeClr val="accent3">
                    <a:lumMod val="75000"/>
                  </a:schemeClr>
                </a:solidFill>
              </a:rPr>
              <a:t>βροχή</a:t>
            </a:r>
          </a:p>
        </p:txBody>
      </p:sp>
      <p:sp>
        <p:nvSpPr>
          <p:cNvPr id="18" name="Στρογγυλεμένο ορθογώνιο 17"/>
          <p:cNvSpPr/>
          <p:nvPr/>
        </p:nvSpPr>
        <p:spPr>
          <a:xfrm>
            <a:off x="1979974" y="3018430"/>
            <a:ext cx="1031278" cy="39087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chemeClr val="accent3">
                    <a:lumMod val="60000"/>
                    <a:lumOff val="40000"/>
                  </a:schemeClr>
                </a:solidFill>
              </a:rPr>
              <a:t>αέρας</a:t>
            </a:r>
            <a:endParaRPr lang="el-GR" sz="1800" dirty="0">
              <a:solidFill>
                <a:schemeClr val="accent3">
                  <a:lumMod val="40000"/>
                  <a:lumOff val="60000"/>
                </a:schemeClr>
              </a:solidFill>
            </a:endParaRPr>
          </a:p>
        </p:txBody>
      </p:sp>
      <p:pic>
        <p:nvPicPr>
          <p:cNvPr id="13" name="Θέση περιεχομένου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14" name="Έλλειψη 13"/>
          <p:cNvSpPr/>
          <p:nvPr/>
        </p:nvSpPr>
        <p:spPr>
          <a:xfrm>
            <a:off x="107950" y="88900"/>
            <a:ext cx="2400300" cy="2254250"/>
          </a:xfrm>
          <a:prstGeom prst="ellipse">
            <a:avLst/>
          </a:prstGeom>
          <a:solidFill>
            <a:schemeClr val="accent6">
              <a:lumMod val="60000"/>
              <a:lumOff val="40000"/>
            </a:schemeClr>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rgbClr val="008000"/>
                </a:solidFill>
              </a:rPr>
              <a:t>Το Θέμα μας:</a:t>
            </a:r>
          </a:p>
          <a:p>
            <a:pPr algn="ctr"/>
            <a:r>
              <a:rPr lang="en-US" sz="1600" b="1" dirty="0">
                <a:solidFill>
                  <a:srgbClr val="008000"/>
                </a:solidFill>
              </a:rPr>
              <a:t>HELMEPA</a:t>
            </a:r>
            <a:endParaRPr lang="el-GR" sz="1600" b="1" dirty="0">
              <a:solidFill>
                <a:srgbClr val="008000"/>
              </a:solidFill>
            </a:endParaRPr>
          </a:p>
        </p:txBody>
      </p:sp>
      <p:pic>
        <p:nvPicPr>
          <p:cNvPr id="15" name="Picture 2" descr="ΠΑΙΔΙΚΗ HELMEP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793" y="88900"/>
            <a:ext cx="2566987" cy="2566988"/>
          </a:xfrm>
          <a:prstGeom prst="rect">
            <a:avLst/>
          </a:prstGeom>
          <a:noFill/>
          <a:extLst>
            <a:ext uri="{909E8E84-426E-40DD-AFC4-6F175D3DCCD1}">
              <a14:hiddenFill xmlns:a14="http://schemas.microsoft.com/office/drawing/2010/main">
                <a:solidFill>
                  <a:srgbClr val="FFFFFF"/>
                </a:solidFill>
              </a14:hiddenFill>
            </a:ext>
          </a:extLst>
        </p:spPr>
      </p:pic>
      <p:sp>
        <p:nvSpPr>
          <p:cNvPr id="16" name="Στρογγυλεμένο ορθογώνιο 15"/>
          <p:cNvSpPr/>
          <p:nvPr/>
        </p:nvSpPr>
        <p:spPr>
          <a:xfrm>
            <a:off x="2762250" y="2711449"/>
            <a:ext cx="4011930" cy="782675"/>
          </a:xfrm>
          <a:prstGeom prst="roundRect">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rgbClr val="C00000"/>
                </a:solidFill>
              </a:rPr>
              <a:t>Μαθαίνω τα μέρη του πλοίου</a:t>
            </a:r>
          </a:p>
        </p:txBody>
      </p:sp>
    </p:spTree>
    <p:extLst>
      <p:ext uri="{BB962C8B-B14F-4D97-AF65-F5344CB8AC3E}">
        <p14:creationId xmlns:p14="http://schemas.microsoft.com/office/powerpoint/2010/main" val="397601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me.edu.gr/s/eme/main/img/uploads/5e785c7f5a0a32155c4f9b05/5ec74cd604f5947c06707a5e/1590119619695-%CE%BA%CE%B1%CF%81%CE%B1%CE%B2%CE%B9%20%CE%BB%CE%B5%CE%BE%CE%B9%CE%BB%CE%BF%CE%B3%CE%B9%CE%B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51143"/>
            <a:ext cx="7592694" cy="5553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15D8F8A-8447-4836-B116-621F7B3936C3}"/>
              </a:ext>
            </a:extLst>
          </p:cNvPr>
          <p:cNvPicPr>
            <a:picLocks noChangeAspect="1"/>
          </p:cNvPicPr>
          <p:nvPr/>
        </p:nvPicPr>
        <p:blipFill>
          <a:blip r:embed="rId3"/>
          <a:stretch>
            <a:fillRect/>
          </a:stretch>
        </p:blipFill>
        <p:spPr>
          <a:xfrm>
            <a:off x="1354" y="0"/>
            <a:ext cx="9141292" cy="5143500"/>
          </a:xfrm>
          <a:prstGeom prst="rect">
            <a:avLst/>
          </a:prstGeom>
        </p:spPr>
      </p:pic>
      <p:sp>
        <p:nvSpPr>
          <p:cNvPr id="3" name="Οβάλ 2">
            <a:extLst>
              <a:ext uri="{FF2B5EF4-FFF2-40B4-BE49-F238E27FC236}">
                <a16:creationId xmlns:a16="http://schemas.microsoft.com/office/drawing/2014/main" id="{12B1E4A9-D0FA-45D3-982C-01E3357576ED}"/>
              </a:ext>
            </a:extLst>
          </p:cNvPr>
          <p:cNvSpPr/>
          <p:nvPr/>
        </p:nvSpPr>
        <p:spPr>
          <a:xfrm>
            <a:off x="1762700" y="-110169"/>
            <a:ext cx="2147147" cy="11788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8000"/>
                </a:solidFill>
              </a:rPr>
              <a:t>HELMEPA</a:t>
            </a:r>
            <a:endParaRPr lang="el-GR" b="1" dirty="0">
              <a:solidFill>
                <a:srgbClr val="008000"/>
              </a:solidFill>
            </a:endParaRPr>
          </a:p>
        </p:txBody>
      </p:sp>
      <p:sp>
        <p:nvSpPr>
          <p:cNvPr id="4" name="Ορθογώνιο 3">
            <a:extLst>
              <a:ext uri="{FF2B5EF4-FFF2-40B4-BE49-F238E27FC236}">
                <a16:creationId xmlns:a16="http://schemas.microsoft.com/office/drawing/2014/main" id="{17AAA286-1F8F-4822-A151-81ABAA8BF463}"/>
              </a:ext>
            </a:extLst>
          </p:cNvPr>
          <p:cNvSpPr/>
          <p:nvPr/>
        </p:nvSpPr>
        <p:spPr>
          <a:xfrm>
            <a:off x="4010005" y="2320528"/>
            <a:ext cx="1364883" cy="1079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ΤΟ ΝΑΥΤΙΚΟ ΛΕΞΙΛΟΓΙΟ</a:t>
            </a:r>
          </a:p>
        </p:txBody>
      </p:sp>
    </p:spTree>
    <p:extLst>
      <p:ext uri="{BB962C8B-B14F-4D97-AF65-F5344CB8AC3E}">
        <p14:creationId xmlns:p14="http://schemas.microsoft.com/office/powerpoint/2010/main" val="3790267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AB47CF6-0EB5-4639-9BAE-27A8CF84748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6053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ΠΑΙΔΙΚΗ HELME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317">
            <a:off x="-2" y="415333"/>
            <a:ext cx="1738937" cy="173893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Αποτέλεσμα εικόνας για βιβλία clipart | Book clip art, Open book,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823" y="0"/>
            <a:ext cx="7440177"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6080" y="470862"/>
            <a:ext cx="2430780" cy="3662541"/>
          </a:xfrm>
          <a:prstGeom prst="rect">
            <a:avLst/>
          </a:prstGeom>
          <a:noFill/>
        </p:spPr>
        <p:txBody>
          <a:bodyPr wrap="square" rtlCol="0">
            <a:spAutoFit/>
          </a:bodyPr>
          <a:lstStyle/>
          <a:p>
            <a:r>
              <a:rPr lang="el-GR" sz="1200" b="1" dirty="0">
                <a:solidFill>
                  <a:srgbClr val="FF0000"/>
                </a:solidFill>
              </a:rPr>
              <a:t>Αβαρία</a:t>
            </a:r>
            <a:r>
              <a:rPr lang="el-GR" sz="1200" b="1" dirty="0"/>
              <a:t>:</a:t>
            </a:r>
            <a:r>
              <a:rPr lang="el-GR" sz="1200" dirty="0"/>
              <a:t> Ζημιά</a:t>
            </a:r>
          </a:p>
          <a:p>
            <a:endParaRPr lang="el-GR" sz="1200" dirty="0"/>
          </a:p>
          <a:p>
            <a:r>
              <a:rPr lang="el-GR" sz="1200" b="1" dirty="0">
                <a:solidFill>
                  <a:srgbClr val="FF0000"/>
                </a:solidFill>
              </a:rPr>
              <a:t>Βερίνα</a:t>
            </a:r>
            <a:r>
              <a:rPr lang="el-GR" sz="1200" b="1" dirty="0"/>
              <a:t>:</a:t>
            </a:r>
            <a:r>
              <a:rPr lang="el-GR" sz="1200" dirty="0"/>
              <a:t> Το στρίψιμο- μπέρδεμα τού σχοινιού ή του συρματόσκοινου.</a:t>
            </a:r>
          </a:p>
          <a:p>
            <a:endParaRPr lang="el-GR" sz="1200" dirty="0"/>
          </a:p>
          <a:p>
            <a:r>
              <a:rPr lang="el-GR" sz="1200" b="1" dirty="0">
                <a:solidFill>
                  <a:srgbClr val="FF0000"/>
                </a:solidFill>
              </a:rPr>
              <a:t>Βίρα την άγκυρα</a:t>
            </a:r>
            <a:r>
              <a:rPr lang="el-GR" sz="1200" b="1" dirty="0"/>
              <a:t>: </a:t>
            </a:r>
            <a:r>
              <a:rPr lang="el-GR" sz="1200" dirty="0"/>
              <a:t>να ανεβάσω πάνω την άγκυρα</a:t>
            </a:r>
          </a:p>
          <a:p>
            <a:endParaRPr lang="el-GR" sz="1200" dirty="0"/>
          </a:p>
          <a:p>
            <a:endParaRPr lang="el-GR" sz="1200" dirty="0"/>
          </a:p>
          <a:p>
            <a:r>
              <a:rPr lang="el-GR" sz="1200" b="1" dirty="0">
                <a:solidFill>
                  <a:srgbClr val="FF0000"/>
                </a:solidFill>
              </a:rPr>
              <a:t>Θαλάσσια αύρα</a:t>
            </a:r>
            <a:r>
              <a:rPr lang="el-GR" sz="1200" b="1" dirty="0"/>
              <a:t>:</a:t>
            </a:r>
            <a:r>
              <a:rPr lang="el-GR" sz="1200" dirty="0"/>
              <a:t> Ο άνεμος που πνέει από την θάλασσα προς την ακτή</a:t>
            </a:r>
          </a:p>
          <a:p>
            <a:endParaRPr lang="el-GR" sz="1200" dirty="0"/>
          </a:p>
          <a:p>
            <a:r>
              <a:rPr lang="el-GR" sz="1200" b="1" dirty="0">
                <a:solidFill>
                  <a:srgbClr val="FF0000"/>
                </a:solidFill>
              </a:rPr>
              <a:t>Κάβος</a:t>
            </a:r>
            <a:r>
              <a:rPr lang="el-GR" sz="1200" b="1" dirty="0"/>
              <a:t>:</a:t>
            </a:r>
            <a:r>
              <a:rPr lang="el-GR" sz="1200" dirty="0"/>
              <a:t> Χοντρό και με αντοχές σχοινί το οποίο χρησιμεύει για την πρόσδεση του πλοίου.</a:t>
            </a:r>
          </a:p>
          <a:p>
            <a:endParaRPr lang="el-GR" dirty="0"/>
          </a:p>
          <a:p>
            <a:endParaRPr lang="el-GR" dirty="0"/>
          </a:p>
        </p:txBody>
      </p:sp>
      <p:sp>
        <p:nvSpPr>
          <p:cNvPr id="6" name="TextBox 5"/>
          <p:cNvSpPr txBox="1"/>
          <p:nvPr/>
        </p:nvSpPr>
        <p:spPr>
          <a:xfrm>
            <a:off x="5684520" y="470862"/>
            <a:ext cx="2468880" cy="3477875"/>
          </a:xfrm>
          <a:prstGeom prst="rect">
            <a:avLst/>
          </a:prstGeom>
          <a:noFill/>
        </p:spPr>
        <p:txBody>
          <a:bodyPr wrap="square" rtlCol="0">
            <a:spAutoFit/>
          </a:bodyPr>
          <a:lstStyle/>
          <a:p>
            <a:r>
              <a:rPr lang="el-GR" sz="1200" b="1" dirty="0" err="1">
                <a:solidFill>
                  <a:srgbClr val="FF0000"/>
                </a:solidFill>
              </a:rPr>
              <a:t>Μάϊνα</a:t>
            </a:r>
            <a:r>
              <a:rPr lang="el-GR" sz="1200" b="1" dirty="0">
                <a:solidFill>
                  <a:srgbClr val="FF0000"/>
                </a:solidFill>
              </a:rPr>
              <a:t> την άγκυρα</a:t>
            </a:r>
            <a:r>
              <a:rPr lang="el-GR" sz="1200" b="1" dirty="0"/>
              <a:t>: </a:t>
            </a:r>
            <a:r>
              <a:rPr lang="el-GR" sz="1200" dirty="0"/>
              <a:t>να</a:t>
            </a:r>
            <a:r>
              <a:rPr lang="el-GR" sz="1200" b="1" dirty="0"/>
              <a:t> </a:t>
            </a:r>
            <a:r>
              <a:rPr lang="el-GR" sz="1200" dirty="0"/>
              <a:t>κατεβάσω την άγκυρα </a:t>
            </a:r>
            <a:endParaRPr lang="el-GR" sz="1200" b="1" dirty="0"/>
          </a:p>
          <a:p>
            <a:endParaRPr lang="el-GR" sz="1200" b="1" dirty="0"/>
          </a:p>
          <a:p>
            <a:r>
              <a:rPr lang="el-GR" sz="1200" b="1" dirty="0">
                <a:solidFill>
                  <a:srgbClr val="FF0000"/>
                </a:solidFill>
              </a:rPr>
              <a:t>Μπούκα</a:t>
            </a:r>
            <a:r>
              <a:rPr lang="el-GR" sz="1200" b="1" dirty="0"/>
              <a:t>:</a:t>
            </a:r>
            <a:r>
              <a:rPr lang="el-GR" sz="1200" dirty="0"/>
              <a:t> Στόμιο-είσοδος λιμανιού</a:t>
            </a:r>
            <a:endParaRPr lang="el-GR" sz="1200" b="1" dirty="0"/>
          </a:p>
          <a:p>
            <a:endParaRPr lang="el-GR" sz="1200" b="1" dirty="0"/>
          </a:p>
          <a:p>
            <a:r>
              <a:rPr lang="el-GR" sz="1200" b="1" dirty="0">
                <a:solidFill>
                  <a:srgbClr val="FF0000"/>
                </a:solidFill>
              </a:rPr>
              <a:t>Μπούσουλας</a:t>
            </a:r>
            <a:r>
              <a:rPr lang="el-GR" sz="1200" b="1" dirty="0"/>
              <a:t>:</a:t>
            </a:r>
            <a:r>
              <a:rPr lang="el-GR" sz="1200" dirty="0"/>
              <a:t> Η πυξίδα</a:t>
            </a:r>
            <a:endParaRPr lang="el-GR" dirty="0"/>
          </a:p>
          <a:p>
            <a:endParaRPr lang="el-GR" dirty="0"/>
          </a:p>
          <a:p>
            <a:r>
              <a:rPr lang="el-GR" sz="1200" b="1" dirty="0">
                <a:solidFill>
                  <a:srgbClr val="FF0000"/>
                </a:solidFill>
              </a:rPr>
              <a:t>Πλώρα</a:t>
            </a:r>
            <a:r>
              <a:rPr lang="el-GR" sz="1200" b="1" dirty="0"/>
              <a:t>:</a:t>
            </a:r>
            <a:r>
              <a:rPr lang="el-GR" sz="1200" dirty="0"/>
              <a:t> Μπροστά</a:t>
            </a:r>
          </a:p>
          <a:p>
            <a:endParaRPr lang="el-GR" sz="1200" dirty="0"/>
          </a:p>
          <a:p>
            <a:r>
              <a:rPr lang="el-GR" sz="1200" b="1" dirty="0">
                <a:solidFill>
                  <a:srgbClr val="FF0000"/>
                </a:solidFill>
              </a:rPr>
              <a:t>Πρίμα</a:t>
            </a:r>
            <a:r>
              <a:rPr lang="el-GR" sz="1200" b="1" dirty="0"/>
              <a:t>:</a:t>
            </a:r>
            <a:r>
              <a:rPr lang="el-GR" sz="1200" dirty="0"/>
              <a:t> Πίσω</a:t>
            </a:r>
          </a:p>
          <a:p>
            <a:endParaRPr lang="el-GR" sz="1200" dirty="0"/>
          </a:p>
          <a:p>
            <a:r>
              <a:rPr lang="el-GR" sz="1200" b="1" dirty="0">
                <a:solidFill>
                  <a:srgbClr val="FF0000"/>
                </a:solidFill>
              </a:rPr>
              <a:t>Ρέλια:</a:t>
            </a:r>
            <a:r>
              <a:rPr lang="el-GR" sz="1200" dirty="0"/>
              <a:t> Τα κάγκελα</a:t>
            </a:r>
          </a:p>
          <a:p>
            <a:endParaRPr lang="el-GR" sz="1200" dirty="0"/>
          </a:p>
          <a:p>
            <a:r>
              <a:rPr lang="el-GR" sz="1200" b="1" dirty="0">
                <a:solidFill>
                  <a:srgbClr val="FF0000"/>
                </a:solidFill>
              </a:rPr>
              <a:t>Τραμουντάνα</a:t>
            </a:r>
            <a:r>
              <a:rPr lang="el-GR" sz="1200" b="1" dirty="0"/>
              <a:t>: </a:t>
            </a:r>
            <a:r>
              <a:rPr lang="el-GR" sz="1200" dirty="0"/>
              <a:t>Βόρειος άνεμος</a:t>
            </a:r>
          </a:p>
          <a:p>
            <a:endParaRPr lang="el-GR" sz="1200" dirty="0"/>
          </a:p>
          <a:p>
            <a:endParaRPr lang="el-GR" sz="1200" dirty="0"/>
          </a:p>
          <a:p>
            <a:endParaRPr lang="el-GR" dirty="0"/>
          </a:p>
        </p:txBody>
      </p:sp>
    </p:spTree>
    <p:extLst>
      <p:ext uri="{BB962C8B-B14F-4D97-AF65-F5344CB8AC3E}">
        <p14:creationId xmlns:p14="http://schemas.microsoft.com/office/powerpoint/2010/main" val="3095820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2B7F3B-E73D-4E71-9142-F71313C038D2}"/>
              </a:ext>
            </a:extLst>
          </p:cNvPr>
          <p:cNvSpPr txBox="1"/>
          <p:nvPr/>
        </p:nvSpPr>
        <p:spPr>
          <a:xfrm>
            <a:off x="0" y="0"/>
            <a:ext cx="9144000" cy="2462213"/>
          </a:xfrm>
          <a:prstGeom prst="rect">
            <a:avLst/>
          </a:prstGeom>
          <a:solidFill>
            <a:schemeClr val="accent5">
              <a:lumMod val="40000"/>
              <a:lumOff val="60000"/>
            </a:schemeClr>
          </a:solidFill>
        </p:spPr>
        <p:txBody>
          <a:bodyPr wrap="square" rtlCol="0">
            <a:spAutoFit/>
          </a:bodyPr>
          <a:lstStyle/>
          <a:p>
            <a:r>
              <a:rPr lang="el-GR" dirty="0">
                <a:latin typeface="Times New Roman" panose="02020603050405020304" pitchFamily="18" charset="0"/>
                <a:cs typeface="Times New Roman" panose="02020603050405020304" pitchFamily="18" charset="0"/>
              </a:rPr>
              <a:t>Μία φορά και ένα καιρό σε ένα χωριό, τα  Βάγια τα παιδιά δεν μπορούσαν να πάνε στο σχολείο, να βγουν βόλτα, να πάνε στην παιδική χαρά γιατί υπήρχε κορονοιός. Ήταν πολύ λυπημένα και ανυπομονούσαν να ξαναβγούν πάλι έξω και να χαρούν.  Όταν τελείωσε η καραντίνα, παραμονές Χριστουγέννων αποφάσισαν να πάνε  μία βόλτα με το πλοίο του κ. Γιάννη. Μαζί του πήγαν η Γαρυφαλλιά, ο Θοδωρής, ο Μπέσι, ο Γιάννης, η </a:t>
            </a:r>
            <a:r>
              <a:rPr lang="el-GR" dirty="0" err="1">
                <a:latin typeface="Times New Roman" panose="02020603050405020304" pitchFamily="18" charset="0"/>
                <a:cs typeface="Times New Roman" panose="02020603050405020304" pitchFamily="18" charset="0"/>
              </a:rPr>
              <a:t>Έμι</a:t>
            </a:r>
            <a:r>
              <a:rPr lang="el-GR" dirty="0">
                <a:latin typeface="Times New Roman" panose="02020603050405020304" pitchFamily="18" charset="0"/>
                <a:cs typeface="Times New Roman" panose="02020603050405020304" pitchFamily="18" charset="0"/>
              </a:rPr>
              <a:t>, ο Χαράλαμπος και η </a:t>
            </a:r>
            <a:r>
              <a:rPr lang="el-GR" dirty="0" err="1">
                <a:latin typeface="Times New Roman" panose="02020603050405020304" pitchFamily="18" charset="0"/>
                <a:cs typeface="Times New Roman" panose="02020603050405020304" pitchFamily="18" charset="0"/>
              </a:rPr>
              <a:t>Περσίκα</a:t>
            </a:r>
            <a:r>
              <a:rPr lang="el-GR" dirty="0">
                <a:latin typeface="Times New Roman" panose="02020603050405020304" pitchFamily="18" charset="0"/>
                <a:cs typeface="Times New Roman" panose="02020603050405020304" pitchFamily="18" charset="0"/>
              </a:rPr>
              <a:t>.</a:t>
            </a:r>
          </a:p>
          <a:p>
            <a:r>
              <a:rPr lang="el-GR" dirty="0">
                <a:latin typeface="Times New Roman" panose="02020603050405020304" pitchFamily="18" charset="0"/>
                <a:cs typeface="Times New Roman" panose="02020603050405020304" pitchFamily="18" charset="0"/>
              </a:rPr>
              <a:t>Ο κ. Γιάννης φώναξε στα παιδιά:&lt;&lt; </a:t>
            </a:r>
            <a:r>
              <a:rPr lang="el-GR" b="1" dirty="0">
                <a:latin typeface="Times New Roman" panose="02020603050405020304" pitchFamily="18" charset="0"/>
                <a:cs typeface="Times New Roman" panose="02020603050405020304" pitchFamily="18" charset="0"/>
              </a:rPr>
              <a:t>βίρα τις άγκυρα</a:t>
            </a:r>
            <a:r>
              <a:rPr lang="el-GR" dirty="0">
                <a:latin typeface="Times New Roman" panose="02020603050405020304" pitchFamily="18" charset="0"/>
                <a:cs typeface="Times New Roman" panose="02020603050405020304" pitchFamily="18" charset="0"/>
              </a:rPr>
              <a:t>&gt;&gt; και άρχισαν να ταξιδεύουν στη θάλασσα για να πάνε σε ένα κοντινό νησί. Ξαφνικά  έπιασε </a:t>
            </a:r>
            <a:r>
              <a:rPr lang="el-GR" b="1" dirty="0">
                <a:latin typeface="Times New Roman" panose="02020603050405020304" pitchFamily="18" charset="0"/>
                <a:cs typeface="Times New Roman" panose="02020603050405020304" pitchFamily="18" charset="0"/>
              </a:rPr>
              <a:t>μπουρίνι  </a:t>
            </a:r>
            <a:r>
              <a:rPr lang="el-GR" dirty="0">
                <a:latin typeface="Times New Roman" panose="02020603050405020304" pitchFamily="18" charset="0"/>
                <a:cs typeface="Times New Roman" panose="02020603050405020304" pitchFamily="18" charset="0"/>
              </a:rPr>
              <a:t>και αποφάσισαν να γυρίσουν  πίσω. Όμως είδαν ότι το πλοίο είχε </a:t>
            </a:r>
            <a:r>
              <a:rPr lang="el-GR" b="1" dirty="0" err="1">
                <a:latin typeface="Times New Roman" panose="02020603050405020304" pitchFamily="18" charset="0"/>
                <a:cs typeface="Times New Roman" panose="02020603050405020304" pitchFamily="18" charset="0"/>
              </a:rPr>
              <a:t>μαλούπα</a:t>
            </a:r>
            <a:r>
              <a:rPr lang="el-GR" dirty="0">
                <a:latin typeface="Times New Roman" panose="02020603050405020304" pitchFamily="18" charset="0"/>
                <a:cs typeface="Times New Roman" panose="02020603050405020304" pitchFamily="18" charset="0"/>
              </a:rPr>
              <a:t> και δεν μπορούσε να πάει γρήγορα. Το πλοίο πήγαινε σιγά-σιγά και ήταν ανυπόμονα, αλλά και πολύ λυπημένα</a:t>
            </a:r>
            <a:r>
              <a:rPr lang="el-GR" b="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όμως ήρθε το πειρατικό πλοίο και το τράβηξε και το πήγε στο λιμάνι , για να κατεβούν τα παιδάκια και να το καθαρίσουν. </a:t>
            </a:r>
            <a:r>
              <a:rPr lang="el-GR" b="1" dirty="0">
                <a:latin typeface="Times New Roman" panose="02020603050405020304" pitchFamily="18" charset="0"/>
                <a:cs typeface="Times New Roman" panose="02020603050405020304" pitchFamily="18" charset="0"/>
              </a:rPr>
              <a:t>Φουντάραν </a:t>
            </a:r>
            <a:r>
              <a:rPr lang="el-GR" dirty="0">
                <a:latin typeface="Times New Roman" panose="02020603050405020304" pitchFamily="18" charset="0"/>
                <a:cs typeface="Times New Roman" panose="02020603050405020304" pitchFamily="18" charset="0"/>
              </a:rPr>
              <a:t>την άγκυρα. </a:t>
            </a:r>
          </a:p>
          <a:p>
            <a:r>
              <a:rPr lang="el-GR" dirty="0">
                <a:latin typeface="Times New Roman" panose="02020603050405020304" pitchFamily="18" charset="0"/>
                <a:cs typeface="Times New Roman" panose="02020603050405020304" pitchFamily="18" charset="0"/>
              </a:rPr>
              <a:t>Τα παιδιά πήγαν στο σπίτι τους και ο κ. Γιάννης το καθάρισε. </a:t>
            </a:r>
          </a:p>
          <a:p>
            <a:r>
              <a:rPr lang="el-GR" b="1" dirty="0">
                <a:latin typeface="Times New Roman" panose="02020603050405020304" pitchFamily="18" charset="0"/>
                <a:cs typeface="Times New Roman" panose="02020603050405020304" pitchFamily="18" charset="0"/>
              </a:rPr>
              <a:t> </a:t>
            </a:r>
          </a:p>
        </p:txBody>
      </p:sp>
      <p:sp>
        <p:nvSpPr>
          <p:cNvPr id="7" name="Ορθογώνιο 6">
            <a:extLst>
              <a:ext uri="{FF2B5EF4-FFF2-40B4-BE49-F238E27FC236}">
                <a16:creationId xmlns:a16="http://schemas.microsoft.com/office/drawing/2014/main" id="{978A5C4E-44CA-4560-A7F9-A04AB7156DDE}"/>
              </a:ext>
            </a:extLst>
          </p:cNvPr>
          <p:cNvSpPr/>
          <p:nvPr/>
        </p:nvSpPr>
        <p:spPr>
          <a:xfrm rot="10800000">
            <a:off x="0" y="2202418"/>
            <a:ext cx="6858000" cy="307777"/>
          </a:xfrm>
          <a:prstGeom prst="rect">
            <a:avLst/>
          </a:prstGeom>
        </p:spPr>
        <p:txBody>
          <a:bodyPr wrap="square">
            <a:spAutoFit/>
          </a:bodyPr>
          <a:lstStyle/>
          <a:p>
            <a:r>
              <a:rPr lang="el-GR"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2900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3EB071-725F-4035-9F4C-AAB92F87EF9C}"/>
              </a:ext>
            </a:extLst>
          </p:cNvPr>
          <p:cNvSpPr txBox="1"/>
          <p:nvPr/>
        </p:nvSpPr>
        <p:spPr>
          <a:xfrm>
            <a:off x="4114800" y="2116666"/>
            <a:ext cx="914400" cy="914400"/>
          </a:xfrm>
          <a:prstGeom prst="rect">
            <a:avLst/>
          </a:prstGeom>
          <a:noFill/>
        </p:spPr>
        <p:txBody>
          <a:bodyPr wrap="square" rtlCol="0">
            <a:spAutoFit/>
          </a:bodyPr>
          <a:lstStyle/>
          <a:p>
            <a:endParaRPr lang="el-GR" dirty="0"/>
          </a:p>
        </p:txBody>
      </p:sp>
      <p:sp>
        <p:nvSpPr>
          <p:cNvPr id="3" name="TextBox 2">
            <a:extLst>
              <a:ext uri="{FF2B5EF4-FFF2-40B4-BE49-F238E27FC236}">
                <a16:creationId xmlns:a16="http://schemas.microsoft.com/office/drawing/2014/main" id="{A6CC526A-7119-4BD3-BA1E-18EF11DAF19A}"/>
              </a:ext>
            </a:extLst>
          </p:cNvPr>
          <p:cNvSpPr txBox="1"/>
          <p:nvPr/>
        </p:nvSpPr>
        <p:spPr>
          <a:xfrm>
            <a:off x="-169333" y="592667"/>
            <a:ext cx="2402997" cy="270933"/>
          </a:xfrm>
          <a:prstGeom prst="rect">
            <a:avLst/>
          </a:prstGeom>
          <a:noFill/>
        </p:spPr>
        <p:txBody>
          <a:bodyPr wrap="square" rtlCol="0">
            <a:spAutoFit/>
          </a:bodyPr>
          <a:lstStyle/>
          <a:p>
            <a:endParaRPr lang="el-GR" dirty="0"/>
          </a:p>
        </p:txBody>
      </p:sp>
      <p:sp>
        <p:nvSpPr>
          <p:cNvPr id="4" name="TextBox 3">
            <a:extLst>
              <a:ext uri="{FF2B5EF4-FFF2-40B4-BE49-F238E27FC236}">
                <a16:creationId xmlns:a16="http://schemas.microsoft.com/office/drawing/2014/main" id="{DC570A37-46F9-4D9E-82FD-A5F80CD5BDE4}"/>
              </a:ext>
            </a:extLst>
          </p:cNvPr>
          <p:cNvSpPr txBox="1"/>
          <p:nvPr/>
        </p:nvSpPr>
        <p:spPr>
          <a:xfrm flipH="1">
            <a:off x="0" y="0"/>
            <a:ext cx="9144000" cy="2554545"/>
          </a:xfrm>
          <a:prstGeom prst="rect">
            <a:avLst/>
          </a:prstGeom>
          <a:noFill/>
        </p:spPr>
        <p:txBody>
          <a:bodyPr wrap="square" rtlCol="0">
            <a:spAutoFit/>
          </a:bodyPr>
          <a:lstStyle/>
          <a:p>
            <a:r>
              <a:rPr lang="el-GR" sz="1600" dirty="0">
                <a:latin typeface="Times New Roman" panose="02020603050405020304" pitchFamily="18" charset="0"/>
                <a:cs typeface="Times New Roman" panose="02020603050405020304" pitchFamily="18" charset="0"/>
              </a:rPr>
              <a:t>Μια φορά και ένα καιρό, παραμονές Χριστουγέννων, τα μικρά </a:t>
            </a:r>
            <a:r>
              <a:rPr lang="el-GR" sz="1600" dirty="0" err="1">
                <a:latin typeface="Times New Roman" panose="02020603050405020304" pitchFamily="18" charset="0"/>
                <a:cs typeface="Times New Roman" panose="02020603050405020304" pitchFamily="18" charset="0"/>
              </a:rPr>
              <a:t>ταρανδάκια</a:t>
            </a:r>
            <a:r>
              <a:rPr lang="el-GR" sz="1600" dirty="0">
                <a:latin typeface="Times New Roman" panose="02020603050405020304" pitchFamily="18" charset="0"/>
                <a:cs typeface="Times New Roman" panose="02020603050405020304" pitchFamily="18" charset="0"/>
              </a:rPr>
              <a:t> αρρώστησαν και ο Άγιος Βασίλης δεν θα μπορούσε να μοιράσει τα δώρα.  Την ώρα αυτή, που ήταν στεναχωρημένος παρουσιάστηκαν μπροστά του  ο Νικόδημος, η Αργυρώ, η Όλγα, ο Κωνσταντίνος και η Ιωάννα. Του είπαν να πάνε με το καράβι, το οποίο ταξίδευε και στη θάλασσα και στη στεριά. Ήταν ένα μαγικό καράβι. Όλοι μαζί μπήκαν στο καράβι. Ο Άγιος  Βασίλης φώναξε:&lt;&lt; </a:t>
            </a:r>
            <a:r>
              <a:rPr lang="el-GR" sz="1600" b="1" dirty="0">
                <a:latin typeface="Times New Roman" panose="02020603050405020304" pitchFamily="18" charset="0"/>
                <a:cs typeface="Times New Roman" panose="02020603050405020304" pitchFamily="18" charset="0"/>
              </a:rPr>
              <a:t>βίρα την άγκυρα&gt;&gt;.</a:t>
            </a:r>
            <a:r>
              <a:rPr lang="el-GR" sz="1600" dirty="0">
                <a:latin typeface="Times New Roman" panose="02020603050405020304" pitchFamily="18" charset="0"/>
                <a:cs typeface="Times New Roman" panose="02020603050405020304" pitchFamily="18" charset="0"/>
              </a:rPr>
              <a:t>Φύγανε . Είχαν ωραίο ταξίδι, γιατί είχαν μαζί τους τον Άγιο Βασίλη, που τους έδωσε δώρα και τους έλεγε ευχές και ωραία τραγουδάκια. Ξαφνικά όμως έπιασε</a:t>
            </a:r>
            <a:r>
              <a:rPr lang="el-GR" sz="1600" b="1" dirty="0">
                <a:latin typeface="Times New Roman" panose="02020603050405020304" pitchFamily="18" charset="0"/>
                <a:cs typeface="Times New Roman" panose="02020603050405020304" pitchFamily="18" charset="0"/>
              </a:rPr>
              <a:t> μπουρίνι</a:t>
            </a:r>
            <a:r>
              <a:rPr lang="el-GR" sz="1600" dirty="0">
                <a:latin typeface="Times New Roman" panose="02020603050405020304" pitchFamily="18" charset="0"/>
                <a:cs typeface="Times New Roman" panose="02020603050405020304" pitchFamily="18" charset="0"/>
              </a:rPr>
              <a:t>, ένιωσαν ζαλάδα και φοβήθηκαν. Ο άγιος Βασίλης τα αγκάλιασε και  τους είπε:&lt;&lt; Μην φοβάστε&gt;&gt;. Σιγά-  σιγά πήραν το δρόμο της επιστροφής. Όταν έφτασαν στο λιμάνι, περίμεναν να φτιάξει ο καιρός. Σταμάτησε σε λίγο το </a:t>
            </a:r>
            <a:r>
              <a:rPr lang="el-GR" sz="1600" b="1" dirty="0">
                <a:latin typeface="Times New Roman" panose="02020603050405020304" pitchFamily="18" charset="0"/>
                <a:cs typeface="Times New Roman" panose="02020603050405020304" pitchFamily="18" charset="0"/>
              </a:rPr>
              <a:t>μπουρίνι </a:t>
            </a:r>
            <a:r>
              <a:rPr lang="el-GR" sz="1600" dirty="0">
                <a:latin typeface="Times New Roman" panose="02020603050405020304" pitchFamily="18" charset="0"/>
                <a:cs typeface="Times New Roman" panose="02020603050405020304" pitchFamily="18" charset="0"/>
              </a:rPr>
              <a:t>και πρόλαβαν να μοιράσουν τα δώρα. Ήταν όλοι πολύ χαρούμενοι. Έφτασαν στο λιμάνι και </a:t>
            </a:r>
            <a:r>
              <a:rPr lang="el-GR" sz="1600" b="1" dirty="0">
                <a:latin typeface="Times New Roman" panose="02020603050405020304" pitchFamily="18" charset="0"/>
                <a:cs typeface="Times New Roman" panose="02020603050405020304" pitchFamily="18" charset="0"/>
              </a:rPr>
              <a:t>φουντάρανε</a:t>
            </a:r>
            <a:r>
              <a:rPr lang="el-GR" sz="1600" dirty="0">
                <a:latin typeface="Times New Roman" panose="02020603050405020304" pitchFamily="18" charset="0"/>
                <a:cs typeface="Times New Roman" panose="02020603050405020304" pitchFamily="18" charset="0"/>
              </a:rPr>
              <a:t> την άγκυρα. Ήταν ένα αξέχαστο ταξίδι. </a:t>
            </a:r>
            <a:endParaRPr lang="el-GR"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976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79FF0A1-E4C7-4659-BEE3-DD6FA8FAB2B2}"/>
              </a:ext>
            </a:extLst>
          </p:cNvPr>
          <p:cNvPicPr>
            <a:picLocks noChangeAspect="1"/>
          </p:cNvPicPr>
          <p:nvPr/>
        </p:nvPicPr>
        <p:blipFill>
          <a:blip r:embed="rId2"/>
          <a:stretch>
            <a:fillRect/>
          </a:stretch>
        </p:blipFill>
        <p:spPr>
          <a:xfrm>
            <a:off x="-27545" y="-153888"/>
            <a:ext cx="9232135" cy="5143500"/>
          </a:xfrm>
          <a:prstGeom prst="rect">
            <a:avLst/>
          </a:prstGeom>
        </p:spPr>
      </p:pic>
      <p:sp>
        <p:nvSpPr>
          <p:cNvPr id="6" name="Ορθογώνιο 5">
            <a:extLst>
              <a:ext uri="{FF2B5EF4-FFF2-40B4-BE49-F238E27FC236}">
                <a16:creationId xmlns:a16="http://schemas.microsoft.com/office/drawing/2014/main" id="{92EE289E-A91E-4581-873B-F15A1F252194}"/>
              </a:ext>
            </a:extLst>
          </p:cNvPr>
          <p:cNvSpPr/>
          <p:nvPr/>
        </p:nvSpPr>
        <p:spPr>
          <a:xfrm>
            <a:off x="3585992" y="2417862"/>
            <a:ext cx="1972015" cy="954107"/>
          </a:xfrm>
          <a:prstGeom prst="rect">
            <a:avLst/>
          </a:prstGeom>
        </p:spPr>
        <p:txBody>
          <a:bodyPr wrap="none">
            <a:spAutoFit/>
          </a:bodyPr>
          <a:lstStyle/>
          <a:p>
            <a:endParaRPr lang="el-GR" b="1" dirty="0">
              <a:solidFill>
                <a:srgbClr val="C00000"/>
              </a:solidFill>
            </a:endParaRPr>
          </a:p>
          <a:p>
            <a:endParaRPr lang="el-GR" b="1" dirty="0">
              <a:solidFill>
                <a:srgbClr val="C00000"/>
              </a:solidFill>
            </a:endParaRPr>
          </a:p>
          <a:p>
            <a:endParaRPr lang="el-GR" b="1" dirty="0">
              <a:solidFill>
                <a:srgbClr val="C00000"/>
              </a:solidFill>
            </a:endParaRPr>
          </a:p>
          <a:p>
            <a:r>
              <a:rPr lang="en-US" b="1" dirty="0">
                <a:solidFill>
                  <a:srgbClr val="C00000"/>
                </a:solidFill>
              </a:rPr>
              <a:t>https://kukuklok.com</a:t>
            </a:r>
            <a:endParaRPr lang="el-GR" dirty="0"/>
          </a:p>
        </p:txBody>
      </p:sp>
    </p:spTree>
    <p:extLst>
      <p:ext uri="{BB962C8B-B14F-4D97-AF65-F5344CB8AC3E}">
        <p14:creationId xmlns:p14="http://schemas.microsoft.com/office/powerpoint/2010/main" val="777750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67201F3-3890-40DC-9658-F30C168C2F28}"/>
              </a:ext>
            </a:extLst>
          </p:cNvPr>
          <p:cNvPicPr>
            <a:picLocks noChangeAspect="1"/>
          </p:cNvPicPr>
          <p:nvPr/>
        </p:nvPicPr>
        <p:blipFill>
          <a:blip r:embed="rId2"/>
          <a:stretch>
            <a:fillRect/>
          </a:stretch>
        </p:blipFill>
        <p:spPr>
          <a:xfrm>
            <a:off x="0" y="0"/>
            <a:ext cx="9141292" cy="5143500"/>
          </a:xfrm>
          <a:prstGeom prst="rect">
            <a:avLst/>
          </a:prstGeom>
        </p:spPr>
      </p:pic>
      <p:sp>
        <p:nvSpPr>
          <p:cNvPr id="3" name="Αστέρι: 5 ακτίνες 2">
            <a:extLst>
              <a:ext uri="{FF2B5EF4-FFF2-40B4-BE49-F238E27FC236}">
                <a16:creationId xmlns:a16="http://schemas.microsoft.com/office/drawing/2014/main" id="{9FB116DA-52A2-45A0-91D5-D1314DFF7672}"/>
              </a:ext>
            </a:extLst>
          </p:cNvPr>
          <p:cNvSpPr/>
          <p:nvPr/>
        </p:nvSpPr>
        <p:spPr>
          <a:xfrm>
            <a:off x="243731" y="1068636"/>
            <a:ext cx="3679633" cy="217032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ΓΡΑΦΗ</a:t>
            </a:r>
          </a:p>
        </p:txBody>
      </p:sp>
      <p:sp>
        <p:nvSpPr>
          <p:cNvPr id="4" name="Διάγραμμα ροής: Εξαγωγή 3">
            <a:extLst>
              <a:ext uri="{FF2B5EF4-FFF2-40B4-BE49-F238E27FC236}">
                <a16:creationId xmlns:a16="http://schemas.microsoft.com/office/drawing/2014/main" id="{303943FD-4D6E-4D00-A3CF-6C94103D16DB}"/>
              </a:ext>
            </a:extLst>
          </p:cNvPr>
          <p:cNvSpPr/>
          <p:nvPr/>
        </p:nvSpPr>
        <p:spPr>
          <a:xfrm>
            <a:off x="4318611" y="1178806"/>
            <a:ext cx="4406747" cy="30076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ΜΕ ΒΑΣΗ ΤΟ ΝΑΥΤΙΚΟ ΛΕΞΙΚΟ, ΔΗΜΙΟΥΡΓΩ, ΓΡΑΦΩ, ΖΩΓΡΑΦΙΖΩ ΚΑΙ ΔΡΑΜΑΤΟΠΟΙΩ ΤΗΝ  ΙΣΤΟΡΙΑ</a:t>
            </a:r>
          </a:p>
        </p:txBody>
      </p:sp>
    </p:spTree>
    <p:extLst>
      <p:ext uri="{BB962C8B-B14F-4D97-AF65-F5344CB8AC3E}">
        <p14:creationId xmlns:p14="http://schemas.microsoft.com/office/powerpoint/2010/main" val="1164606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864958A-492A-4650-97C1-D90435C4015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706915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60A53C3-8836-4013-B56E-CF0DA754DA0A}"/>
              </a:ext>
            </a:extLst>
          </p:cNvPr>
          <p:cNvPicPr>
            <a:picLocks noChangeAspect="1"/>
          </p:cNvPicPr>
          <p:nvPr/>
        </p:nvPicPr>
        <p:blipFill>
          <a:blip r:embed="rId2"/>
          <a:stretch>
            <a:fillRect/>
          </a:stretch>
        </p:blipFill>
        <p:spPr>
          <a:xfrm>
            <a:off x="-203811" y="0"/>
            <a:ext cx="9287219" cy="5143500"/>
          </a:xfrm>
          <a:prstGeom prst="rect">
            <a:avLst/>
          </a:prstGeom>
        </p:spPr>
      </p:pic>
      <p:sp>
        <p:nvSpPr>
          <p:cNvPr id="4" name="Οβάλ 3">
            <a:extLst>
              <a:ext uri="{FF2B5EF4-FFF2-40B4-BE49-F238E27FC236}">
                <a16:creationId xmlns:a16="http://schemas.microsoft.com/office/drawing/2014/main" id="{C8AC82BF-EF6E-4924-8EFE-E7979E5B12AB}"/>
              </a:ext>
            </a:extLst>
          </p:cNvPr>
          <p:cNvSpPr/>
          <p:nvPr/>
        </p:nvSpPr>
        <p:spPr>
          <a:xfrm>
            <a:off x="1685584" y="264404"/>
            <a:ext cx="2258456" cy="60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ΚΩΝΣΤΑΝΤΙΝΟΣ</a:t>
            </a:r>
          </a:p>
        </p:txBody>
      </p:sp>
      <p:sp>
        <p:nvSpPr>
          <p:cNvPr id="5" name="Οβάλ 4">
            <a:extLst>
              <a:ext uri="{FF2B5EF4-FFF2-40B4-BE49-F238E27FC236}">
                <a16:creationId xmlns:a16="http://schemas.microsoft.com/office/drawing/2014/main" id="{2A4B6565-E772-479B-9611-B355769D3219}"/>
              </a:ext>
            </a:extLst>
          </p:cNvPr>
          <p:cNvSpPr/>
          <p:nvPr/>
        </p:nvSpPr>
        <p:spPr>
          <a:xfrm>
            <a:off x="4241495" y="286438"/>
            <a:ext cx="1299991" cy="4296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ΑΡΓΥΡΩ</a:t>
            </a:r>
          </a:p>
        </p:txBody>
      </p:sp>
      <p:sp>
        <p:nvSpPr>
          <p:cNvPr id="6" name="Οβάλ 5">
            <a:extLst>
              <a:ext uri="{FF2B5EF4-FFF2-40B4-BE49-F238E27FC236}">
                <a16:creationId xmlns:a16="http://schemas.microsoft.com/office/drawing/2014/main" id="{958DC1CB-6C98-4A93-A4A5-8B1D18E93B85}"/>
              </a:ext>
            </a:extLst>
          </p:cNvPr>
          <p:cNvSpPr/>
          <p:nvPr/>
        </p:nvSpPr>
        <p:spPr>
          <a:xfrm>
            <a:off x="5651654" y="407624"/>
            <a:ext cx="1972018" cy="4296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ΝΙΚΟΔΗΜΟΣ</a:t>
            </a:r>
          </a:p>
        </p:txBody>
      </p:sp>
      <p:sp>
        <p:nvSpPr>
          <p:cNvPr id="7" name="Οβάλ 6">
            <a:extLst>
              <a:ext uri="{FF2B5EF4-FFF2-40B4-BE49-F238E27FC236}">
                <a16:creationId xmlns:a16="http://schemas.microsoft.com/office/drawing/2014/main" id="{84749CF5-7505-475F-9C42-D005A22A4F16}"/>
              </a:ext>
            </a:extLst>
          </p:cNvPr>
          <p:cNvSpPr/>
          <p:nvPr/>
        </p:nvSpPr>
        <p:spPr>
          <a:xfrm>
            <a:off x="7733840" y="231354"/>
            <a:ext cx="1410159" cy="341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ΜΠΕΣΙ</a:t>
            </a:r>
            <a:endParaRPr lang="el-GR" dirty="0"/>
          </a:p>
        </p:txBody>
      </p:sp>
      <p:sp>
        <p:nvSpPr>
          <p:cNvPr id="8" name="Οβάλ 7">
            <a:extLst>
              <a:ext uri="{FF2B5EF4-FFF2-40B4-BE49-F238E27FC236}">
                <a16:creationId xmlns:a16="http://schemas.microsoft.com/office/drawing/2014/main" id="{CA789BED-4107-447A-9551-40437B37850B}"/>
              </a:ext>
            </a:extLst>
          </p:cNvPr>
          <p:cNvSpPr/>
          <p:nvPr/>
        </p:nvSpPr>
        <p:spPr>
          <a:xfrm>
            <a:off x="1112703" y="1410159"/>
            <a:ext cx="1211856" cy="60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ΕΜΙ </a:t>
            </a:r>
          </a:p>
        </p:txBody>
      </p:sp>
      <p:sp>
        <p:nvSpPr>
          <p:cNvPr id="9" name="Οβάλ 8">
            <a:extLst>
              <a:ext uri="{FF2B5EF4-FFF2-40B4-BE49-F238E27FC236}">
                <a16:creationId xmlns:a16="http://schemas.microsoft.com/office/drawing/2014/main" id="{815B0F09-AC4B-45EC-8CB8-11E69FD08F2A}"/>
              </a:ext>
            </a:extLst>
          </p:cNvPr>
          <p:cNvSpPr/>
          <p:nvPr/>
        </p:nvSpPr>
        <p:spPr>
          <a:xfrm>
            <a:off x="2445745" y="1399142"/>
            <a:ext cx="1366091" cy="605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ΓΙΑΝΝΗΣ</a:t>
            </a:r>
          </a:p>
        </p:txBody>
      </p:sp>
      <p:sp>
        <p:nvSpPr>
          <p:cNvPr id="10" name="Οβάλ 9">
            <a:extLst>
              <a:ext uri="{FF2B5EF4-FFF2-40B4-BE49-F238E27FC236}">
                <a16:creationId xmlns:a16="http://schemas.microsoft.com/office/drawing/2014/main" id="{308EB2AA-E841-47F8-9985-8653A46D5FDE}"/>
              </a:ext>
            </a:extLst>
          </p:cNvPr>
          <p:cNvSpPr/>
          <p:nvPr/>
        </p:nvSpPr>
        <p:spPr>
          <a:xfrm>
            <a:off x="3448281" y="837282"/>
            <a:ext cx="991518" cy="528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ΧΑΡΑ</a:t>
            </a:r>
          </a:p>
        </p:txBody>
      </p:sp>
      <p:sp>
        <p:nvSpPr>
          <p:cNvPr id="11" name="Οβάλ 10">
            <a:extLst>
              <a:ext uri="{FF2B5EF4-FFF2-40B4-BE49-F238E27FC236}">
                <a16:creationId xmlns:a16="http://schemas.microsoft.com/office/drawing/2014/main" id="{90D3590D-46B7-46B3-87D2-1594EFD87F28}"/>
              </a:ext>
            </a:extLst>
          </p:cNvPr>
          <p:cNvSpPr/>
          <p:nvPr/>
        </p:nvSpPr>
        <p:spPr>
          <a:xfrm>
            <a:off x="4946573" y="1145754"/>
            <a:ext cx="1112704" cy="528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ΟΛΓΑ</a:t>
            </a:r>
          </a:p>
        </p:txBody>
      </p:sp>
      <p:sp>
        <p:nvSpPr>
          <p:cNvPr id="12" name="Οβάλ 11">
            <a:extLst>
              <a:ext uri="{FF2B5EF4-FFF2-40B4-BE49-F238E27FC236}">
                <a16:creationId xmlns:a16="http://schemas.microsoft.com/office/drawing/2014/main" id="{87340987-0D0D-46B2-B48A-AF464A424C2E}"/>
              </a:ext>
            </a:extLst>
          </p:cNvPr>
          <p:cNvSpPr/>
          <p:nvPr/>
        </p:nvSpPr>
        <p:spPr>
          <a:xfrm>
            <a:off x="6059277" y="1410159"/>
            <a:ext cx="1564395" cy="4296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ΘΟΔΩΡΗΣ</a:t>
            </a:r>
          </a:p>
        </p:txBody>
      </p:sp>
      <p:sp>
        <p:nvSpPr>
          <p:cNvPr id="13" name="Οβάλ 12">
            <a:extLst>
              <a:ext uri="{FF2B5EF4-FFF2-40B4-BE49-F238E27FC236}">
                <a16:creationId xmlns:a16="http://schemas.microsoft.com/office/drawing/2014/main" id="{627213C7-EBB1-4EFA-AA3C-258E719D0B59}"/>
              </a:ext>
            </a:extLst>
          </p:cNvPr>
          <p:cNvSpPr/>
          <p:nvPr/>
        </p:nvSpPr>
        <p:spPr>
          <a:xfrm>
            <a:off x="7733840" y="1222872"/>
            <a:ext cx="1410159" cy="4296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ΠΕΡΣΙΚΑ</a:t>
            </a:r>
          </a:p>
        </p:txBody>
      </p:sp>
      <p:sp>
        <p:nvSpPr>
          <p:cNvPr id="14" name="Οβάλ 13">
            <a:extLst>
              <a:ext uri="{FF2B5EF4-FFF2-40B4-BE49-F238E27FC236}">
                <a16:creationId xmlns:a16="http://schemas.microsoft.com/office/drawing/2014/main" id="{8196476F-1DBB-4EB3-AEAD-054626176730}"/>
              </a:ext>
            </a:extLst>
          </p:cNvPr>
          <p:cNvSpPr/>
          <p:nvPr/>
        </p:nvSpPr>
        <p:spPr>
          <a:xfrm>
            <a:off x="-63347" y="4514160"/>
            <a:ext cx="2352100" cy="5494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a:solidFill>
                  <a:schemeClr val="accent2"/>
                </a:solidFill>
              </a:rPr>
              <a:t>ΧΑΡΑΛΑΜΠΟΣ</a:t>
            </a:r>
          </a:p>
        </p:txBody>
      </p:sp>
      <p:sp>
        <p:nvSpPr>
          <p:cNvPr id="15" name="Οβάλ 14">
            <a:extLst>
              <a:ext uri="{FF2B5EF4-FFF2-40B4-BE49-F238E27FC236}">
                <a16:creationId xmlns:a16="http://schemas.microsoft.com/office/drawing/2014/main" id="{CB577004-2609-4F84-A2F0-5A0CAC243649}"/>
              </a:ext>
            </a:extLst>
          </p:cNvPr>
          <p:cNvSpPr/>
          <p:nvPr/>
        </p:nvSpPr>
        <p:spPr>
          <a:xfrm>
            <a:off x="2622013" y="4329630"/>
            <a:ext cx="1366091" cy="5494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bg2"/>
                </a:solidFill>
              </a:rPr>
              <a:t>ΙΩΑΝΝΑ</a:t>
            </a:r>
          </a:p>
        </p:txBody>
      </p:sp>
      <p:sp>
        <p:nvSpPr>
          <p:cNvPr id="16" name="Οβάλ 15">
            <a:extLst>
              <a:ext uri="{FF2B5EF4-FFF2-40B4-BE49-F238E27FC236}">
                <a16:creationId xmlns:a16="http://schemas.microsoft.com/office/drawing/2014/main" id="{F356957E-7F27-4940-B76F-A9EDF39B2C17}"/>
              </a:ext>
            </a:extLst>
          </p:cNvPr>
          <p:cNvSpPr/>
          <p:nvPr/>
        </p:nvSpPr>
        <p:spPr>
          <a:xfrm>
            <a:off x="5651654" y="4417764"/>
            <a:ext cx="1894900" cy="725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ΓΑΡΥΦΑΛΛΙ</a:t>
            </a:r>
            <a:r>
              <a:rPr lang="el-GR" dirty="0">
                <a:solidFill>
                  <a:srgbClr val="008000"/>
                </a:solidFill>
              </a:rPr>
              <a:t>Α</a:t>
            </a:r>
          </a:p>
        </p:txBody>
      </p:sp>
      <p:sp>
        <p:nvSpPr>
          <p:cNvPr id="17" name="Οβάλ 16">
            <a:extLst>
              <a:ext uri="{FF2B5EF4-FFF2-40B4-BE49-F238E27FC236}">
                <a16:creationId xmlns:a16="http://schemas.microsoft.com/office/drawing/2014/main" id="{CA18573B-8D96-456D-A63D-DEC5CF82D6A4}"/>
              </a:ext>
            </a:extLst>
          </p:cNvPr>
          <p:cNvSpPr/>
          <p:nvPr/>
        </p:nvSpPr>
        <p:spPr>
          <a:xfrm>
            <a:off x="7733839" y="4274545"/>
            <a:ext cx="1410159" cy="637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8000"/>
                </a:solidFill>
              </a:rPr>
              <a:t>ΓΙΩΡΓΟΣ</a:t>
            </a:r>
          </a:p>
        </p:txBody>
      </p:sp>
    </p:spTree>
    <p:extLst>
      <p:ext uri="{BB962C8B-B14F-4D97-AF65-F5344CB8AC3E}">
        <p14:creationId xmlns:p14="http://schemas.microsoft.com/office/powerpoint/2010/main" val="3453994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Κουκλοθέατρο Πριγκίπισσα και Ιππότης - Londji - TT025"/>
          <p:cNvPicPr>
            <a:picLocks noChangeAspect="1" noChangeArrowheads="1"/>
          </p:cNvPicPr>
          <p:nvPr/>
        </p:nvPicPr>
        <p:blipFill>
          <a:blip r:embed="rId3"/>
          <a:srcRect/>
          <a:stretch>
            <a:fillRect/>
          </a:stretch>
        </p:blipFill>
        <p:spPr bwMode="auto">
          <a:xfrm>
            <a:off x="0" y="0"/>
            <a:ext cx="9144000" cy="5384800"/>
          </a:xfrm>
          <a:prstGeom prst="rect">
            <a:avLst/>
          </a:prstGeom>
          <a:noFill/>
        </p:spPr>
      </p:pic>
      <p:sp>
        <p:nvSpPr>
          <p:cNvPr id="3" name="2 - Ορθογώνιο"/>
          <p:cNvSpPr/>
          <p:nvPr/>
        </p:nvSpPr>
        <p:spPr>
          <a:xfrm>
            <a:off x="793705" y="1258952"/>
            <a:ext cx="1828800" cy="797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ΚΟΥΚΛΟΘΕΑΤΡΟ</a:t>
            </a:r>
          </a:p>
        </p:txBody>
      </p:sp>
      <p:sp>
        <p:nvSpPr>
          <p:cNvPr id="4" name="3 - Έλλειψη"/>
          <p:cNvSpPr/>
          <p:nvPr/>
        </p:nvSpPr>
        <p:spPr>
          <a:xfrm>
            <a:off x="5161547" y="1046747"/>
            <a:ext cx="3537285" cy="162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u="sng" dirty="0">
                <a:hlinkClick r:id="rId4"/>
              </a:rPr>
              <a:t> Ο ΚΟΡΟΝΟΙΟΣ  https://www.newsbeast.gr/greece/arthro/6232102/nipiagogos-dimioyrgise-parastasi-koyklotheatroy-gia-ton-koronoio</a:t>
            </a: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1938537-D6B1-408B-9AA8-506BEFCC348D}"/>
              </a:ext>
            </a:extLst>
          </p:cNvPr>
          <p:cNvPicPr>
            <a:picLocks noChangeAspect="1"/>
          </p:cNvPicPr>
          <p:nvPr/>
        </p:nvPicPr>
        <p:blipFill>
          <a:blip r:embed="rId2"/>
          <a:stretch>
            <a:fillRect/>
          </a:stretch>
        </p:blipFill>
        <p:spPr>
          <a:xfrm>
            <a:off x="1354" y="0"/>
            <a:ext cx="9141292" cy="5143500"/>
          </a:xfrm>
          <a:prstGeom prst="rect">
            <a:avLst/>
          </a:prstGeom>
        </p:spPr>
      </p:pic>
      <p:sp>
        <p:nvSpPr>
          <p:cNvPr id="3" name="Οβάλ 2">
            <a:extLst>
              <a:ext uri="{FF2B5EF4-FFF2-40B4-BE49-F238E27FC236}">
                <a16:creationId xmlns:a16="http://schemas.microsoft.com/office/drawing/2014/main" id="{0D5ADA8F-4161-4438-A27B-1DEC33F46E52}"/>
              </a:ext>
            </a:extLst>
          </p:cNvPr>
          <p:cNvSpPr/>
          <p:nvPr/>
        </p:nvSpPr>
        <p:spPr>
          <a:xfrm>
            <a:off x="3031958" y="1949116"/>
            <a:ext cx="3765884" cy="2887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ΤΡΟΧΟΣ</a:t>
            </a:r>
            <a:r>
              <a:rPr lang="en-US" b="1" dirty="0">
                <a:ln w="22225">
                  <a:solidFill>
                    <a:schemeClr val="accent2"/>
                  </a:solidFill>
                  <a:prstDash val="solid"/>
                </a:ln>
                <a:solidFill>
                  <a:schemeClr val="accent2">
                    <a:lumMod val="40000"/>
                    <a:lumOff val="60000"/>
                  </a:schemeClr>
                </a:solidFill>
              </a:rPr>
              <a:t>:</a:t>
            </a:r>
            <a:endParaRPr lang="el-GR" b="1" dirty="0">
              <a:ln w="22225">
                <a:solidFill>
                  <a:schemeClr val="accent2"/>
                </a:solidFill>
                <a:prstDash val="solid"/>
              </a:ln>
              <a:solidFill>
                <a:schemeClr val="accent2">
                  <a:lumMod val="40000"/>
                  <a:lumOff val="60000"/>
                </a:schemeClr>
              </a:solidFill>
            </a:endParaRPr>
          </a:p>
          <a:p>
            <a:pPr algn="ctr"/>
            <a:r>
              <a:rPr lang="en-US" b="1" dirty="0">
                <a:ln w="22225">
                  <a:solidFill>
                    <a:schemeClr val="accent2"/>
                  </a:solidFill>
                  <a:prstDash val="solid"/>
                </a:ln>
                <a:solidFill>
                  <a:schemeClr val="accent2">
                    <a:lumMod val="40000"/>
                    <a:lumOff val="60000"/>
                  </a:schemeClr>
                </a:solidFill>
              </a:rPr>
              <a:t>//wheelofnames.com/view/el/487-ypx/</a:t>
            </a:r>
            <a:endParaRPr lang="el-GR"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36388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0C6AAA4-8F4F-4A31-B7E8-7B09CD61238B}"/>
              </a:ext>
            </a:extLst>
          </p:cNvPr>
          <p:cNvPicPr>
            <a:picLocks noChangeAspect="1"/>
          </p:cNvPicPr>
          <p:nvPr/>
        </p:nvPicPr>
        <p:blipFill>
          <a:blip r:embed="rId2"/>
          <a:stretch>
            <a:fillRect/>
          </a:stretch>
        </p:blipFill>
        <p:spPr>
          <a:xfrm>
            <a:off x="1354" y="0"/>
            <a:ext cx="9141292" cy="5143500"/>
          </a:xfrm>
          <a:prstGeom prst="rect">
            <a:avLst/>
          </a:prstGeom>
        </p:spPr>
      </p:pic>
      <p:sp>
        <p:nvSpPr>
          <p:cNvPr id="3" name="Καρδιά 2">
            <a:extLst>
              <a:ext uri="{FF2B5EF4-FFF2-40B4-BE49-F238E27FC236}">
                <a16:creationId xmlns:a16="http://schemas.microsoft.com/office/drawing/2014/main" id="{D74D967C-C192-4565-96F4-9B8E4F3CC7C5}"/>
              </a:ext>
            </a:extLst>
          </p:cNvPr>
          <p:cNvSpPr/>
          <p:nvPr/>
        </p:nvSpPr>
        <p:spPr>
          <a:xfrm>
            <a:off x="3376670" y="517792"/>
            <a:ext cx="2390660" cy="241269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ΩΡΑ ΓΙΑ ΑΥΤΟΚΟΛΛΗΤΑ</a:t>
            </a:r>
          </a:p>
        </p:txBody>
      </p:sp>
    </p:spTree>
    <p:extLst>
      <p:ext uri="{BB962C8B-B14F-4D97-AF65-F5344CB8AC3E}">
        <p14:creationId xmlns:p14="http://schemas.microsoft.com/office/powerpoint/2010/main" val="51469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00E2C24-D724-4174-B6D8-4C0DE6ACBDD3}"/>
              </a:ext>
            </a:extLst>
          </p:cNvPr>
          <p:cNvPicPr>
            <a:picLocks noChangeAspect="1"/>
          </p:cNvPicPr>
          <p:nvPr/>
        </p:nvPicPr>
        <p:blipFill>
          <a:blip r:embed="rId2"/>
          <a:stretch>
            <a:fillRect/>
          </a:stretch>
        </p:blipFill>
        <p:spPr>
          <a:xfrm>
            <a:off x="1" y="0"/>
            <a:ext cx="9144000" cy="5014052"/>
          </a:xfrm>
          <a:prstGeom prst="rect">
            <a:avLst/>
          </a:prstGeom>
        </p:spPr>
      </p:pic>
      <p:sp>
        <p:nvSpPr>
          <p:cNvPr id="3" name="Ορθογώνιο 2">
            <a:extLst>
              <a:ext uri="{FF2B5EF4-FFF2-40B4-BE49-F238E27FC236}">
                <a16:creationId xmlns:a16="http://schemas.microsoft.com/office/drawing/2014/main" id="{4E5A4DA4-BBA8-4AD8-9522-CE9F01C1BEC8}"/>
              </a:ext>
            </a:extLst>
          </p:cNvPr>
          <p:cNvSpPr/>
          <p:nvPr/>
        </p:nvSpPr>
        <p:spPr>
          <a:xfrm>
            <a:off x="264406" y="2545586"/>
            <a:ext cx="1189822" cy="58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ΓΙΩΡΓΟΣ</a:t>
            </a:r>
          </a:p>
        </p:txBody>
      </p:sp>
      <p:sp>
        <p:nvSpPr>
          <p:cNvPr id="4" name="Ορθογώνιο 3">
            <a:extLst>
              <a:ext uri="{FF2B5EF4-FFF2-40B4-BE49-F238E27FC236}">
                <a16:creationId xmlns:a16="http://schemas.microsoft.com/office/drawing/2014/main" id="{62F5823F-01B2-4D71-87E5-4BFA9BDA50B6}"/>
              </a:ext>
            </a:extLst>
          </p:cNvPr>
          <p:cNvSpPr/>
          <p:nvPr/>
        </p:nvSpPr>
        <p:spPr>
          <a:xfrm>
            <a:off x="-198516" y="491067"/>
            <a:ext cx="1586429" cy="499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ΚΩΝΣΤΑΝΤΙΝΟΣ</a:t>
            </a:r>
          </a:p>
        </p:txBody>
      </p:sp>
      <p:sp>
        <p:nvSpPr>
          <p:cNvPr id="5" name="Ορθογώνιο 4">
            <a:extLst>
              <a:ext uri="{FF2B5EF4-FFF2-40B4-BE49-F238E27FC236}">
                <a16:creationId xmlns:a16="http://schemas.microsoft.com/office/drawing/2014/main" id="{DCF094DF-CFCE-4729-9615-3BED1103ED45}"/>
              </a:ext>
            </a:extLst>
          </p:cNvPr>
          <p:cNvSpPr/>
          <p:nvPr/>
        </p:nvSpPr>
        <p:spPr>
          <a:xfrm>
            <a:off x="65891" y="3408291"/>
            <a:ext cx="1322022" cy="55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ΘΟΔΩΡΗΣ</a:t>
            </a:r>
          </a:p>
        </p:txBody>
      </p:sp>
      <p:sp>
        <p:nvSpPr>
          <p:cNvPr id="6" name="Ορθογώνιο 5">
            <a:extLst>
              <a:ext uri="{FF2B5EF4-FFF2-40B4-BE49-F238E27FC236}">
                <a16:creationId xmlns:a16="http://schemas.microsoft.com/office/drawing/2014/main" id="{CCC0ED83-DAD3-4FC5-B946-8DCECDBE5339}"/>
              </a:ext>
            </a:extLst>
          </p:cNvPr>
          <p:cNvSpPr/>
          <p:nvPr/>
        </p:nvSpPr>
        <p:spPr>
          <a:xfrm>
            <a:off x="1586428" y="3427622"/>
            <a:ext cx="1586429" cy="55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ΕΜΙ</a:t>
            </a:r>
          </a:p>
        </p:txBody>
      </p:sp>
      <p:sp>
        <p:nvSpPr>
          <p:cNvPr id="7" name="Ορθογώνιο 6">
            <a:extLst>
              <a:ext uri="{FF2B5EF4-FFF2-40B4-BE49-F238E27FC236}">
                <a16:creationId xmlns:a16="http://schemas.microsoft.com/office/drawing/2014/main" id="{16017D90-A47B-40D4-919E-FCE75D030E90}"/>
              </a:ext>
            </a:extLst>
          </p:cNvPr>
          <p:cNvSpPr/>
          <p:nvPr/>
        </p:nvSpPr>
        <p:spPr>
          <a:xfrm>
            <a:off x="7006728" y="2571750"/>
            <a:ext cx="1586430" cy="58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ΧΑΡΑΛΑΜΠΟΣ</a:t>
            </a:r>
          </a:p>
        </p:txBody>
      </p:sp>
      <p:sp>
        <p:nvSpPr>
          <p:cNvPr id="8" name="Ορθογώνιο: Στρογγύλεμα γωνιών 7">
            <a:extLst>
              <a:ext uri="{FF2B5EF4-FFF2-40B4-BE49-F238E27FC236}">
                <a16:creationId xmlns:a16="http://schemas.microsoft.com/office/drawing/2014/main" id="{FEF742E4-8A87-4365-A15A-4963AA075EF1}"/>
              </a:ext>
            </a:extLst>
          </p:cNvPr>
          <p:cNvSpPr/>
          <p:nvPr/>
        </p:nvSpPr>
        <p:spPr>
          <a:xfrm>
            <a:off x="4375541" y="1665612"/>
            <a:ext cx="1586430" cy="517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ΝΙΚΟΔΗΜΟΣ</a:t>
            </a:r>
          </a:p>
        </p:txBody>
      </p:sp>
      <p:sp>
        <p:nvSpPr>
          <p:cNvPr id="9" name="Ορθογώνιο 8">
            <a:extLst>
              <a:ext uri="{FF2B5EF4-FFF2-40B4-BE49-F238E27FC236}">
                <a16:creationId xmlns:a16="http://schemas.microsoft.com/office/drawing/2014/main" id="{3E060652-0443-4868-BA85-1CE190D68525}"/>
              </a:ext>
            </a:extLst>
          </p:cNvPr>
          <p:cNvSpPr/>
          <p:nvPr/>
        </p:nvSpPr>
        <p:spPr>
          <a:xfrm>
            <a:off x="5365214" y="3132233"/>
            <a:ext cx="826266" cy="645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ΧΑΡΑ</a:t>
            </a:r>
          </a:p>
        </p:txBody>
      </p:sp>
      <p:sp>
        <p:nvSpPr>
          <p:cNvPr id="10" name="Ορθογώνιο 9">
            <a:extLst>
              <a:ext uri="{FF2B5EF4-FFF2-40B4-BE49-F238E27FC236}">
                <a16:creationId xmlns:a16="http://schemas.microsoft.com/office/drawing/2014/main" id="{57C1E687-C13C-4C3E-9BFD-4342A2059337}"/>
              </a:ext>
            </a:extLst>
          </p:cNvPr>
          <p:cNvSpPr/>
          <p:nvPr/>
        </p:nvSpPr>
        <p:spPr>
          <a:xfrm>
            <a:off x="3690651" y="1600200"/>
            <a:ext cx="881349" cy="58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ΟΛΓΑ</a:t>
            </a:r>
          </a:p>
        </p:txBody>
      </p:sp>
      <p:sp>
        <p:nvSpPr>
          <p:cNvPr id="11" name="Ορθογώνιο 10">
            <a:extLst>
              <a:ext uri="{FF2B5EF4-FFF2-40B4-BE49-F238E27FC236}">
                <a16:creationId xmlns:a16="http://schemas.microsoft.com/office/drawing/2014/main" id="{2B737C3C-A6E1-46CF-BC32-AA329DC116F1}"/>
              </a:ext>
            </a:extLst>
          </p:cNvPr>
          <p:cNvSpPr/>
          <p:nvPr/>
        </p:nvSpPr>
        <p:spPr>
          <a:xfrm>
            <a:off x="7629186" y="3370472"/>
            <a:ext cx="1200835" cy="670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ΜΑΙΡΗ</a:t>
            </a:r>
          </a:p>
        </p:txBody>
      </p:sp>
      <p:sp>
        <p:nvSpPr>
          <p:cNvPr id="12" name="Ορθογώνιο 11">
            <a:extLst>
              <a:ext uri="{FF2B5EF4-FFF2-40B4-BE49-F238E27FC236}">
                <a16:creationId xmlns:a16="http://schemas.microsoft.com/office/drawing/2014/main" id="{F305DE39-24B4-4262-AE06-8CA2AD9E4CB2}"/>
              </a:ext>
            </a:extLst>
          </p:cNvPr>
          <p:cNvSpPr/>
          <p:nvPr/>
        </p:nvSpPr>
        <p:spPr>
          <a:xfrm>
            <a:off x="0" y="4280053"/>
            <a:ext cx="1322022" cy="451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ΜΠΕΣΙ</a:t>
            </a:r>
          </a:p>
        </p:txBody>
      </p:sp>
      <p:sp>
        <p:nvSpPr>
          <p:cNvPr id="13" name="Ορθογώνιο 12">
            <a:extLst>
              <a:ext uri="{FF2B5EF4-FFF2-40B4-BE49-F238E27FC236}">
                <a16:creationId xmlns:a16="http://schemas.microsoft.com/office/drawing/2014/main" id="{AE15B893-CB04-4B41-9C9D-B67601180354}"/>
              </a:ext>
            </a:extLst>
          </p:cNvPr>
          <p:cNvSpPr/>
          <p:nvPr/>
        </p:nvSpPr>
        <p:spPr>
          <a:xfrm>
            <a:off x="1586428" y="4150604"/>
            <a:ext cx="1322022" cy="451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ΓΙΑΝΝΗΣ</a:t>
            </a:r>
          </a:p>
        </p:txBody>
      </p:sp>
      <p:sp>
        <p:nvSpPr>
          <p:cNvPr id="14" name="Ορθογώνιο 13">
            <a:extLst>
              <a:ext uri="{FF2B5EF4-FFF2-40B4-BE49-F238E27FC236}">
                <a16:creationId xmlns:a16="http://schemas.microsoft.com/office/drawing/2014/main" id="{7950B1E0-A12B-48A3-9D5B-8CBABBEED43B}"/>
              </a:ext>
            </a:extLst>
          </p:cNvPr>
          <p:cNvSpPr/>
          <p:nvPr/>
        </p:nvSpPr>
        <p:spPr>
          <a:xfrm>
            <a:off x="3371165" y="3944727"/>
            <a:ext cx="1200835" cy="670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ΠΕΡΣΙΚΑ</a:t>
            </a:r>
          </a:p>
        </p:txBody>
      </p:sp>
      <p:sp>
        <p:nvSpPr>
          <p:cNvPr id="15" name="Ορθογώνιο 14">
            <a:extLst>
              <a:ext uri="{FF2B5EF4-FFF2-40B4-BE49-F238E27FC236}">
                <a16:creationId xmlns:a16="http://schemas.microsoft.com/office/drawing/2014/main" id="{22247900-B89E-439E-AA05-4B978722C6D7}"/>
              </a:ext>
            </a:extLst>
          </p:cNvPr>
          <p:cNvSpPr/>
          <p:nvPr/>
        </p:nvSpPr>
        <p:spPr>
          <a:xfrm>
            <a:off x="7155462" y="1665612"/>
            <a:ext cx="947448" cy="451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ΙΩΑΝΝΑ</a:t>
            </a:r>
          </a:p>
        </p:txBody>
      </p:sp>
      <p:sp>
        <p:nvSpPr>
          <p:cNvPr id="16" name="Ορθογώνιο 15">
            <a:extLst>
              <a:ext uri="{FF2B5EF4-FFF2-40B4-BE49-F238E27FC236}">
                <a16:creationId xmlns:a16="http://schemas.microsoft.com/office/drawing/2014/main" id="{2FA5DBFA-AA92-49F5-9F6A-63E3FA13B84E}"/>
              </a:ext>
            </a:extLst>
          </p:cNvPr>
          <p:cNvSpPr/>
          <p:nvPr/>
        </p:nvSpPr>
        <p:spPr>
          <a:xfrm>
            <a:off x="6191480" y="4280053"/>
            <a:ext cx="1046602" cy="645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ΑΡΓΥΡΩ</a:t>
            </a:r>
          </a:p>
        </p:txBody>
      </p:sp>
      <p:sp>
        <p:nvSpPr>
          <p:cNvPr id="17" name="Ορθογώνιο 16">
            <a:extLst>
              <a:ext uri="{FF2B5EF4-FFF2-40B4-BE49-F238E27FC236}">
                <a16:creationId xmlns:a16="http://schemas.microsoft.com/office/drawing/2014/main" id="{AD64F143-1940-4016-83CB-EFB120213E25}"/>
              </a:ext>
            </a:extLst>
          </p:cNvPr>
          <p:cNvSpPr/>
          <p:nvPr/>
        </p:nvSpPr>
        <p:spPr>
          <a:xfrm>
            <a:off x="7348249" y="4257330"/>
            <a:ext cx="1586430" cy="670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ΓΑΡΥΦΑΛΛΙΑ</a:t>
            </a:r>
          </a:p>
        </p:txBody>
      </p:sp>
    </p:spTree>
    <p:extLst>
      <p:ext uri="{BB962C8B-B14F-4D97-AF65-F5344CB8AC3E}">
        <p14:creationId xmlns:p14="http://schemas.microsoft.com/office/powerpoint/2010/main" val="345639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3999" cy="5143500"/>
          </a:xfrm>
        </p:spPr>
      </p:pic>
      <p:sp>
        <p:nvSpPr>
          <p:cNvPr id="2" name="Στρογγυλεμένο ορθογώνιο 1"/>
          <p:cNvSpPr/>
          <p:nvPr/>
        </p:nvSpPr>
        <p:spPr>
          <a:xfrm>
            <a:off x="2597150" y="2724150"/>
            <a:ext cx="3587750" cy="577850"/>
          </a:xfrm>
          <a:prstGeom prst="roundRect">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7030A0"/>
                </a:solidFill>
              </a:rPr>
              <a:t>Θα τα πούμε τη Δευτέρα !!</a:t>
            </a:r>
          </a:p>
        </p:txBody>
      </p:sp>
      <p:sp>
        <p:nvSpPr>
          <p:cNvPr id="5" name="Σύννεφο 4"/>
          <p:cNvSpPr/>
          <p:nvPr/>
        </p:nvSpPr>
        <p:spPr>
          <a:xfrm rot="21128774">
            <a:off x="40262" y="175840"/>
            <a:ext cx="2714378" cy="2049518"/>
          </a:xfrm>
          <a:prstGeom prst="cloud">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rgbClr val="0070C0"/>
                </a:solidFill>
              </a:rPr>
              <a:t>Νηπιαγωγείο </a:t>
            </a:r>
            <a:r>
              <a:rPr lang="el-GR" sz="1800" b="1" dirty="0" err="1">
                <a:solidFill>
                  <a:srgbClr val="0070C0"/>
                </a:solidFill>
              </a:rPr>
              <a:t>Βαγίων</a:t>
            </a:r>
            <a:endParaRPr lang="el-GR" sz="1800" b="1" dirty="0">
              <a:solidFill>
                <a:srgbClr val="0070C0"/>
              </a:solidFill>
            </a:endParaRPr>
          </a:p>
        </p:txBody>
      </p:sp>
    </p:spTree>
    <p:extLst>
      <p:ext uri="{BB962C8B-B14F-4D97-AF65-F5344CB8AC3E}">
        <p14:creationId xmlns:p14="http://schemas.microsoft.com/office/powerpoint/2010/main" val="530669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08BEB3C-BA75-403A-AC97-50DDB5AE9A11}"/>
              </a:ext>
            </a:extLst>
          </p:cNvPr>
          <p:cNvPicPr>
            <a:picLocks noChangeAspect="1"/>
          </p:cNvPicPr>
          <p:nvPr/>
        </p:nvPicPr>
        <p:blipFill>
          <a:blip r:embed="rId2"/>
          <a:stretch>
            <a:fillRect/>
          </a:stretch>
        </p:blipFill>
        <p:spPr>
          <a:xfrm>
            <a:off x="1354" y="0"/>
            <a:ext cx="9141292" cy="5143500"/>
          </a:xfrm>
          <a:prstGeom prst="rect">
            <a:avLst/>
          </a:prstGeom>
        </p:spPr>
      </p:pic>
      <p:sp>
        <p:nvSpPr>
          <p:cNvPr id="3" name="Καρδιά 2">
            <a:extLst>
              <a:ext uri="{FF2B5EF4-FFF2-40B4-BE49-F238E27FC236}">
                <a16:creationId xmlns:a16="http://schemas.microsoft.com/office/drawing/2014/main" id="{B5900296-CF68-467E-91CD-B66B3DA99077}"/>
              </a:ext>
            </a:extLst>
          </p:cNvPr>
          <p:cNvSpPr/>
          <p:nvPr/>
        </p:nvSpPr>
        <p:spPr>
          <a:xfrm>
            <a:off x="0" y="-83127"/>
            <a:ext cx="3123211" cy="286195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ln w="0"/>
                <a:solidFill>
                  <a:schemeClr val="tx1"/>
                </a:solidFill>
                <a:effectLst>
                  <a:outerShdw blurRad="38100" dist="19050" dir="2700000" algn="tl" rotWithShape="0">
                    <a:schemeClr val="dk1">
                      <a:alpha val="40000"/>
                    </a:schemeClr>
                  </a:outerShdw>
                </a:effectLst>
              </a:rPr>
              <a:t>Ξανά όλοι εδώ, </a:t>
            </a:r>
          </a:p>
          <a:p>
            <a:r>
              <a:rPr lang="el-GR" dirty="0">
                <a:ln w="0"/>
                <a:solidFill>
                  <a:schemeClr val="tx1"/>
                </a:solidFill>
                <a:effectLst>
                  <a:outerShdw blurRad="38100" dist="19050" dir="2700000" algn="tl" rotWithShape="0">
                    <a:schemeClr val="dk1">
                      <a:alpha val="40000"/>
                    </a:schemeClr>
                  </a:outerShdw>
                </a:effectLst>
              </a:rPr>
              <a:t>Στον κύκλο αυτό, </a:t>
            </a:r>
          </a:p>
          <a:p>
            <a:r>
              <a:rPr lang="el-GR" dirty="0">
                <a:ln w="0"/>
                <a:solidFill>
                  <a:schemeClr val="tx1"/>
                </a:solidFill>
                <a:effectLst>
                  <a:outerShdw blurRad="38100" dist="19050" dir="2700000" algn="tl" rotWithShape="0">
                    <a:schemeClr val="dk1">
                      <a:alpha val="40000"/>
                    </a:schemeClr>
                  </a:outerShdw>
                </a:effectLst>
              </a:rPr>
              <a:t>Κοιτάξτε γύρω-γύρω </a:t>
            </a:r>
          </a:p>
          <a:p>
            <a:r>
              <a:rPr lang="el-GR" dirty="0">
                <a:ln w="0"/>
                <a:solidFill>
                  <a:schemeClr val="tx1"/>
                </a:solidFill>
                <a:effectLst>
                  <a:outerShdw blurRad="38100" dist="19050" dir="2700000" algn="tl" rotWithShape="0">
                    <a:schemeClr val="dk1">
                      <a:alpha val="40000"/>
                    </a:schemeClr>
                  </a:outerShdw>
                </a:effectLst>
              </a:rPr>
              <a:t>ποιοι είμαστε εδώ.</a:t>
            </a:r>
          </a:p>
        </p:txBody>
      </p:sp>
      <p:sp>
        <p:nvSpPr>
          <p:cNvPr id="4" name="Ορθογώνιο 3">
            <a:extLst>
              <a:ext uri="{FF2B5EF4-FFF2-40B4-BE49-F238E27FC236}">
                <a16:creationId xmlns:a16="http://schemas.microsoft.com/office/drawing/2014/main" id="{2EEE2B33-A6D7-4A7C-8A85-CAEC288F26FD}"/>
              </a:ext>
            </a:extLst>
          </p:cNvPr>
          <p:cNvSpPr/>
          <p:nvPr/>
        </p:nvSpPr>
        <p:spPr>
          <a:xfrm>
            <a:off x="3028207" y="2291937"/>
            <a:ext cx="4191989" cy="2185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3917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pPr algn="ctr"/>
            <a:r>
              <a:rPr lang="el-GR" dirty="0">
                <a:solidFill>
                  <a:srgbClr val="008000"/>
                </a:solidFill>
              </a:rPr>
              <a:t>Σήμερα είναι:   </a:t>
            </a:r>
            <a:r>
              <a:rPr lang="el-GR" dirty="0">
                <a:solidFill>
                  <a:srgbClr val="00B0F0"/>
                </a:solidFill>
              </a:rPr>
              <a:t>	Παρασκευή 27</a:t>
            </a:r>
            <a:r>
              <a:rPr lang="el-GR" dirty="0"/>
              <a:t>   </a:t>
            </a:r>
            <a:r>
              <a:rPr lang="el-GR" dirty="0">
                <a:solidFill>
                  <a:schemeClr val="accent4">
                    <a:lumMod val="75000"/>
                  </a:schemeClr>
                </a:solidFill>
              </a:rPr>
              <a:t>Νοεμβρίου</a:t>
            </a:r>
            <a:r>
              <a:rPr lang="el-GR" dirty="0">
                <a:solidFill>
                  <a:srgbClr val="FF66CC"/>
                </a:solidFill>
              </a:rPr>
              <a:t>2020</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462" y="1131169"/>
            <a:ext cx="1524113" cy="62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8" y="1964544"/>
            <a:ext cx="1565564" cy="55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0" y="2477026"/>
            <a:ext cx="1565564" cy="56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5" y="3014806"/>
            <a:ext cx="1521293" cy="55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83" y="3612706"/>
            <a:ext cx="1522073" cy="60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19275"/>
            <a:ext cx="1620982" cy="53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615355"/>
            <a:ext cx="1620982" cy="54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2043546" y="1645967"/>
            <a:ext cx="387927" cy="2978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1</a:t>
            </a:r>
          </a:p>
        </p:txBody>
      </p:sp>
      <p:sp>
        <p:nvSpPr>
          <p:cNvPr id="12" name="Ορθογώνιο 11"/>
          <p:cNvSpPr/>
          <p:nvPr/>
        </p:nvSpPr>
        <p:spPr>
          <a:xfrm>
            <a:off x="2590798" y="1820431"/>
            <a:ext cx="387927" cy="2384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2</a:t>
            </a:r>
          </a:p>
        </p:txBody>
      </p:sp>
      <p:sp>
        <p:nvSpPr>
          <p:cNvPr id="13" name="Ορθογώνιο 12"/>
          <p:cNvSpPr/>
          <p:nvPr/>
        </p:nvSpPr>
        <p:spPr>
          <a:xfrm>
            <a:off x="3269673" y="1662549"/>
            <a:ext cx="387927" cy="2978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3</a:t>
            </a:r>
          </a:p>
        </p:txBody>
      </p:sp>
      <p:sp>
        <p:nvSpPr>
          <p:cNvPr id="14" name="Ορθογώνιο 13"/>
          <p:cNvSpPr/>
          <p:nvPr/>
        </p:nvSpPr>
        <p:spPr>
          <a:xfrm>
            <a:off x="3955472" y="1662549"/>
            <a:ext cx="387927" cy="2978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4</a:t>
            </a:r>
          </a:p>
        </p:txBody>
      </p:sp>
      <p:sp>
        <p:nvSpPr>
          <p:cNvPr id="15" name="Ορθογώνιο 14"/>
          <p:cNvSpPr/>
          <p:nvPr/>
        </p:nvSpPr>
        <p:spPr>
          <a:xfrm>
            <a:off x="4682837" y="1648691"/>
            <a:ext cx="387927" cy="2978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5</a:t>
            </a:r>
          </a:p>
        </p:txBody>
      </p:sp>
      <p:sp>
        <p:nvSpPr>
          <p:cNvPr id="16" name="Ορθογώνιο 15"/>
          <p:cNvSpPr/>
          <p:nvPr/>
        </p:nvSpPr>
        <p:spPr>
          <a:xfrm>
            <a:off x="5361709" y="1645228"/>
            <a:ext cx="387927" cy="2978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6</a:t>
            </a:r>
          </a:p>
        </p:txBody>
      </p:sp>
      <p:sp>
        <p:nvSpPr>
          <p:cNvPr id="17" name="Ορθογώνιο 16"/>
          <p:cNvSpPr/>
          <p:nvPr/>
        </p:nvSpPr>
        <p:spPr>
          <a:xfrm>
            <a:off x="6002867" y="1690539"/>
            <a:ext cx="387927" cy="2978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7</a:t>
            </a:r>
          </a:p>
        </p:txBody>
      </p:sp>
      <p:sp>
        <p:nvSpPr>
          <p:cNvPr id="18" name="Ορθογώνιο 17"/>
          <p:cNvSpPr/>
          <p:nvPr/>
        </p:nvSpPr>
        <p:spPr>
          <a:xfrm>
            <a:off x="6788728" y="1641766"/>
            <a:ext cx="387927" cy="2978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8</a:t>
            </a:r>
          </a:p>
        </p:txBody>
      </p:sp>
      <p:sp>
        <p:nvSpPr>
          <p:cNvPr id="19" name="Ορθογώνιο 18"/>
          <p:cNvSpPr/>
          <p:nvPr/>
        </p:nvSpPr>
        <p:spPr>
          <a:xfrm>
            <a:off x="7426037" y="1645967"/>
            <a:ext cx="387927" cy="2978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9</a:t>
            </a:r>
          </a:p>
        </p:txBody>
      </p:sp>
      <p:pic>
        <p:nvPicPr>
          <p:cNvPr id="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1053" y="2267983"/>
            <a:ext cx="2175165" cy="49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3635" y="3014806"/>
            <a:ext cx="2175165" cy="52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3540" y="4337363"/>
            <a:ext cx="2175164" cy="5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Στρογγυλεμένο ορθογώνιο 10"/>
          <p:cNvSpPr/>
          <p:nvPr/>
        </p:nvSpPr>
        <p:spPr>
          <a:xfrm>
            <a:off x="6501577" y="2115134"/>
            <a:ext cx="1253837" cy="418464"/>
          </a:xfrm>
          <a:prstGeom prst="roundRect">
            <a:avLst/>
          </a:prstGeom>
          <a:solidFill>
            <a:srgbClr val="FFCC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solidFill>
                  <a:sysClr val="windowText" lastClr="000000"/>
                </a:solidFill>
              </a:rPr>
              <a:t>2020</a:t>
            </a:r>
          </a:p>
        </p:txBody>
      </p:sp>
      <p:sp>
        <p:nvSpPr>
          <p:cNvPr id="2" name="Ορθογώνιο 1">
            <a:extLst>
              <a:ext uri="{FF2B5EF4-FFF2-40B4-BE49-F238E27FC236}">
                <a16:creationId xmlns:a16="http://schemas.microsoft.com/office/drawing/2014/main" id="{CFB6E0F7-EF1C-4A8B-B747-1767E345C897}"/>
              </a:ext>
            </a:extLst>
          </p:cNvPr>
          <p:cNvSpPr/>
          <p:nvPr/>
        </p:nvSpPr>
        <p:spPr>
          <a:xfrm>
            <a:off x="8132620" y="1597183"/>
            <a:ext cx="410963" cy="322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r>
              <a:rPr lang="el-GR" dirty="0">
                <a:solidFill>
                  <a:schemeClr val="tx1"/>
                </a:solidFill>
              </a:rPr>
              <a:t>0</a:t>
            </a:r>
          </a:p>
        </p:txBody>
      </p:sp>
      <p:pic>
        <p:nvPicPr>
          <p:cNvPr id="5" name="Εικόνα 4">
            <a:extLst>
              <a:ext uri="{FF2B5EF4-FFF2-40B4-BE49-F238E27FC236}">
                <a16:creationId xmlns:a16="http://schemas.microsoft.com/office/drawing/2014/main" id="{BCCF2CF2-D050-441E-9059-EF0920D9119E}"/>
              </a:ext>
            </a:extLst>
          </p:cNvPr>
          <p:cNvPicPr>
            <a:picLocks noChangeAspect="1"/>
          </p:cNvPicPr>
          <p:nvPr/>
        </p:nvPicPr>
        <p:blipFill>
          <a:blip r:embed="rId12"/>
          <a:stretch>
            <a:fillRect/>
          </a:stretch>
        </p:blipFill>
        <p:spPr>
          <a:xfrm>
            <a:off x="5749636" y="2943425"/>
            <a:ext cx="1213209" cy="1005927"/>
          </a:xfrm>
          <a:prstGeom prst="rect">
            <a:avLst/>
          </a:prstGeom>
        </p:spPr>
      </p:pic>
      <p:pic>
        <p:nvPicPr>
          <p:cNvPr id="7" name="Εικόνα 6">
            <a:extLst>
              <a:ext uri="{FF2B5EF4-FFF2-40B4-BE49-F238E27FC236}">
                <a16:creationId xmlns:a16="http://schemas.microsoft.com/office/drawing/2014/main" id="{0E1DCBF6-4A66-459C-AEA8-F510C3109B67}"/>
              </a:ext>
            </a:extLst>
          </p:cNvPr>
          <p:cNvPicPr>
            <a:picLocks noChangeAspect="1"/>
          </p:cNvPicPr>
          <p:nvPr/>
        </p:nvPicPr>
        <p:blipFill>
          <a:blip r:embed="rId13"/>
          <a:stretch>
            <a:fillRect/>
          </a:stretch>
        </p:blipFill>
        <p:spPr>
          <a:xfrm>
            <a:off x="5805603" y="3949352"/>
            <a:ext cx="1268078" cy="981541"/>
          </a:xfrm>
          <a:prstGeom prst="rect">
            <a:avLst/>
          </a:prstGeom>
        </p:spPr>
      </p:pic>
      <p:pic>
        <p:nvPicPr>
          <p:cNvPr id="20" name="Εικόνα 19">
            <a:extLst>
              <a:ext uri="{FF2B5EF4-FFF2-40B4-BE49-F238E27FC236}">
                <a16:creationId xmlns:a16="http://schemas.microsoft.com/office/drawing/2014/main" id="{9923437B-1180-4277-A8F1-F05255BCA1C6}"/>
              </a:ext>
            </a:extLst>
          </p:cNvPr>
          <p:cNvPicPr>
            <a:picLocks noChangeAspect="1"/>
          </p:cNvPicPr>
          <p:nvPr/>
        </p:nvPicPr>
        <p:blipFill>
          <a:blip r:embed="rId14"/>
          <a:stretch>
            <a:fillRect/>
          </a:stretch>
        </p:blipFill>
        <p:spPr>
          <a:xfrm>
            <a:off x="7620000" y="4049471"/>
            <a:ext cx="1079086" cy="853514"/>
          </a:xfrm>
          <a:prstGeom prst="rect">
            <a:avLst/>
          </a:prstGeom>
        </p:spPr>
      </p:pic>
      <p:pic>
        <p:nvPicPr>
          <p:cNvPr id="28" name="Picture 3"/>
          <p:cNvPicPr>
            <a:picLocks noChangeAspect="1" noChangeArrowheads="1"/>
          </p:cNvPicPr>
          <p:nvPr/>
        </p:nvPicPr>
        <p:blipFill>
          <a:blip r:embed="rId15">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7301878" y="2855036"/>
            <a:ext cx="1242867" cy="97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74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5642" y="0"/>
            <a:ext cx="9749642" cy="5143500"/>
          </a:xfrm>
          <a:ln>
            <a:solidFill>
              <a:schemeClr val="bg2"/>
            </a:solidFill>
          </a:ln>
        </p:spPr>
      </p:pic>
      <p:cxnSp>
        <p:nvCxnSpPr>
          <p:cNvPr id="8" name="Ευθεία γραμμή σύνδεσης 7">
            <a:extLst>
              <a:ext uri="{FF2B5EF4-FFF2-40B4-BE49-F238E27FC236}">
                <a16:creationId xmlns:a16="http://schemas.microsoft.com/office/drawing/2014/main" id="{E81F96DC-A76B-4FA3-8CE1-33D3FD2D2A54}"/>
              </a:ext>
            </a:extLst>
          </p:cNvPr>
          <p:cNvCxnSpPr>
            <a:cxnSpLocks/>
          </p:cNvCxnSpPr>
          <p:nvPr/>
        </p:nvCxnSpPr>
        <p:spPr>
          <a:xfrm>
            <a:off x="3479470" y="2621741"/>
            <a:ext cx="1181697" cy="720611"/>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Ευθεία γραμμή σύνδεσης 13">
            <a:extLst>
              <a:ext uri="{FF2B5EF4-FFF2-40B4-BE49-F238E27FC236}">
                <a16:creationId xmlns:a16="http://schemas.microsoft.com/office/drawing/2014/main" id="{6D389A5C-E4AA-4EB2-845E-B91474512109}"/>
              </a:ext>
            </a:extLst>
          </p:cNvPr>
          <p:cNvCxnSpPr>
            <a:cxnSpLocks/>
          </p:cNvCxnSpPr>
          <p:nvPr/>
        </p:nvCxnSpPr>
        <p:spPr>
          <a:xfrm>
            <a:off x="5075513" y="2734214"/>
            <a:ext cx="1080741" cy="671921"/>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Ευθεία γραμμή σύνδεσης 16">
            <a:extLst>
              <a:ext uri="{FF2B5EF4-FFF2-40B4-BE49-F238E27FC236}">
                <a16:creationId xmlns:a16="http://schemas.microsoft.com/office/drawing/2014/main" id="{4DECE4EE-8318-407D-9592-6F66589380B9}"/>
              </a:ext>
            </a:extLst>
          </p:cNvPr>
          <p:cNvCxnSpPr/>
          <p:nvPr/>
        </p:nvCxnSpPr>
        <p:spPr>
          <a:xfrm>
            <a:off x="749147" y="28643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Ευθεία γραμμή σύνδεσης 6">
            <a:extLst>
              <a:ext uri="{FF2B5EF4-FFF2-40B4-BE49-F238E27FC236}">
                <a16:creationId xmlns:a16="http://schemas.microsoft.com/office/drawing/2014/main" id="{5A0EC423-8474-44DA-ABDA-6C1EB26AB904}"/>
              </a:ext>
            </a:extLst>
          </p:cNvPr>
          <p:cNvCxnSpPr>
            <a:cxnSpLocks/>
          </p:cNvCxnSpPr>
          <p:nvPr/>
        </p:nvCxnSpPr>
        <p:spPr>
          <a:xfrm>
            <a:off x="7570713" y="2621741"/>
            <a:ext cx="1101687" cy="67202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D4C18F20-3A53-4445-BDEF-A9D17173FB4B}"/>
              </a:ext>
            </a:extLst>
          </p:cNvPr>
          <p:cNvCxnSpPr>
            <a:cxnSpLocks/>
          </p:cNvCxnSpPr>
          <p:nvPr/>
        </p:nvCxnSpPr>
        <p:spPr>
          <a:xfrm>
            <a:off x="-266725" y="3416042"/>
            <a:ext cx="1219897" cy="623427"/>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Ευθεία γραμμή σύνδεσης 4">
            <a:extLst>
              <a:ext uri="{FF2B5EF4-FFF2-40B4-BE49-F238E27FC236}">
                <a16:creationId xmlns:a16="http://schemas.microsoft.com/office/drawing/2014/main" id="{110EF029-91AE-4F7B-A6E9-D1A26E886668}"/>
              </a:ext>
            </a:extLst>
          </p:cNvPr>
          <p:cNvCxnSpPr>
            <a:cxnSpLocks/>
          </p:cNvCxnSpPr>
          <p:nvPr/>
        </p:nvCxnSpPr>
        <p:spPr>
          <a:xfrm flipH="1" flipV="1">
            <a:off x="3888954" y="2642602"/>
            <a:ext cx="18028" cy="183225"/>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Ευθεία γραμμή σύνδεσης 10">
            <a:extLst>
              <a:ext uri="{FF2B5EF4-FFF2-40B4-BE49-F238E27FC236}">
                <a16:creationId xmlns:a16="http://schemas.microsoft.com/office/drawing/2014/main" id="{7ABCA02C-F27F-44C4-AD51-F0963DE2B9E6}"/>
              </a:ext>
            </a:extLst>
          </p:cNvPr>
          <p:cNvCxnSpPr>
            <a:cxnSpLocks/>
          </p:cNvCxnSpPr>
          <p:nvPr/>
        </p:nvCxnSpPr>
        <p:spPr>
          <a:xfrm>
            <a:off x="6075908" y="2734214"/>
            <a:ext cx="1211224" cy="608138"/>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Ευθεία γραμμή σύνδεσης 19">
            <a:extLst>
              <a:ext uri="{FF2B5EF4-FFF2-40B4-BE49-F238E27FC236}">
                <a16:creationId xmlns:a16="http://schemas.microsoft.com/office/drawing/2014/main" id="{F0A8EE4C-2604-4458-84DE-1304A36212CB}"/>
              </a:ext>
            </a:extLst>
          </p:cNvPr>
          <p:cNvCxnSpPr>
            <a:cxnSpLocks/>
          </p:cNvCxnSpPr>
          <p:nvPr/>
        </p:nvCxnSpPr>
        <p:spPr>
          <a:xfrm>
            <a:off x="959005" y="3546088"/>
            <a:ext cx="1363360" cy="769423"/>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12 - Ευθεία γραμμή σύνδεσης"/>
          <p:cNvCxnSpPr/>
          <p:nvPr/>
        </p:nvCxnSpPr>
        <p:spPr>
          <a:xfrm>
            <a:off x="5223176" y="357857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17 - Ευθεία γραμμή σύνδεσης"/>
          <p:cNvCxnSpPr/>
          <p:nvPr/>
        </p:nvCxnSpPr>
        <p:spPr>
          <a:xfrm>
            <a:off x="2118732" y="4059044"/>
            <a:ext cx="133814" cy="3010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 Ευθύγραμμο βέλος σύνδεσης"/>
          <p:cNvCxnSpPr/>
          <p:nvPr/>
        </p:nvCxnSpPr>
        <p:spPr>
          <a:xfrm>
            <a:off x="2341756" y="3579541"/>
            <a:ext cx="1226634" cy="6467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 Ευθεία γραμμή σύνδεσης"/>
          <p:cNvCxnSpPr/>
          <p:nvPr/>
        </p:nvCxnSpPr>
        <p:spPr>
          <a:xfrm>
            <a:off x="3770489" y="3556000"/>
            <a:ext cx="1095022" cy="6660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E7F172D-2EBC-449D-A06B-32C206B6E18F}"/>
              </a:ext>
            </a:extLst>
          </p:cNvPr>
          <p:cNvPicPr>
            <a:picLocks noChangeAspect="1"/>
          </p:cNvPicPr>
          <p:nvPr/>
        </p:nvPicPr>
        <p:blipFill>
          <a:blip r:embed="rId2"/>
          <a:stretch>
            <a:fillRect/>
          </a:stretch>
        </p:blipFill>
        <p:spPr>
          <a:xfrm>
            <a:off x="-730767" y="-176610"/>
            <a:ext cx="8174515" cy="5188944"/>
          </a:xfrm>
          <a:prstGeom prst="rect">
            <a:avLst/>
          </a:prstGeom>
        </p:spPr>
      </p:pic>
      <p:pic>
        <p:nvPicPr>
          <p:cNvPr id="4" name="Εικόνα 3">
            <a:extLst>
              <a:ext uri="{FF2B5EF4-FFF2-40B4-BE49-F238E27FC236}">
                <a16:creationId xmlns:a16="http://schemas.microsoft.com/office/drawing/2014/main" id="{2E484621-289D-4432-853B-F42E739572BE}"/>
              </a:ext>
            </a:extLst>
          </p:cNvPr>
          <p:cNvPicPr>
            <a:picLocks noChangeAspect="1"/>
          </p:cNvPicPr>
          <p:nvPr/>
        </p:nvPicPr>
        <p:blipFill>
          <a:blip r:embed="rId3"/>
          <a:stretch>
            <a:fillRect/>
          </a:stretch>
        </p:blipFill>
        <p:spPr>
          <a:xfrm>
            <a:off x="7447403" y="234930"/>
            <a:ext cx="1304657" cy="792549"/>
          </a:xfrm>
          <a:prstGeom prst="rect">
            <a:avLst/>
          </a:prstGeom>
        </p:spPr>
      </p:pic>
      <p:pic>
        <p:nvPicPr>
          <p:cNvPr id="6" name="Εικόνα 5">
            <a:extLst>
              <a:ext uri="{FF2B5EF4-FFF2-40B4-BE49-F238E27FC236}">
                <a16:creationId xmlns:a16="http://schemas.microsoft.com/office/drawing/2014/main" id="{3EDCF739-8934-418B-B3C6-9190EBC299CE}"/>
              </a:ext>
            </a:extLst>
          </p:cNvPr>
          <p:cNvPicPr>
            <a:picLocks noChangeAspect="1"/>
          </p:cNvPicPr>
          <p:nvPr/>
        </p:nvPicPr>
        <p:blipFill>
          <a:blip r:embed="rId4"/>
          <a:stretch>
            <a:fillRect/>
          </a:stretch>
        </p:blipFill>
        <p:spPr>
          <a:xfrm>
            <a:off x="7415365" y="1641512"/>
            <a:ext cx="1718631" cy="1905919"/>
          </a:xfrm>
          <a:prstGeom prst="rect">
            <a:avLst/>
          </a:prstGeom>
        </p:spPr>
      </p:pic>
      <p:sp>
        <p:nvSpPr>
          <p:cNvPr id="7" name="Ορθογώνιο 6">
            <a:extLst>
              <a:ext uri="{FF2B5EF4-FFF2-40B4-BE49-F238E27FC236}">
                <a16:creationId xmlns:a16="http://schemas.microsoft.com/office/drawing/2014/main" id="{A1405AE7-7E73-4D9C-B8B4-584564C7D304}"/>
              </a:ext>
            </a:extLst>
          </p:cNvPr>
          <p:cNvSpPr/>
          <p:nvPr/>
        </p:nvSpPr>
        <p:spPr>
          <a:xfrm>
            <a:off x="7415365" y="1090712"/>
            <a:ext cx="1035861" cy="307777"/>
          </a:xfrm>
          <a:prstGeom prst="rect">
            <a:avLst/>
          </a:prstGeom>
        </p:spPr>
        <p:txBody>
          <a:bodyPr wrap="none">
            <a:spAutoFit/>
          </a:bodyPr>
          <a:lstStyle/>
          <a:p>
            <a:r>
              <a:rPr lang="el-GR" dirty="0">
                <a:solidFill>
                  <a:srgbClr val="373A3C"/>
                </a:solidFill>
                <a:latin typeface="Segoe UI" panose="020B0502040204020203" pitchFamily="34" charset="0"/>
                <a:ea typeface="Times New Roman" panose="02020603050405020304" pitchFamily="18" charset="0"/>
                <a:cs typeface="Times New Roman" panose="02020603050405020304" pitchFamily="18" charset="0"/>
              </a:rPr>
              <a:t>ΣΥΝΝΕΦΙΑ</a:t>
            </a:r>
            <a:endParaRPr lang="el-GR" dirty="0"/>
          </a:p>
        </p:txBody>
      </p:sp>
      <p:sp>
        <p:nvSpPr>
          <p:cNvPr id="9" name="Ορθογώνιο 8">
            <a:extLst>
              <a:ext uri="{FF2B5EF4-FFF2-40B4-BE49-F238E27FC236}">
                <a16:creationId xmlns:a16="http://schemas.microsoft.com/office/drawing/2014/main" id="{7381A70D-E662-42C8-9D86-583B198E87F1}"/>
              </a:ext>
            </a:extLst>
          </p:cNvPr>
          <p:cNvSpPr/>
          <p:nvPr/>
        </p:nvSpPr>
        <p:spPr>
          <a:xfrm>
            <a:off x="7415365" y="3833912"/>
            <a:ext cx="1728635" cy="523220"/>
          </a:xfrm>
          <a:prstGeom prst="rect">
            <a:avLst/>
          </a:prstGeom>
        </p:spPr>
        <p:txBody>
          <a:bodyPr wrap="square">
            <a:spAutoFit/>
          </a:bodyPr>
          <a:lstStyle/>
          <a:p>
            <a:r>
              <a:rPr lang="el-GR" dirty="0">
                <a:solidFill>
                  <a:srgbClr val="373A3C"/>
                </a:solidFill>
                <a:latin typeface="Segoe UI" panose="020B0502040204020203" pitchFamily="34" charset="0"/>
                <a:ea typeface="Times New Roman" panose="02020603050405020304" pitchFamily="18" charset="0"/>
              </a:rPr>
              <a:t>ΗΛΙΟΣ ΜΕ ΣΥΝΝΕΦΑ</a:t>
            </a:r>
            <a:endParaRPr lang="el-GR" dirty="0"/>
          </a:p>
        </p:txBody>
      </p:sp>
    </p:spTree>
    <p:extLst>
      <p:ext uri="{BB962C8B-B14F-4D97-AF65-F5344CB8AC3E}">
        <p14:creationId xmlns:p14="http://schemas.microsoft.com/office/powerpoint/2010/main" val="344121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350ED6F-E9B1-4ACD-BFF7-2AFF6E55DA92}"/>
              </a:ext>
            </a:extLst>
          </p:cNvPr>
          <p:cNvPicPr>
            <a:picLocks noChangeAspect="1"/>
          </p:cNvPicPr>
          <p:nvPr/>
        </p:nvPicPr>
        <p:blipFill>
          <a:blip r:embed="rId2"/>
          <a:stretch>
            <a:fillRect/>
          </a:stretch>
        </p:blipFill>
        <p:spPr>
          <a:xfrm>
            <a:off x="2843092" y="0"/>
            <a:ext cx="3457815" cy="5143500"/>
          </a:xfrm>
          <a:prstGeom prst="rect">
            <a:avLst/>
          </a:prstGeom>
        </p:spPr>
      </p:pic>
      <p:sp>
        <p:nvSpPr>
          <p:cNvPr id="4" name="Αστέρι: 5 ακτίνες 3">
            <a:extLst>
              <a:ext uri="{FF2B5EF4-FFF2-40B4-BE49-F238E27FC236}">
                <a16:creationId xmlns:a16="http://schemas.microsoft.com/office/drawing/2014/main" id="{553493EA-41E8-41F4-B1DD-5ABF194346DA}"/>
              </a:ext>
            </a:extLst>
          </p:cNvPr>
          <p:cNvSpPr/>
          <p:nvPr/>
        </p:nvSpPr>
        <p:spPr>
          <a:xfrm>
            <a:off x="783771" y="2173184"/>
            <a:ext cx="1116281" cy="13537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Αστέρι: 4 ακτίνες 4">
            <a:extLst>
              <a:ext uri="{FF2B5EF4-FFF2-40B4-BE49-F238E27FC236}">
                <a16:creationId xmlns:a16="http://schemas.microsoft.com/office/drawing/2014/main" id="{2F6CB447-0BF9-4122-9A61-D8F5AD8CD7D3}"/>
              </a:ext>
            </a:extLst>
          </p:cNvPr>
          <p:cNvSpPr/>
          <p:nvPr/>
        </p:nvSpPr>
        <p:spPr>
          <a:xfrm>
            <a:off x="6757060" y="2173184"/>
            <a:ext cx="997527" cy="1353787"/>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96597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468" y="0"/>
            <a:ext cx="5644959" cy="5143500"/>
          </a:xfrm>
          <a:prstGeom prst="rect">
            <a:avLst/>
          </a:prstGeom>
        </p:spPr>
      </p:pic>
      <p:sp>
        <p:nvSpPr>
          <p:cNvPr id="9" name="Έλλειψη 8"/>
          <p:cNvSpPr/>
          <p:nvPr/>
        </p:nvSpPr>
        <p:spPr>
          <a:xfrm>
            <a:off x="233756" y="247507"/>
            <a:ext cx="3155712" cy="1546917"/>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0000"/>
                </a:solidFill>
              </a:rPr>
              <a:t>Τι καιρό έχει σήμερα;</a:t>
            </a:r>
          </a:p>
        </p:txBody>
      </p:sp>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129" y="1983405"/>
            <a:ext cx="1031278" cy="101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Στρογγυλεμένο ορθογώνιο 9"/>
          <p:cNvSpPr/>
          <p:nvPr/>
        </p:nvSpPr>
        <p:spPr>
          <a:xfrm>
            <a:off x="158127" y="1477133"/>
            <a:ext cx="1141281" cy="412511"/>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chemeClr val="accent1">
                    <a:lumMod val="75000"/>
                  </a:schemeClr>
                </a:solidFill>
              </a:rPr>
              <a:t>ήλιος</a:t>
            </a:r>
          </a:p>
        </p:txBody>
      </p:sp>
      <p:pic>
        <p:nvPicPr>
          <p:cNvPr id="307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2256" y="2189747"/>
            <a:ext cx="1308996" cy="79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Στρογγυλεμένο ορθογώνιο 10"/>
          <p:cNvSpPr/>
          <p:nvPr/>
        </p:nvSpPr>
        <p:spPr>
          <a:xfrm>
            <a:off x="1563747" y="1539009"/>
            <a:ext cx="1178369" cy="35063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rgbClr val="00B0F0"/>
                </a:solidFill>
              </a:rPr>
              <a:t>συννεφιά</a:t>
            </a:r>
          </a:p>
        </p:txBody>
      </p:sp>
      <p:pic>
        <p:nvPicPr>
          <p:cNvPr id="307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129" y="3494125"/>
            <a:ext cx="1141281" cy="101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3435" y="3522298"/>
            <a:ext cx="1127817" cy="98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Στρογγυλεμένο ορθογώνιο 11"/>
          <p:cNvSpPr/>
          <p:nvPr/>
        </p:nvSpPr>
        <p:spPr>
          <a:xfrm>
            <a:off x="144378" y="2964485"/>
            <a:ext cx="1031278" cy="39087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chemeClr val="accent3">
                    <a:lumMod val="75000"/>
                  </a:schemeClr>
                </a:solidFill>
              </a:rPr>
              <a:t>βροχή</a:t>
            </a:r>
          </a:p>
        </p:txBody>
      </p:sp>
      <p:sp>
        <p:nvSpPr>
          <p:cNvPr id="18" name="Στρογγυλεμένο ορθογώνιο 17"/>
          <p:cNvSpPr/>
          <p:nvPr/>
        </p:nvSpPr>
        <p:spPr>
          <a:xfrm>
            <a:off x="1979974" y="3018430"/>
            <a:ext cx="1031278" cy="39087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solidFill>
                  <a:schemeClr val="accent3">
                    <a:lumMod val="60000"/>
                    <a:lumOff val="40000"/>
                  </a:schemeClr>
                </a:solidFill>
              </a:rPr>
              <a:t>αέρας</a:t>
            </a:r>
            <a:endParaRPr lang="el-GR" sz="1800" dirty="0">
              <a:solidFill>
                <a:schemeClr val="accent3">
                  <a:lumMod val="40000"/>
                  <a:lumOff val="60000"/>
                </a:schemeClr>
              </a:solidFill>
            </a:endParaRPr>
          </a:p>
        </p:txBody>
      </p:sp>
      <p:pic>
        <p:nvPicPr>
          <p:cNvPr id="13" name="Θέση περιεχομένου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14" name="Έλλειψη 13"/>
          <p:cNvSpPr/>
          <p:nvPr/>
        </p:nvSpPr>
        <p:spPr>
          <a:xfrm>
            <a:off x="107950" y="88900"/>
            <a:ext cx="2400300" cy="2254250"/>
          </a:xfrm>
          <a:prstGeom prst="ellipse">
            <a:avLst/>
          </a:prstGeom>
          <a:solidFill>
            <a:schemeClr val="accent6">
              <a:lumMod val="60000"/>
              <a:lumOff val="40000"/>
            </a:schemeClr>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rgbClr val="008000"/>
                </a:solidFill>
              </a:rPr>
              <a:t>Το Θέμα μας:</a:t>
            </a:r>
          </a:p>
          <a:p>
            <a:pPr algn="ctr"/>
            <a:r>
              <a:rPr lang="en-US" sz="1600" b="1" dirty="0">
                <a:solidFill>
                  <a:srgbClr val="008000"/>
                </a:solidFill>
              </a:rPr>
              <a:t>HELMEPA</a:t>
            </a:r>
            <a:endParaRPr lang="el-GR" sz="1600" b="1" dirty="0">
              <a:solidFill>
                <a:srgbClr val="008000"/>
              </a:solidFill>
            </a:endParaRPr>
          </a:p>
        </p:txBody>
      </p:sp>
      <p:pic>
        <p:nvPicPr>
          <p:cNvPr id="15" name="Picture 2" descr="ΠΑΙΔΙΚΗ HELMEP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793" y="88900"/>
            <a:ext cx="2566987" cy="2566988"/>
          </a:xfrm>
          <a:prstGeom prst="rect">
            <a:avLst/>
          </a:prstGeom>
          <a:noFill/>
          <a:extLst>
            <a:ext uri="{909E8E84-426E-40DD-AFC4-6F175D3DCCD1}">
              <a14:hiddenFill xmlns:a14="http://schemas.microsoft.com/office/drawing/2010/main">
                <a:solidFill>
                  <a:srgbClr val="FFFFFF"/>
                </a:solidFill>
              </a14:hiddenFill>
            </a:ext>
          </a:extLst>
        </p:spPr>
      </p:pic>
      <p:sp>
        <p:nvSpPr>
          <p:cNvPr id="16" name="Στρογγυλεμένο ορθογώνιο 15"/>
          <p:cNvSpPr/>
          <p:nvPr/>
        </p:nvSpPr>
        <p:spPr>
          <a:xfrm>
            <a:off x="2762250" y="2711449"/>
            <a:ext cx="4011930" cy="782675"/>
          </a:xfrm>
          <a:prstGeom prst="roundRect">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rgbClr val="C00000"/>
                </a:solidFill>
              </a:rPr>
              <a:t>Μαθαίνω τα ονόματα των πλοίων</a:t>
            </a:r>
          </a:p>
        </p:txBody>
      </p:sp>
    </p:spTree>
    <p:extLst>
      <p:ext uri="{BB962C8B-B14F-4D97-AF65-F5344CB8AC3E}">
        <p14:creationId xmlns:p14="http://schemas.microsoft.com/office/powerpoint/2010/main" val="1009102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515" y="131841"/>
            <a:ext cx="2737485" cy="323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Ξύλινη βάρκα clipart απεικόνιση αποθεμάτων. εικονογραφία από βάρκα -  67772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 y="2816225"/>
            <a:ext cx="2327275" cy="2327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uise ship stock vector. Illustration of white, blue - 291806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407" y="3474719"/>
            <a:ext cx="2543175" cy="1524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Εκλεκτής ποιότητας υπερωκεάνειο Απεικόνιση αποθεμάτων - εικονογραφία από  ποιότητας, υπερωκεάνειο: 576445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503" y="-37466"/>
            <a:ext cx="2967435" cy="23739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reek Town Street Sign stock image. Image of helpful - 1518467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032135" cy="135137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Υποβρύχιο απεικόνιση αποθεμάτων. εικονογραφία από υποβρύχιο - 290696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696" y="3765510"/>
            <a:ext cx="1885044" cy="127893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Έκτη ...και απίθανοι !!!: &quot;Σεβάχ ο θαλασσινός&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6828" y="1383982"/>
            <a:ext cx="16573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ΠΑΙΔΙΚΗ HELMEP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3087" y="1211739"/>
            <a:ext cx="2566987" cy="2566988"/>
          </a:xfrm>
          <a:prstGeom prst="rect">
            <a:avLst/>
          </a:prstGeom>
          <a:noFill/>
          <a:extLst>
            <a:ext uri="{909E8E84-426E-40DD-AFC4-6F175D3DCCD1}">
              <a14:hiddenFill xmlns:a14="http://schemas.microsoft.com/office/drawing/2010/main">
                <a:solidFill>
                  <a:srgbClr val="FFFFFF"/>
                </a:solidFill>
              </a14:hiddenFill>
            </a:ext>
          </a:extLst>
        </p:spPr>
      </p:pic>
      <p:pic>
        <p:nvPicPr>
          <p:cNvPr id="2" name="Εικόνα 1">
            <a:extLst>
              <a:ext uri="{FF2B5EF4-FFF2-40B4-BE49-F238E27FC236}">
                <a16:creationId xmlns:a16="http://schemas.microsoft.com/office/drawing/2014/main" id="{B3D77E50-0C68-4F41-AF0D-4E34923FF313}"/>
              </a:ext>
            </a:extLst>
          </p:cNvPr>
          <p:cNvPicPr>
            <a:picLocks noChangeAspect="1"/>
          </p:cNvPicPr>
          <p:nvPr/>
        </p:nvPicPr>
        <p:blipFill>
          <a:blip r:embed="rId10"/>
          <a:stretch>
            <a:fillRect/>
          </a:stretch>
        </p:blipFill>
        <p:spPr>
          <a:xfrm>
            <a:off x="2207872" y="131841"/>
            <a:ext cx="1657350" cy="1047750"/>
          </a:xfrm>
          <a:prstGeom prst="rect">
            <a:avLst/>
          </a:prstGeom>
        </p:spPr>
      </p:pic>
    </p:spTree>
    <p:extLst>
      <p:ext uri="{BB962C8B-B14F-4D97-AF65-F5344CB8AC3E}">
        <p14:creationId xmlns:p14="http://schemas.microsoft.com/office/powerpoint/2010/main" val="232006771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1787</TotalTime>
  <Words>641</Words>
  <Application>Microsoft Office PowerPoint</Application>
  <PresentationFormat>Προβολή στην οθόνη (16:9)</PresentationFormat>
  <Paragraphs>110</Paragraphs>
  <Slides>24</Slides>
  <Notes>4</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24</vt:i4>
      </vt:variant>
    </vt:vector>
  </HeadingPairs>
  <TitlesOfParts>
    <vt:vector size="28" baseType="lpstr">
      <vt:lpstr>Arial</vt:lpstr>
      <vt:lpstr>Segoe UI</vt:lpstr>
      <vt:lpstr>Times New Roman</vt:lpstr>
      <vt:lpstr>Simple Light</vt:lpstr>
      <vt:lpstr>Παρουσίαση του PowerPoint</vt:lpstr>
      <vt:lpstr>Παρουσίαση του PowerPoint</vt:lpstr>
      <vt:lpstr>Παρουσίαση του PowerPoint</vt:lpstr>
      <vt:lpstr>Σήμερα είναι:    Παρασκευή 27   Νοεμβρίου2020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Lenovo</dc:creator>
  <cp:lastModifiedBy>ΕΛΕΝΗ</cp:lastModifiedBy>
  <cp:revision>93</cp:revision>
  <dcterms:modified xsi:type="dcterms:W3CDTF">2020-11-27T16:35:04Z</dcterms:modified>
</cp:coreProperties>
</file>