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9" r:id="rId10"/>
    <p:sldId id="268" r:id="rId11"/>
    <p:sldId id="267" r:id="rId12"/>
    <p:sldId id="266" r:id="rId13"/>
    <p:sldId id="265" r:id="rId14"/>
    <p:sldId id="264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2CC1-04C0-4BC1-A62B-8C0CCDADAE87}" type="datetimeFigureOut">
              <a:rPr lang="el-GR" smtClean="0"/>
              <a:pPr/>
              <a:t>18/12/2020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68C0-F172-4C5D-BC8E-F42C6926D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2CC1-04C0-4BC1-A62B-8C0CCDADAE87}" type="datetimeFigureOut">
              <a:rPr lang="el-GR" smtClean="0"/>
              <a:pPr/>
              <a:t>18/12/2020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68C0-F172-4C5D-BC8E-F42C6926D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2CC1-04C0-4BC1-A62B-8C0CCDADAE87}" type="datetimeFigureOut">
              <a:rPr lang="el-GR" smtClean="0"/>
              <a:pPr/>
              <a:t>18/12/2020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68C0-F172-4C5D-BC8E-F42C6926D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2CC1-04C0-4BC1-A62B-8C0CCDADAE87}" type="datetimeFigureOut">
              <a:rPr lang="el-GR" smtClean="0"/>
              <a:pPr/>
              <a:t>18/12/2020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68C0-F172-4C5D-BC8E-F42C6926D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2CC1-04C0-4BC1-A62B-8C0CCDADAE87}" type="datetimeFigureOut">
              <a:rPr lang="el-GR" smtClean="0"/>
              <a:pPr/>
              <a:t>18/12/2020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68C0-F172-4C5D-BC8E-F42C6926D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2CC1-04C0-4BC1-A62B-8C0CCDADAE87}" type="datetimeFigureOut">
              <a:rPr lang="el-GR" smtClean="0"/>
              <a:pPr/>
              <a:t>18/12/2020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68C0-F172-4C5D-BC8E-F42C6926D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2CC1-04C0-4BC1-A62B-8C0CCDADAE87}" type="datetimeFigureOut">
              <a:rPr lang="el-GR" smtClean="0"/>
              <a:pPr/>
              <a:t>18/12/2020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68C0-F172-4C5D-BC8E-F42C6926D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2CC1-04C0-4BC1-A62B-8C0CCDADAE87}" type="datetimeFigureOut">
              <a:rPr lang="el-GR" smtClean="0"/>
              <a:pPr/>
              <a:t>18/12/2020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68C0-F172-4C5D-BC8E-F42C6926D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2CC1-04C0-4BC1-A62B-8C0CCDADAE87}" type="datetimeFigureOut">
              <a:rPr lang="el-GR" smtClean="0"/>
              <a:pPr/>
              <a:t>18/12/2020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68C0-F172-4C5D-BC8E-F42C6926D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2CC1-04C0-4BC1-A62B-8C0CCDADAE87}" type="datetimeFigureOut">
              <a:rPr lang="el-GR" smtClean="0"/>
              <a:pPr/>
              <a:t>18/12/2020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68C0-F172-4C5D-BC8E-F42C6926D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2CC1-04C0-4BC1-A62B-8C0CCDADAE87}" type="datetimeFigureOut">
              <a:rPr lang="el-GR" smtClean="0"/>
              <a:pPr/>
              <a:t>18/12/2020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68C0-F172-4C5D-BC8E-F42C6926D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C2CC1-04C0-4BC1-A62B-8C0CCDADAE87}" type="datetimeFigureOut">
              <a:rPr lang="el-GR" smtClean="0"/>
              <a:pPr/>
              <a:t>18/12/2020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68C0-F172-4C5D-BC8E-F42C6926D94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43608" y="1"/>
            <a:ext cx="7128792" cy="764703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εργαστήρι του </a:t>
            </a:r>
            <a:r>
              <a:rPr lang="el-GR" dirty="0" err="1">
                <a:solidFill>
                  <a:srgbClr val="FFFF00"/>
                </a:solidFill>
              </a:rPr>
              <a:t>Αη</a:t>
            </a:r>
            <a:r>
              <a:rPr lang="el-GR" dirty="0">
                <a:solidFill>
                  <a:srgbClr val="FFFF00"/>
                </a:solidFill>
              </a:rPr>
              <a:t> Βασίλη</a:t>
            </a:r>
          </a:p>
        </p:txBody>
      </p:sp>
      <p:pic>
        <p:nvPicPr>
          <p:cNvPr id="4" name="3 - Εικόνα" descr="Εικόνα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6165304"/>
            <a:ext cx="5708978" cy="504056"/>
          </a:xfrm>
          <a:prstGeom prst="rect">
            <a:avLst/>
          </a:prstGeom>
        </p:spPr>
      </p:pic>
      <p:pic>
        <p:nvPicPr>
          <p:cNvPr id="1026" name="Picture 2" descr="C:\Users\NIKOS\Desktop\εργαστηρι.png"/>
          <p:cNvPicPr>
            <a:picLocks noChangeAspect="1" noChangeArrowheads="1"/>
          </p:cNvPicPr>
          <p:nvPr/>
        </p:nvPicPr>
        <p:blipFill>
          <a:blip r:embed="rId4" cstate="print"/>
          <a:srcRect b="3188"/>
          <a:stretch>
            <a:fillRect/>
          </a:stretch>
        </p:blipFill>
        <p:spPr bwMode="auto">
          <a:xfrm>
            <a:off x="1907704" y="836712"/>
            <a:ext cx="5385775" cy="3442290"/>
          </a:xfrm>
          <a:prstGeom prst="rect">
            <a:avLst/>
          </a:prstGeom>
          <a:noFill/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1331640" y="4941168"/>
            <a:ext cx="7128792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683568" y="4437112"/>
            <a:ext cx="7848872" cy="1296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Πρόταση για διδακτική αξιοποίηση της Χριστουγεννιάτικης ιστορίας </a:t>
            </a:r>
            <a:r>
              <a:rPr lang="el-GR" sz="28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΄΄</a:t>
            </a: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Santa’s Workshop</a:t>
            </a:r>
            <a:r>
              <a:rPr lang="el-GR" sz="28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΄΄</a:t>
            </a: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(1932) </a:t>
            </a:r>
            <a:r>
              <a:rPr lang="el-GR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του </a:t>
            </a: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Walt Disney</a:t>
            </a:r>
            <a:r>
              <a:rPr lang="el-GR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, από τον παρακάτω σύνδεσμο: </a:t>
            </a: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https://www.youtube.com/watch?v=Jm_HUhHKWC0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Τι κάνει εδώ το ξωτικό και γιατί; Τι μπορεί να αισθάνεται η κούκλα;  Που θα μπουν τα μαλλιά της μετά;</a:t>
            </a:r>
          </a:p>
        </p:txBody>
      </p:sp>
      <p:pic>
        <p:nvPicPr>
          <p:cNvPr id="12289" name="Picture 1" descr="C:\Users\NIKOS\Desktop\αραχνη.png"/>
          <p:cNvPicPr>
            <a:picLocks noChangeAspect="1" noChangeArrowheads="1"/>
          </p:cNvPicPr>
          <p:nvPr/>
        </p:nvPicPr>
        <p:blipFill>
          <a:blip r:embed="rId3" cstate="print"/>
          <a:srcRect b="10861"/>
          <a:stretch>
            <a:fillRect/>
          </a:stretch>
        </p:blipFill>
        <p:spPr bwMode="auto">
          <a:xfrm>
            <a:off x="1403648" y="1484784"/>
            <a:ext cx="6696744" cy="4120033"/>
          </a:xfrm>
          <a:prstGeom prst="rect">
            <a:avLst/>
          </a:prstGeom>
          <a:noFill/>
        </p:spPr>
      </p:pic>
      <p:pic>
        <p:nvPicPr>
          <p:cNvPr id="5" name="Picture 9" descr="C:\Users\NIKOS\Desktop\downlo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805264"/>
            <a:ext cx="721717" cy="721717"/>
          </a:xfrm>
          <a:prstGeom prst="rect">
            <a:avLst/>
          </a:prstGeom>
          <a:noFill/>
        </p:spPr>
      </p:pic>
      <p:pic>
        <p:nvPicPr>
          <p:cNvPr id="6" name="Picture 7" descr="C:\Users\NIKOS\Desktop\downlo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805264"/>
            <a:ext cx="720080" cy="720080"/>
          </a:xfrm>
          <a:prstGeom prst="rect">
            <a:avLst/>
          </a:prstGeom>
          <a:noFill/>
        </p:spPr>
      </p:pic>
      <p:pic>
        <p:nvPicPr>
          <p:cNvPr id="7" name="Picture 5" descr="C:\Users\NIKOS\Desktop\downlo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805264"/>
            <a:ext cx="720080" cy="720080"/>
          </a:xfrm>
          <a:prstGeom prst="rect">
            <a:avLst/>
          </a:prstGeom>
          <a:noFill/>
        </p:spPr>
      </p:pic>
      <p:pic>
        <p:nvPicPr>
          <p:cNvPr id="8" name="Picture 6" descr="C:\Users\NIKOS\Desktop\downloa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5805264"/>
            <a:ext cx="730845" cy="730845"/>
          </a:xfrm>
          <a:prstGeom prst="rect">
            <a:avLst/>
          </a:prstGeom>
          <a:noFill/>
        </p:spPr>
      </p:pic>
      <p:pic>
        <p:nvPicPr>
          <p:cNvPr id="9" name="Picture 8" descr="C:\Users\NIKOS\Desktop\downloa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805264"/>
            <a:ext cx="702221" cy="702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Τι πιστεύετε ότι λέει ο </a:t>
            </a:r>
            <a:r>
              <a:rPr lang="el-GR" sz="2800" dirty="0" err="1">
                <a:solidFill>
                  <a:srgbClr val="FFFF00"/>
                </a:solidFill>
              </a:rPr>
              <a:t>Αη</a:t>
            </a:r>
            <a:r>
              <a:rPr lang="el-GR" sz="2800" dirty="0">
                <a:solidFill>
                  <a:srgbClr val="FFFF00"/>
                </a:solidFill>
              </a:rPr>
              <a:t> Βασίλης στην κούκλα; Εσείς τι θα της λέγατε;</a:t>
            </a:r>
          </a:p>
        </p:txBody>
      </p:sp>
      <p:pic>
        <p:nvPicPr>
          <p:cNvPr id="11265" name="Picture 1" descr="C:\Users\NIKOS\Desktop\κουκλ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69674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Πώς ξέρουν τα παιχνίδια που να πάνε; Τι μπορεί να λένε μεταξύ τους;</a:t>
            </a:r>
          </a:p>
        </p:txBody>
      </p:sp>
      <p:pic>
        <p:nvPicPr>
          <p:cNvPr id="10243" name="Picture 3" descr="C:\Users\NIKOS\Desktop\ξυλινα.png"/>
          <p:cNvPicPr>
            <a:picLocks noChangeAspect="1" noChangeArrowheads="1"/>
          </p:cNvPicPr>
          <p:nvPr/>
        </p:nvPicPr>
        <p:blipFill>
          <a:blip r:embed="rId3" cstate="print"/>
          <a:srcRect b="4916"/>
          <a:stretch>
            <a:fillRect/>
          </a:stretch>
        </p:blipFill>
        <p:spPr bwMode="auto">
          <a:xfrm>
            <a:off x="4124325" y="4149080"/>
            <a:ext cx="4624139" cy="2517775"/>
          </a:xfrm>
          <a:prstGeom prst="rect">
            <a:avLst/>
          </a:prstGeom>
          <a:noFill/>
        </p:spPr>
      </p:pic>
      <p:pic>
        <p:nvPicPr>
          <p:cNvPr id="10244" name="Picture 4" descr="C:\Users\NIKOS\Desktop\μπαινουν στο σακ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5010150" cy="3114675"/>
          </a:xfrm>
          <a:prstGeom prst="rect">
            <a:avLst/>
          </a:prstGeom>
          <a:noFill/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5508104" y="2348880"/>
            <a:ext cx="3635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Από τι υλικό πιστεύετε ότι είναι φτιαγμένα τα παιχνίδια; Έχετε τέτοια παιχνίδια;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32040" y="1628800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Ο </a:t>
            </a:r>
            <a:r>
              <a:rPr lang="el-GR" sz="2800" dirty="0" err="1">
                <a:solidFill>
                  <a:srgbClr val="FFFF00"/>
                </a:solidFill>
              </a:rPr>
              <a:t>Αη</a:t>
            </a:r>
            <a:r>
              <a:rPr lang="el-GR" sz="2800" dirty="0">
                <a:solidFill>
                  <a:srgbClr val="FFFF00"/>
                </a:solidFill>
              </a:rPr>
              <a:t> Βασίλης φεύγει τραγουδώντας. Ποιο χριστουγεννιάτικο τραγούδι θα του λέγατε;</a:t>
            </a:r>
          </a:p>
        </p:txBody>
      </p:sp>
      <p:pic>
        <p:nvPicPr>
          <p:cNvPr id="9217" name="Picture 1" descr="C:\Users\NIKOS\Desktop\ξωτικα κουβαλουν το σακο.png"/>
          <p:cNvPicPr>
            <a:picLocks noChangeAspect="1" noChangeArrowheads="1"/>
          </p:cNvPicPr>
          <p:nvPr/>
        </p:nvPicPr>
        <p:blipFill>
          <a:blip r:embed="rId3" cstate="print"/>
          <a:srcRect b="5501"/>
          <a:stretch>
            <a:fillRect/>
          </a:stretch>
        </p:blipFill>
        <p:spPr bwMode="auto">
          <a:xfrm>
            <a:off x="395536" y="1196752"/>
            <a:ext cx="4320480" cy="3672408"/>
          </a:xfrm>
          <a:prstGeom prst="rect">
            <a:avLst/>
          </a:prstGeom>
          <a:noFill/>
        </p:spPr>
      </p:pic>
      <p:pic>
        <p:nvPicPr>
          <p:cNvPr id="9218" name="Picture 2" descr="C:\Users\NIKOS\Desktop\ο αη τραγουδαει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4860032" y="3140968"/>
            <a:ext cx="3962400" cy="3456384"/>
          </a:xfrm>
          <a:prstGeom prst="rect">
            <a:avLst/>
          </a:prstGeom>
          <a:noFill/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763960" y="152400"/>
            <a:ext cx="3754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Πόσα ξωτικά κουβαλούν το σάκο;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Ας θυμηθούμε τις φωνούλες!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683568" y="1124744"/>
            <a:ext cx="1008112" cy="1584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9600" b="1" dirty="0"/>
              <a:t>Ξ</a:t>
            </a:r>
          </a:p>
        </p:txBody>
      </p:sp>
      <p:pic>
        <p:nvPicPr>
          <p:cNvPr id="6" name="Picture 2" descr="C:\Users\NIKOS\Desktop\το ξωτικο ψαχνε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2304255" cy="1688267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83568" y="3068960"/>
            <a:ext cx="1008112" cy="1584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9600" b="1" dirty="0"/>
              <a:t>Π</a:t>
            </a:r>
          </a:p>
        </p:txBody>
      </p:sp>
      <p:pic>
        <p:nvPicPr>
          <p:cNvPr id="9" name="Picture 3" descr="C:\Users\NIKOS\Desktop\ξυλινα.png"/>
          <p:cNvPicPr>
            <a:picLocks noChangeAspect="1" noChangeArrowheads="1"/>
          </p:cNvPicPr>
          <p:nvPr/>
        </p:nvPicPr>
        <p:blipFill>
          <a:blip r:embed="rId4" cstate="print"/>
          <a:srcRect b="4916"/>
          <a:stretch>
            <a:fillRect/>
          </a:stretch>
        </p:blipFill>
        <p:spPr bwMode="auto">
          <a:xfrm>
            <a:off x="2483768" y="1124744"/>
            <a:ext cx="2304256" cy="1568291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683568" y="4941168"/>
            <a:ext cx="1008112" cy="1584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9600" b="1" dirty="0"/>
              <a:t>Β</a:t>
            </a:r>
          </a:p>
        </p:txBody>
      </p:sp>
      <p:pic>
        <p:nvPicPr>
          <p:cNvPr id="12" name="Picture 2" descr="C:\Users\NIKOS\Desktop\ο αη τραγουδαει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2411760" y="4869160"/>
            <a:ext cx="2304256" cy="1695931"/>
          </a:xfrm>
          <a:prstGeom prst="rect">
            <a:avLst/>
          </a:prstGeom>
          <a:noFill/>
        </p:spPr>
      </p:pic>
      <p:sp>
        <p:nvSpPr>
          <p:cNvPr id="14" name="1 - Τίτλος"/>
          <p:cNvSpPr txBox="1">
            <a:spLocks/>
          </p:cNvSpPr>
          <p:nvPr/>
        </p:nvSpPr>
        <p:spPr>
          <a:xfrm>
            <a:off x="5076056" y="4005064"/>
            <a:ext cx="3754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Βρείτε τη σωστή φωνούλα για την κάθε εικόνα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9600" b="1" i="1" dirty="0">
                <a:solidFill>
                  <a:srgbClr val="FFFF00"/>
                </a:solidFill>
              </a:rPr>
              <a:t>Τέλος</a:t>
            </a: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1628800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Πού πιστεύετε ότι βρίσκεται το εργαστήρι του </a:t>
            </a:r>
            <a:r>
              <a:rPr lang="el-GR" sz="2800" dirty="0" err="1">
                <a:solidFill>
                  <a:srgbClr val="FFFF00"/>
                </a:solidFill>
              </a:rPr>
              <a:t>Αη</a:t>
            </a:r>
            <a:r>
              <a:rPr lang="el-GR" sz="2800" dirty="0">
                <a:solidFill>
                  <a:srgbClr val="FFFF00"/>
                </a:solidFill>
              </a:rPr>
              <a:t> Βασίλη; Πώς μπορεί να πάει κανείς εκεί;</a:t>
            </a:r>
          </a:p>
        </p:txBody>
      </p:sp>
      <p:pic>
        <p:nvPicPr>
          <p:cNvPr id="1026" name="Picture 2" descr="C:\Users\NIKOS\Desktop\εργαστηρι.png"/>
          <p:cNvPicPr>
            <a:picLocks noChangeAspect="1" noChangeArrowheads="1"/>
          </p:cNvPicPr>
          <p:nvPr/>
        </p:nvPicPr>
        <p:blipFill>
          <a:blip r:embed="rId3" cstate="print"/>
          <a:srcRect b="1613"/>
          <a:stretch>
            <a:fillRect/>
          </a:stretch>
        </p:blipFill>
        <p:spPr bwMode="auto">
          <a:xfrm>
            <a:off x="683568" y="1700808"/>
            <a:ext cx="7848873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4618856" cy="922114"/>
          </a:xfrm>
        </p:spPr>
        <p:txBody>
          <a:bodyPr>
            <a:normAutofit fontScale="90000"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Πόσα είναι τα ξωτικά που καθαρίζουν το έλκηθρο;</a:t>
            </a:r>
          </a:p>
        </p:txBody>
      </p:sp>
      <p:pic>
        <p:nvPicPr>
          <p:cNvPr id="2050" name="Picture 2" descr="C:\Users\NIKOS\Desktop\ξωτικα στο ελκηθρο.png"/>
          <p:cNvPicPr>
            <a:picLocks noChangeAspect="1" noChangeArrowheads="1"/>
          </p:cNvPicPr>
          <p:nvPr/>
        </p:nvPicPr>
        <p:blipFill>
          <a:blip r:embed="rId3" cstate="print"/>
          <a:srcRect b="10668"/>
          <a:stretch>
            <a:fillRect/>
          </a:stretch>
        </p:blipFill>
        <p:spPr bwMode="auto">
          <a:xfrm>
            <a:off x="469490" y="1196752"/>
            <a:ext cx="4174518" cy="2808312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5004048" y="2060848"/>
            <a:ext cx="367240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Και πόσα αυτά που πλένουν τον τάρανδο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;</a:t>
            </a:r>
          </a:p>
        </p:txBody>
      </p:sp>
      <p:pic>
        <p:nvPicPr>
          <p:cNvPr id="2051" name="Picture 3" descr="C:\Users\NIKOS\Desktop\ξωτικα στον ταρανδο.png"/>
          <p:cNvPicPr>
            <a:picLocks noChangeAspect="1" noChangeArrowheads="1"/>
          </p:cNvPicPr>
          <p:nvPr/>
        </p:nvPicPr>
        <p:blipFill>
          <a:blip r:embed="rId4" cstate="print"/>
          <a:srcRect b="5102"/>
          <a:stretch>
            <a:fillRect/>
          </a:stretch>
        </p:blipFill>
        <p:spPr bwMode="auto">
          <a:xfrm>
            <a:off x="4788024" y="3068960"/>
            <a:ext cx="4073595" cy="2592288"/>
          </a:xfrm>
          <a:prstGeom prst="rect">
            <a:avLst/>
          </a:prstGeom>
          <a:noFill/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2051720" y="5733256"/>
            <a:ext cx="648072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noProof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Γιατί πιστεύετε ότι καθαρίζουν και γιατί τραγουδάνε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4546848" cy="980728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Τι φαίνεται να διαβάζει ο </a:t>
            </a:r>
            <a:r>
              <a:rPr lang="el-GR" sz="2800" dirty="0" err="1">
                <a:solidFill>
                  <a:srgbClr val="FFFF00"/>
                </a:solidFill>
              </a:rPr>
              <a:t>Αη</a:t>
            </a:r>
            <a:r>
              <a:rPr lang="el-GR" sz="2800" dirty="0">
                <a:solidFill>
                  <a:srgbClr val="FFFF00"/>
                </a:solidFill>
              </a:rPr>
              <a:t> Βασίλης;</a:t>
            </a:r>
          </a:p>
        </p:txBody>
      </p:sp>
      <p:pic>
        <p:nvPicPr>
          <p:cNvPr id="3074" name="Picture 2" descr="C:\Users\NIKOS\Desktop\ο αη διαβαζει.png"/>
          <p:cNvPicPr>
            <a:picLocks noChangeAspect="1" noChangeArrowheads="1"/>
          </p:cNvPicPr>
          <p:nvPr/>
        </p:nvPicPr>
        <p:blipFill>
          <a:blip r:embed="rId3" cstate="print"/>
          <a:srcRect b="5501"/>
          <a:stretch>
            <a:fillRect/>
          </a:stretch>
        </p:blipFill>
        <p:spPr bwMode="auto">
          <a:xfrm>
            <a:off x="395536" y="1052736"/>
            <a:ext cx="4392488" cy="3168352"/>
          </a:xfrm>
          <a:prstGeom prst="rect">
            <a:avLst/>
          </a:prstGeom>
          <a:noFill/>
        </p:spPr>
      </p:pic>
      <p:pic>
        <p:nvPicPr>
          <p:cNvPr id="3075" name="Picture 3" descr="C:\Users\NIKOS\Desktop\ο αη μιλαει στο ξωτικο.png"/>
          <p:cNvPicPr>
            <a:picLocks noChangeAspect="1" noChangeArrowheads="1"/>
          </p:cNvPicPr>
          <p:nvPr/>
        </p:nvPicPr>
        <p:blipFill>
          <a:blip r:embed="rId4" cstate="print"/>
          <a:srcRect b="6909"/>
          <a:stretch>
            <a:fillRect/>
          </a:stretch>
        </p:blipFill>
        <p:spPr bwMode="auto">
          <a:xfrm>
            <a:off x="4860032" y="3573016"/>
            <a:ext cx="3958977" cy="3112293"/>
          </a:xfrm>
          <a:prstGeom prst="rect">
            <a:avLst/>
          </a:prstGeom>
          <a:noFill/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4860032" y="2132856"/>
            <a:ext cx="39604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 πιστεύετε</a:t>
            </a:r>
            <a:r>
              <a:rPr kumimoji="0" lang="el-GR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ότι λέει στο βοηθό </a:t>
            </a:r>
            <a:r>
              <a:rPr lang="el-GR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του το </a:t>
            </a:r>
            <a:r>
              <a:rPr kumimoji="0" lang="el-GR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ξωτικό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; Εσείς τι θα του λέγατε;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Τι μπορεί να ψάχνει το ξωτικό στο μεγάλο βιβλίο;</a:t>
            </a:r>
          </a:p>
        </p:txBody>
      </p:sp>
      <p:pic>
        <p:nvPicPr>
          <p:cNvPr id="4098" name="Picture 2" descr="C:\Users\NIKOS\Desktop\το ξωτικο ψαχνε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7272808" cy="4608512"/>
          </a:xfrm>
          <a:prstGeom prst="rect">
            <a:avLst/>
          </a:prstGeom>
          <a:noFill/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88BB15B-C1BD-46E1-9D33-FAB140BB7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802" y="1714351"/>
            <a:ext cx="4572396" cy="34292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Ο </a:t>
            </a:r>
            <a:r>
              <a:rPr lang="el-GR" sz="2800" dirty="0" err="1">
                <a:solidFill>
                  <a:srgbClr val="FFFF00"/>
                </a:solidFill>
              </a:rPr>
              <a:t>Αη</a:t>
            </a:r>
            <a:r>
              <a:rPr lang="el-GR" sz="2800" dirty="0">
                <a:solidFill>
                  <a:srgbClr val="FFFF00"/>
                </a:solidFill>
              </a:rPr>
              <a:t> Βασίλης ανοίγει να διαβάσει και δεύτερο γράμμα. Γιατί είναι τόσο μεγάλο; Τι πιστεύετε ότι σκέφτεται; Εσείς τι θα του ζητούσατε;</a:t>
            </a:r>
          </a:p>
        </p:txBody>
      </p:sp>
      <p:pic>
        <p:nvPicPr>
          <p:cNvPr id="5122" name="Picture 2" descr="C:\Users\NIKOS\Desktop\ο αη ανοιγει το γραμμα.png"/>
          <p:cNvPicPr>
            <a:picLocks noChangeAspect="1" noChangeArrowheads="1"/>
          </p:cNvPicPr>
          <p:nvPr/>
        </p:nvPicPr>
        <p:blipFill>
          <a:blip r:embed="rId3" cstate="print"/>
          <a:srcRect b="3935"/>
          <a:stretch>
            <a:fillRect/>
          </a:stretch>
        </p:blipFill>
        <p:spPr bwMode="auto">
          <a:xfrm>
            <a:off x="1331640" y="1844824"/>
            <a:ext cx="655272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Τι πιστεύετε ότι αισθάνεται το ξωτικό; Τι μπορεί να λέει στον </a:t>
            </a:r>
            <a:r>
              <a:rPr lang="el-GR" sz="2800" dirty="0" err="1">
                <a:solidFill>
                  <a:srgbClr val="FFFF00"/>
                </a:solidFill>
              </a:rPr>
              <a:t>Αη</a:t>
            </a:r>
            <a:r>
              <a:rPr lang="el-GR" sz="2800" dirty="0">
                <a:solidFill>
                  <a:srgbClr val="FFFF00"/>
                </a:solidFill>
              </a:rPr>
              <a:t> Βασίλη; Ποια </a:t>
            </a:r>
            <a:r>
              <a:rPr lang="el-GR" sz="2800" dirty="0" err="1">
                <a:solidFill>
                  <a:srgbClr val="FFFF00"/>
                </a:solidFill>
              </a:rPr>
              <a:t>φατσούλα</a:t>
            </a:r>
            <a:r>
              <a:rPr lang="el-GR" sz="2800" dirty="0">
                <a:solidFill>
                  <a:srgbClr val="FFFF00"/>
                </a:solidFill>
              </a:rPr>
              <a:t> του ταιριάζει;</a:t>
            </a:r>
          </a:p>
        </p:txBody>
      </p:sp>
      <p:pic>
        <p:nvPicPr>
          <p:cNvPr id="6146" name="Picture 2" descr="C:\Users\NIKOS\Desktop\το ξωτικο νευριαζει.png"/>
          <p:cNvPicPr>
            <a:picLocks noChangeAspect="1" noChangeArrowheads="1"/>
          </p:cNvPicPr>
          <p:nvPr/>
        </p:nvPicPr>
        <p:blipFill>
          <a:blip r:embed="rId3" cstate="print"/>
          <a:srcRect b="3022"/>
          <a:stretch>
            <a:fillRect/>
          </a:stretch>
        </p:blipFill>
        <p:spPr bwMode="auto">
          <a:xfrm>
            <a:off x="1403648" y="1628800"/>
            <a:ext cx="6624736" cy="4089984"/>
          </a:xfrm>
          <a:prstGeom prst="rect">
            <a:avLst/>
          </a:prstGeom>
          <a:noFill/>
        </p:spPr>
      </p:pic>
      <p:sp>
        <p:nvSpPr>
          <p:cNvPr id="6148" name="AutoShape 4" descr="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49" name="Picture 5" descr="C:\Users\NIKOS\Desktop\downlo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805264"/>
            <a:ext cx="720080" cy="720080"/>
          </a:xfrm>
          <a:prstGeom prst="rect">
            <a:avLst/>
          </a:prstGeom>
          <a:noFill/>
        </p:spPr>
      </p:pic>
      <p:pic>
        <p:nvPicPr>
          <p:cNvPr id="6150" name="Picture 6" descr="C:\Users\NIKOS\Desktop\downlo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805264"/>
            <a:ext cx="730845" cy="730845"/>
          </a:xfrm>
          <a:prstGeom prst="rect">
            <a:avLst/>
          </a:prstGeom>
          <a:noFill/>
        </p:spPr>
      </p:pic>
      <p:pic>
        <p:nvPicPr>
          <p:cNvPr id="6151" name="Picture 7" descr="C:\Users\NIKOS\Desktop\downlo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5805264"/>
            <a:ext cx="720080" cy="720080"/>
          </a:xfrm>
          <a:prstGeom prst="rect">
            <a:avLst/>
          </a:prstGeom>
          <a:noFill/>
        </p:spPr>
      </p:pic>
      <p:pic>
        <p:nvPicPr>
          <p:cNvPr id="6152" name="Picture 8" descr="C:\Users\NIKOS\Desktop\downloa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805264"/>
            <a:ext cx="702221" cy="702221"/>
          </a:xfrm>
          <a:prstGeom prst="rect">
            <a:avLst/>
          </a:prstGeom>
          <a:noFill/>
        </p:spPr>
      </p:pic>
      <p:pic>
        <p:nvPicPr>
          <p:cNvPr id="6153" name="Picture 9" descr="C:\Users\NIKOS\Desktop\downloa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805264"/>
            <a:ext cx="721717" cy="721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6156176" cy="1143000"/>
          </a:xfrm>
        </p:spPr>
        <p:txBody>
          <a:bodyPr>
            <a:normAutofit fontScale="90000"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Τα ξωτικά ξεκίνησαν τη δουλειά! Είναι εύκολο αυτό που κάνουν και γιατί; Τι εργαλεία μπορεί να χρησιμοποιούν;</a:t>
            </a:r>
            <a:br>
              <a:rPr lang="el-GR" sz="2800" dirty="0">
                <a:solidFill>
                  <a:srgbClr val="FFFF00"/>
                </a:solidFill>
              </a:rPr>
            </a:br>
            <a:endParaRPr lang="el-GR" sz="2800" dirty="0">
              <a:solidFill>
                <a:srgbClr val="FFFF00"/>
              </a:solidFill>
            </a:endParaRPr>
          </a:p>
        </p:txBody>
      </p:sp>
      <p:pic>
        <p:nvPicPr>
          <p:cNvPr id="14337" name="Picture 1" descr="C:\Users\NIKOS\Desktop\τα ξωτικα δουλευουν.png"/>
          <p:cNvPicPr>
            <a:picLocks noChangeAspect="1" noChangeArrowheads="1"/>
          </p:cNvPicPr>
          <p:nvPr/>
        </p:nvPicPr>
        <p:blipFill>
          <a:blip r:embed="rId3" cstate="print"/>
          <a:srcRect b="8086"/>
          <a:stretch>
            <a:fillRect/>
          </a:stretch>
        </p:blipFill>
        <p:spPr bwMode="auto">
          <a:xfrm>
            <a:off x="323528" y="1196752"/>
            <a:ext cx="4762500" cy="2880320"/>
          </a:xfrm>
          <a:prstGeom prst="rect">
            <a:avLst/>
          </a:prstGeom>
          <a:noFill/>
        </p:spPr>
      </p:pic>
      <p:pic>
        <p:nvPicPr>
          <p:cNvPr id="14338" name="Picture 2" descr="C:\Users\NIKOS\Desktop\τα ξωτικα ζωγραφιζουν.png"/>
          <p:cNvPicPr>
            <a:picLocks noChangeAspect="1" noChangeArrowheads="1"/>
          </p:cNvPicPr>
          <p:nvPr/>
        </p:nvPicPr>
        <p:blipFill>
          <a:blip r:embed="rId4" cstate="print"/>
          <a:srcRect b="4195"/>
          <a:stretch>
            <a:fillRect/>
          </a:stretch>
        </p:blipFill>
        <p:spPr bwMode="auto">
          <a:xfrm>
            <a:off x="4572000" y="3718868"/>
            <a:ext cx="4283968" cy="3139132"/>
          </a:xfrm>
          <a:prstGeom prst="rect">
            <a:avLst/>
          </a:prstGeom>
          <a:noFill/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5148064" y="2564904"/>
            <a:ext cx="3635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Πόσα ξωτικά έχουν αναλάβει να ζωγραφίσουν τα παιχνίδια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Πώς λέγεται αυτό το εργαλείο με το οποίο κόβουν το αλογάκι;</a:t>
            </a:r>
          </a:p>
        </p:txBody>
      </p:sp>
      <p:pic>
        <p:nvPicPr>
          <p:cNvPr id="13313" name="Picture 1" descr="C:\Users\NIKOS\Desktop\τα ξωτικα με τον τροχ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7"/>
            <a:ext cx="4392488" cy="2990820"/>
          </a:xfrm>
          <a:prstGeom prst="rect">
            <a:avLst/>
          </a:prstGeom>
          <a:noFill/>
        </p:spPr>
      </p:pic>
      <p:pic>
        <p:nvPicPr>
          <p:cNvPr id="13314" name="Picture 2" descr="C:\Users\NIKOS\Desktop\σκακι.png"/>
          <p:cNvPicPr>
            <a:picLocks noChangeAspect="1" noChangeArrowheads="1"/>
          </p:cNvPicPr>
          <p:nvPr/>
        </p:nvPicPr>
        <p:blipFill>
          <a:blip r:embed="rId4" cstate="print"/>
          <a:srcRect b="10009"/>
          <a:stretch>
            <a:fillRect/>
          </a:stretch>
        </p:blipFill>
        <p:spPr bwMode="auto">
          <a:xfrm>
            <a:off x="4716016" y="4005064"/>
            <a:ext cx="4083113" cy="2624608"/>
          </a:xfrm>
          <a:prstGeom prst="rect">
            <a:avLst/>
          </a:prstGeom>
          <a:noFill/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5004048" y="2636912"/>
            <a:ext cx="3682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Πιστεύετε πως υπάρχει αλήθεια μπογιά που βάφει μεμιάς το σκάκι; Κι αν ναι ποιος τη φτιάχνει;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329</Words>
  <Application>Microsoft Office PowerPoint</Application>
  <PresentationFormat>Προβολή στην οθόνη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Arial</vt:lpstr>
      <vt:lpstr>Calibri</vt:lpstr>
      <vt:lpstr>Θέμα του Office</vt:lpstr>
      <vt:lpstr>Το εργαστήρι του Αη Βασίλη</vt:lpstr>
      <vt:lpstr>Πού πιστεύετε ότι βρίσκεται το εργαστήρι του Αη Βασίλη; Πώς μπορεί να πάει κανείς εκεί;</vt:lpstr>
      <vt:lpstr>Πόσα είναι τα ξωτικά που καθαρίζουν το έλκηθρο;</vt:lpstr>
      <vt:lpstr>Τι φαίνεται να διαβάζει ο Αη Βασίλης;</vt:lpstr>
      <vt:lpstr>Τι μπορεί να ψάχνει το ξωτικό στο μεγάλο βιβλίο;</vt:lpstr>
      <vt:lpstr>Ο Αη Βασίλης ανοίγει να διαβάσει και δεύτερο γράμμα. Γιατί είναι τόσο μεγάλο; Τι πιστεύετε ότι σκέφτεται; Εσείς τι θα του ζητούσατε;</vt:lpstr>
      <vt:lpstr>Τι πιστεύετε ότι αισθάνεται το ξωτικό; Τι μπορεί να λέει στον Αη Βασίλη; Ποια φατσούλα του ταιριάζει;</vt:lpstr>
      <vt:lpstr>Τα ξωτικά ξεκίνησαν τη δουλειά! Είναι εύκολο αυτό που κάνουν και γιατί; Τι εργαλεία μπορεί να χρησιμοποιούν; </vt:lpstr>
      <vt:lpstr>Πώς λέγεται αυτό το εργαλείο με το οποίο κόβουν το αλογάκι;</vt:lpstr>
      <vt:lpstr>Τι κάνει εδώ το ξωτικό και γιατί; Τι μπορεί να αισθάνεται η κούκλα;  Που θα μπουν τα μαλλιά της μετά;</vt:lpstr>
      <vt:lpstr>Τι πιστεύετε ότι λέει ο Αη Βασίλης στην κούκλα; Εσείς τι θα της λέγατε;</vt:lpstr>
      <vt:lpstr>Πώς ξέρουν τα παιχνίδια που να πάνε; Τι μπορεί να λένε μεταξύ τους;</vt:lpstr>
      <vt:lpstr>Ο Αη Βασίλης φεύγει τραγουδώντας. Ποιο χριστουγεννιάτικο τραγούδι θα του λέγατε;</vt:lpstr>
      <vt:lpstr>Ας θυμηθούμε τις φωνούλες!</vt:lpstr>
      <vt:lpstr>Τέλος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NIKOS</dc:creator>
  <cp:lastModifiedBy>ΕΛΕΝΗ</cp:lastModifiedBy>
  <cp:revision>15</cp:revision>
  <dcterms:created xsi:type="dcterms:W3CDTF">2020-12-15T19:31:28Z</dcterms:created>
  <dcterms:modified xsi:type="dcterms:W3CDTF">2020-12-18T20:46:52Z</dcterms:modified>
</cp:coreProperties>
</file>