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24c6d5e8b6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24c6d5e8b6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24c6d5e8b6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24c6d5e8b6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24c6d5e8b6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24c6d5e8b6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24c6d5e8b6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24c6d5e8b6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24c6d5e8b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24c6d5e8b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24c6d5e8b6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24c6d5e8b6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24c6d5e8b6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24c6d5e8b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24c6d5e8b6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24c6d5e8b6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24c6d5e8b6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24c6d5e8b6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24c6d5e8b6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24c6d5e8b6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makecode.microbit.org/" TargetMode="External"/><Relationship Id="rId4" Type="http://schemas.openxmlformats.org/officeDocument/2006/relationships/hyperlink" Target="https://makecode.microbit.org/offline-app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makecode.microbit.org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677175"/>
            <a:ext cx="8520600" cy="68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2866"/>
              <a:t>ΜΑΘΑΙΝΩ ΠΡΟΣΘΕΣΗ ΚΑΙ ΠΟΛΛΑΠΛΑΣΙΑΣΜΟ </a:t>
            </a:r>
            <a:endParaRPr b="1" sz="2866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2866"/>
              <a:t>ΜΕ ΤΟ MICRO:BIT</a:t>
            </a:r>
            <a:endParaRPr b="1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7813" y="1571625"/>
            <a:ext cx="2842684" cy="226695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1911163" y="4305825"/>
            <a:ext cx="5436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l" sz="1800">
                <a:solidFill>
                  <a:schemeClr val="dk2"/>
                </a:solidFill>
              </a:rPr>
              <a:t>Κουτσόμηνου Κυριακή ΠΕ86</a:t>
            </a:r>
            <a:endParaRPr i="1"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/>
              <a:t>Οδηγίες για τον προγραμματισμό</a:t>
            </a:r>
            <a:endParaRPr b="1"/>
          </a:p>
        </p:txBody>
      </p:sp>
      <p:pic>
        <p:nvPicPr>
          <p:cNvPr id="115" name="Google Shape;1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900" y="1084175"/>
            <a:ext cx="8596399" cy="401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/>
              <a:t>Μέσα στη σχολική τάξη</a:t>
            </a:r>
            <a:endParaRPr b="1"/>
          </a:p>
        </p:txBody>
      </p:sp>
      <p:sp>
        <p:nvSpPr>
          <p:cNvPr id="121" name="Google Shape;121;p23"/>
          <p:cNvSpPr txBox="1"/>
          <p:nvPr>
            <p:ph idx="1" type="body"/>
          </p:nvPr>
        </p:nvSpPr>
        <p:spPr>
          <a:xfrm>
            <a:off x="359325" y="1467900"/>
            <a:ext cx="4429500" cy="306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l" sz="1690"/>
              <a:t>Μπορείτε να χρησιμοποιήσετε αυτό το</a:t>
            </a:r>
            <a:endParaRPr sz="169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l" sz="1690"/>
              <a:t>πρόγραμμα σε ένα παιχνίδι δύο παικτών,</a:t>
            </a:r>
            <a:endParaRPr sz="169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l" sz="1690"/>
              <a:t>όπου οι δύο τυχαίοι αριθμοί διαβάζονται και</a:t>
            </a:r>
            <a:endParaRPr sz="169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SzPts val="605"/>
              <a:buNone/>
            </a:pPr>
            <a:r>
              <a:rPr lang="el" sz="1690"/>
              <a:t>κάθε παίκτης πρέπει να φωνάξει πρώτος τη σωστή απάντηση για να κερδίσει έναν πόντο!</a:t>
            </a:r>
            <a:endParaRPr sz="1690"/>
          </a:p>
        </p:txBody>
      </p:sp>
      <p:pic>
        <p:nvPicPr>
          <p:cNvPr id="122" name="Google Shape;12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0150" y="1467900"/>
            <a:ext cx="3930700" cy="218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3"/>
          <p:cNvSpPr txBox="1"/>
          <p:nvPr/>
        </p:nvSpPr>
        <p:spPr>
          <a:xfrm>
            <a:off x="5684200" y="4496325"/>
            <a:ext cx="3488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l" sz="1800">
                <a:solidFill>
                  <a:schemeClr val="dk2"/>
                </a:solidFill>
              </a:rPr>
              <a:t>Σας ευχαριστώ…</a:t>
            </a:r>
            <a:endParaRPr i="1"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337000" y="226175"/>
            <a:ext cx="73626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600"/>
              <a:t>Το BBC micro:bit </a:t>
            </a:r>
            <a:r>
              <a:rPr lang="el" sz="1600"/>
              <a:t>είναι ένας υπολογιστής σε μέγεθος τσέπης που σας παρουσιάζει πώς συνεργάζονται το λογισμικό και το υλικό. </a:t>
            </a:r>
            <a:endParaRPr sz="16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l" sz="1600"/>
              <a:t>Διαθέτει οθόνη LED, κουμπιά, αισθητήρες και πολλές δυνατότητες εισόδου/εξόδου με τις οποίες μπορείτε να προγραμματίσετε και να αλληλεπιδράσετε φυσικά. </a:t>
            </a:r>
            <a:endParaRPr sz="16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l" sz="1600"/>
              <a:t>Το πιο πρόσφατο micro:bit προσθέτει δυνατότητες ανίχνευσης ήχου και αναπαραγωγής.</a:t>
            </a:r>
            <a:endParaRPr sz="1600"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900" y="2328125"/>
            <a:ext cx="3220950" cy="2568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9050" y="2571750"/>
            <a:ext cx="2840392" cy="23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485775" y="426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Βασική Δομή (μπροστινή όψη)</a:t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775" y="1181100"/>
            <a:ext cx="8172450" cy="39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193375" y="490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l"/>
              <a:t>Βασική Δομή (πίσω όψη)</a:t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374" y="1324000"/>
            <a:ext cx="8638926" cy="38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/>
              <a:t>Το σενάριο του έργου…</a:t>
            </a:r>
            <a:endParaRPr b="1"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152475"/>
            <a:ext cx="8520600" cy="380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Το πρόγραμμα έχει δύο μεταβλητές που ονομάζονται </a:t>
            </a:r>
            <a:r>
              <a:rPr b="1" lang="el"/>
              <a:t>“Α”</a:t>
            </a:r>
            <a:r>
              <a:rPr lang="el"/>
              <a:t> και </a:t>
            </a:r>
            <a:r>
              <a:rPr b="1" lang="el"/>
              <a:t>“Β”</a:t>
            </a:r>
            <a:r>
              <a:rPr lang="el"/>
              <a:t> για την αποθήκευση τυχαίων αριθμών.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/>
              <a:t>Πατήστε το </a:t>
            </a:r>
            <a:r>
              <a:rPr b="1" lang="el"/>
              <a:t>κουμπί Α</a:t>
            </a:r>
            <a:r>
              <a:rPr lang="el"/>
              <a:t> στο </a:t>
            </a:r>
            <a:r>
              <a:rPr b="1" lang="el"/>
              <a:t>micro:bit</a:t>
            </a:r>
            <a:r>
              <a:rPr lang="el"/>
              <a:t> σας για να δημιουργήσετε έναν τυχαίο αριθμό μεταξύ 1 και 10 για τη μεταβλητή «a» και για να εμφανιστεί στην οθόνη LED. Πατήστε το </a:t>
            </a:r>
            <a:r>
              <a:rPr b="1" lang="el"/>
              <a:t>κουμπί B</a:t>
            </a:r>
            <a:r>
              <a:rPr lang="el"/>
              <a:t> για να δημιουργήσετε έναν άλλο τυχαίο αριθμό μεταξύ 1 και 10 για τη μεταβλητή “b” και να εμφανίσετε στην οθόνη LED.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l"/>
              <a:t>Κουνήστε </a:t>
            </a:r>
            <a:r>
              <a:rPr lang="el"/>
              <a:t>το micro:bit για να βρείτε ποιο είναι </a:t>
            </a:r>
            <a:r>
              <a:rPr b="1" lang="el"/>
              <a:t>το γινόμενο ή το άθροισμα </a:t>
            </a:r>
            <a:r>
              <a:rPr lang="el"/>
              <a:t>– αυτή είναι η απάντηση που θα προέκυπτε αν οι αριθμοί πολλαπλασιάζονταν / προσθέτονταν μαζί.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302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/>
              <a:t>MakeCode</a:t>
            </a:r>
            <a:endParaRPr b="1"/>
          </a:p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Την πλακέτα micro:bit θα την προγραμματίσουμε στο online περιβάλλον της Microsoft Makecode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 u="sng">
                <a:solidFill>
                  <a:schemeClr val="hlink"/>
                </a:solidFill>
                <a:hlinkClick r:id="rId3"/>
              </a:rPr>
              <a:t>https://makecode.microbit.org/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l"/>
              <a:t> Για υπολογιστές με Windows 10 διατίθεται και η offline έκδοση </a:t>
            </a:r>
            <a:r>
              <a:rPr lang="el" u="sng">
                <a:solidFill>
                  <a:schemeClr val="hlink"/>
                </a:solidFill>
                <a:hlinkClick r:id="rId4"/>
              </a:rPr>
              <a:t>https://makecode.microbit.org/offline-app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l"/>
              <a:t> Προσοχή στην offline έκδοση δεν παρέχονται οι επεκτάσεις. Πρέπει να ανεβάσεις το αρχείο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174650" y="3783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2500">
                <a:solidFill>
                  <a:schemeClr val="accent2"/>
                </a:solidFill>
                <a:highlight>
                  <a:srgbClr val="FFFFFF"/>
                </a:highlight>
              </a:rPr>
              <a:t>Το περιβάλλον του </a:t>
            </a:r>
            <a:r>
              <a:rPr b="1" lang="el" sz="2500">
                <a:solidFill>
                  <a:schemeClr val="accent2"/>
                </a:solidFill>
                <a:highlight>
                  <a:srgbClr val="FFFFFF"/>
                </a:highlight>
              </a:rPr>
              <a:t>Microsoft MakeCode</a:t>
            </a:r>
            <a:endParaRPr b="1" sz="4100"/>
          </a:p>
        </p:txBody>
      </p:sp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125" y="1124975"/>
            <a:ext cx="8794700" cy="37083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 txBox="1"/>
          <p:nvPr/>
        </p:nvSpPr>
        <p:spPr>
          <a:xfrm>
            <a:off x="1045525" y="4833325"/>
            <a:ext cx="2085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300">
                <a:solidFill>
                  <a:srgbClr val="FF0000"/>
                </a:solidFill>
              </a:rPr>
              <a:t>οθόνη προσομοίωσης</a:t>
            </a:r>
            <a:endParaRPr b="1" sz="1300">
              <a:solidFill>
                <a:srgbClr val="FF0000"/>
              </a:solidFill>
            </a:endParaRPr>
          </a:p>
        </p:txBody>
      </p:sp>
      <p:sp>
        <p:nvSpPr>
          <p:cNvPr id="95" name="Google Shape;95;p19"/>
          <p:cNvSpPr txBox="1"/>
          <p:nvPr/>
        </p:nvSpPr>
        <p:spPr>
          <a:xfrm>
            <a:off x="3215750" y="4833325"/>
            <a:ext cx="1866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300">
                <a:solidFill>
                  <a:srgbClr val="FF0000"/>
                </a:solidFill>
              </a:rPr>
              <a:t>παλέτες εντολών</a:t>
            </a:r>
            <a:endParaRPr b="1" sz="1300">
              <a:solidFill>
                <a:srgbClr val="FF0000"/>
              </a:solidFill>
            </a:endParaRPr>
          </a:p>
        </p:txBody>
      </p:sp>
      <p:sp>
        <p:nvSpPr>
          <p:cNvPr id="96" name="Google Shape;96;p19"/>
          <p:cNvSpPr txBox="1"/>
          <p:nvPr/>
        </p:nvSpPr>
        <p:spPr>
          <a:xfrm>
            <a:off x="5082650" y="4833325"/>
            <a:ext cx="3009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300">
                <a:solidFill>
                  <a:srgbClr val="FF0000"/>
                </a:solidFill>
              </a:rPr>
              <a:t>περιοχή δημιουργίας κώδικα</a:t>
            </a:r>
            <a:endParaRPr b="1" sz="1300">
              <a:solidFill>
                <a:srgbClr val="FF0000"/>
              </a:solidFill>
            </a:endParaRPr>
          </a:p>
        </p:txBody>
      </p:sp>
      <p:sp>
        <p:nvSpPr>
          <p:cNvPr id="97" name="Google Shape;97;p19"/>
          <p:cNvSpPr txBox="1"/>
          <p:nvPr/>
        </p:nvSpPr>
        <p:spPr>
          <a:xfrm>
            <a:off x="6104825" y="4325425"/>
            <a:ext cx="3000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l" sz="700"/>
              <a:t>Όταν δημιουργείτε το πρόγραμμα στην περιοχή της δημιουργίας του κώδικα τότε βλέπετε και την εκτέλεσή του στο παράθυρο της προσομοίωσης που βρίσκεται αριστερά στην οθόνη.</a:t>
            </a:r>
            <a:endParaRPr i="1" sz="7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el"/>
              <a:t>Οδηγίες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1152475"/>
            <a:ext cx="8520600" cy="36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l"/>
              <a:t>Συνδέετε το micro:bit με τον υπολογιστή μέσω του USB.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l"/>
              <a:t>(Χρησιμοποιείτε Google Chrome ή Microsoft Edge). Για να έχετε πρόσβαση στο προγραμματιστικό περιβάλλον Microsoft MakeCode πηγαίνετε στη διεύθυνση: </a:t>
            </a:r>
            <a:r>
              <a:rPr lang="el" u="sng">
                <a:solidFill>
                  <a:schemeClr val="hlink"/>
                </a:solidFill>
                <a:hlinkClick r:id="rId3"/>
              </a:rPr>
              <a:t>https://makecode.microbit.org/</a:t>
            </a:r>
            <a:r>
              <a:rPr lang="el"/>
              <a:t> 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l"/>
              <a:t>Επιλέγετε Νέο έργο.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l"/>
              <a:t>Δίνετε όνομα στο αρχείο που θα δημιουργηθεί. </a:t>
            </a:r>
            <a:r>
              <a:rPr lang="el"/>
              <a:t>Δίνετε</a:t>
            </a:r>
            <a:r>
              <a:rPr lang="el"/>
              <a:t> όνομα αρχείου Πρόσθεση και Πολλάπλασιασμός... κι επιλέγετε Δημιουργία.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l"/>
              <a:t>Ανοίγει παράθυρο στο οποίο εμφανίζεται το περιβάλλον του Microsoft MakeCode για να δημιουργήσετε τον κώδικα του προγράμματος.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/>
              <a:t>Οι εντολές του προγράμματος</a:t>
            </a:r>
            <a:endParaRPr b="1"/>
          </a:p>
        </p:txBody>
      </p:sp>
      <p:pic>
        <p:nvPicPr>
          <p:cNvPr id="109" name="Google Shape;1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65325"/>
            <a:ext cx="8839200" cy="3655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