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Fira Sans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FiraSans-italic.fntdata"/><Relationship Id="rId16" Type="http://schemas.openxmlformats.org/officeDocument/2006/relationships/font" Target="fonts/Fira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Fira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990eff6d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990eff6d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990eff6d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990eff6d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990eff6d1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990eff6d1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990eff6d1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d990eff6d1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90eff6d1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90eff6d1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990eff6d1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d990eff6d1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class.sch.gr/" TargetMode="External"/><Relationship Id="rId4" Type="http://schemas.openxmlformats.org/officeDocument/2006/relationships/hyperlink" Target="http://www.openeclass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eclass.sch.g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helpdesk.sch.gr/" TargetMode="External"/><Relationship Id="rId4" Type="http://schemas.openxmlformats.org/officeDocument/2006/relationships/hyperlink" Target="mailto:eclass@sch.g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487200" y="273525"/>
            <a:ext cx="8169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η- τάξη από το ΠΣΔ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311700" y="1588725"/>
            <a:ext cx="8520600" cy="20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chemeClr val="accent2"/>
                </a:solidFill>
                <a:highlight>
                  <a:srgbClr val="FFFFFF"/>
                </a:highlight>
              </a:rPr>
              <a:t>Η υπηρεσία Ηλεκτρονική Σχολική Τάξη (η-Τάξη) απευθύνεται σε όλους τους εκπαιδευτικούς και τους μαθητές της Α/θμιας και Β/θμιας Εκπαίδευσης. Ο εκπαιδευτικός με την είσοδό του στην υπηρεσία μπορεί να δημιουργήσει μαθήματα τα οποία θα ανήκουν στην σχολική μονάδα με την οποία είναι συνδεδεμένος ο λογαριασμός του στο ΠΣΔ.</a:t>
            </a:r>
            <a:endParaRPr sz="3200"/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Τι είναι η η-τάξη</a:t>
            </a:r>
            <a:endParaRPr b="1"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el" sz="1800">
                <a:solidFill>
                  <a:schemeClr val="accent2"/>
                </a:solidFill>
                <a:highlight>
                  <a:srgbClr val="FFFFFF"/>
                </a:highlight>
              </a:rPr>
              <a:t>Χαρακτηριστικά &amp; λειτουργικότητα;</a:t>
            </a:r>
            <a:endParaRPr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el" sz="1800">
                <a:solidFill>
                  <a:schemeClr val="accent2"/>
                </a:solidFill>
                <a:highlight>
                  <a:srgbClr val="FFFFFF"/>
                </a:highlight>
              </a:rPr>
              <a:t>Διαχείριση εκπαιδευτικού περιεχομένου</a:t>
            </a:r>
            <a:endParaRPr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el" sz="1800">
                <a:solidFill>
                  <a:schemeClr val="accent2"/>
                </a:solidFill>
                <a:highlight>
                  <a:srgbClr val="FFFFFF"/>
                </a:highlight>
              </a:rPr>
              <a:t>Εργαλεία ενημέρωσης, επικοινωνίας &amp; συνεργασίας </a:t>
            </a:r>
            <a:endParaRPr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el" sz="1800">
                <a:solidFill>
                  <a:schemeClr val="accent2"/>
                </a:solidFill>
                <a:highlight>
                  <a:srgbClr val="FFFFFF"/>
                </a:highlight>
              </a:rPr>
              <a:t>Εργαλεία αξιολόγησης &amp; ανατροφοδότησης</a:t>
            </a:r>
            <a:endParaRPr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-3314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●"/>
            </a:pPr>
            <a:r>
              <a:rPr lang="el" sz="1800">
                <a:solidFill>
                  <a:schemeClr val="accent2"/>
                </a:solidFill>
                <a:highlight>
                  <a:srgbClr val="FFFFFF"/>
                </a:highlight>
              </a:rPr>
              <a:t>Αναφορές - Επιπλέον υλικό</a:t>
            </a:r>
            <a:endParaRPr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l" sz="13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Για τη χρήση και αξιοποίηση της υπηρεσίας η-Τάξη από τους εκπαιδευτικούς απαιτείται μόνο η σύνδεση με τα στοιχεία λογαριασμού του εκπαιδευτικού στο ΠΣΔ στην πλατφόρμα </a:t>
            </a:r>
            <a:r>
              <a:rPr b="0" lang="el" sz="1300">
                <a:solidFill>
                  <a:srgbClr val="002DB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http://eclass.sch.gr</a:t>
            </a:r>
            <a:r>
              <a:rPr b="0" lang="el" sz="13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0" sz="13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l" sz="13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Για περισσότερες πληροφορίες επισκεφτείτε την ιστοσελίδα: </a:t>
            </a:r>
            <a:r>
              <a:rPr b="0" lang="el" sz="1300">
                <a:solidFill>
                  <a:srgbClr val="002DB3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http://www.openeclass.org</a:t>
            </a:r>
            <a:endParaRPr b="0" sz="1300">
              <a:solidFill>
                <a:srgbClr val="002DB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 sz="18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7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408550" y="240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3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l"/>
              <a:t>Σύνδεση στην η-τάξη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50" y="2247250"/>
            <a:ext cx="2667000" cy="102870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9" name="Google Shape;79;p15"/>
          <p:cNvSpPr txBox="1"/>
          <p:nvPr/>
        </p:nvSpPr>
        <p:spPr>
          <a:xfrm>
            <a:off x="311825" y="973975"/>
            <a:ext cx="8520600" cy="3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2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Μεταβείτε στη σελίδα της πλατφόρμας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200">
                <a:solidFill>
                  <a:schemeClr val="accent2"/>
                </a:solidFill>
                <a:highlight>
                  <a:srgbClr val="FFFFFF"/>
                </a:highlight>
              </a:rPr>
              <a:t>H σύνδεση στην πλατφόρμα η-τάξη γίνεται με τα στοιχεία του λογαριασμού μας στο Π.Σ.Δ.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212121"/>
                </a:solidFill>
                <a:highlight>
                  <a:srgbClr val="FFFFFF"/>
                </a:highlight>
              </a:rPr>
              <a:t>Συνδεθείτε με το λογαριασμό σας στο Π.Σ.Δ.</a:t>
            </a:r>
            <a:endParaRPr sz="12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200">
                <a:solidFill>
                  <a:srgbClr val="212121"/>
                </a:solidFill>
                <a:highlight>
                  <a:srgbClr val="FFFFFF"/>
                </a:highlight>
              </a:rPr>
              <a:t>Όλοι οι εκπαιδευτικοί χρήστες του Π.Σ.Δ. έχουν δικαιώματα εκπαιδευτή στη πλατφόρμα που σημαίνει ότι μπορούν να δημιουργούν μαθήματα.</a:t>
            </a:r>
            <a:endParaRPr sz="12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2708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lang="el"/>
              <a:t>Σύνδεση στην η-τάξη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779300"/>
            <a:ext cx="8520600" cy="37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5200"/>
              <a:t>Πιθανά προβλήματα</a:t>
            </a:r>
            <a:endParaRPr b="1" sz="5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4800"/>
              <a:t>Τα πιθανά προβλήματα που μπορεί να παρουσιαστούν στην η-τάξη είναι :</a:t>
            </a:r>
            <a:endParaRPr sz="4800"/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l" sz="4800"/>
              <a:t>Να εμφανίζεστε ως μαθητής (στο προφίλ σας)</a:t>
            </a:r>
            <a:endParaRPr sz="48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l" sz="4800"/>
              <a:t>Να μην εμφανίζετε το σχολείο σας στην λίστα</a:t>
            </a:r>
            <a:endParaRPr sz="4800"/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4800"/>
              <a:t>Και στις δύο περιπτώσεις θα πρέπει να επικοινωνήσετε με την Ομάδα Υποστήριξης της Πλατφόρμας</a:t>
            </a:r>
            <a:r>
              <a:rPr b="1" lang="el" sz="4800"/>
              <a:t> 'η-τ@ξη' </a:t>
            </a:r>
            <a:r>
              <a:rPr lang="el" sz="4800"/>
              <a:t>με τους παρακάτω τρόπους:</a:t>
            </a:r>
            <a:endParaRPr sz="4800"/>
          </a:p>
          <a:p>
            <a:pPr indent="-3048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l" sz="4800"/>
              <a:t>Πληροφοριακό Σϋστημα HelpDesk ΠΣΔ: </a:t>
            </a:r>
            <a:r>
              <a:rPr lang="el" sz="4800" u="sng">
                <a:solidFill>
                  <a:schemeClr val="hlink"/>
                </a:solidFill>
                <a:hlinkClick r:id="rId3"/>
              </a:rPr>
              <a:t>http://helpdesk.sch.gr/</a:t>
            </a:r>
            <a:r>
              <a:rPr lang="el" sz="4800"/>
              <a:t> </a:t>
            </a:r>
            <a:endParaRPr sz="48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l" sz="4800"/>
              <a:t>e-mail: </a:t>
            </a:r>
            <a:r>
              <a:rPr lang="el" sz="4800" u="sng">
                <a:solidFill>
                  <a:schemeClr val="hlink"/>
                </a:solidFill>
                <a:hlinkClick r:id="rId4"/>
              </a:rPr>
              <a:t>eclass@sch.gr</a:t>
            </a:r>
            <a:r>
              <a:rPr lang="el" sz="4800"/>
              <a:t> </a:t>
            </a:r>
            <a:endParaRPr sz="4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5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η-τάξη: Δημιουργήστε το δικό σας μάθημα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5200">
                <a:solidFill>
                  <a:srgbClr val="212121"/>
                </a:solidFill>
                <a:latin typeface="Fira Sans"/>
                <a:ea typeface="Fira Sans"/>
                <a:cs typeface="Fira Sans"/>
                <a:sym typeface="Fira Sans"/>
              </a:rPr>
              <a:t>Σκοπός</a:t>
            </a:r>
            <a:endParaRPr b="1" sz="5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5200">
                <a:solidFill>
                  <a:srgbClr val="212121"/>
                </a:solidFill>
                <a:latin typeface="Fira Sans"/>
                <a:ea typeface="Fira Sans"/>
                <a:cs typeface="Fira Sans"/>
                <a:sym typeface="Fira Sans"/>
              </a:rPr>
              <a:t>Στη δραστηριότητα αυτή θα γνωρίσετε πώς να δημιουργείτε ένα νέο μάθημα στην η-τάξη και να ρυθμίζετε τα βασικά του στοιχεία.</a:t>
            </a:r>
            <a:endParaRPr sz="5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5200">
                <a:solidFill>
                  <a:srgbClr val="212121"/>
                </a:solidFill>
                <a:latin typeface="Fira Sans"/>
                <a:ea typeface="Fira Sans"/>
                <a:cs typeface="Fira Sans"/>
                <a:sym typeface="Fira Sans"/>
              </a:rPr>
              <a:t>Διδακτικοί </a:t>
            </a:r>
            <a:r>
              <a:rPr b="1" lang="el" sz="5200">
                <a:solidFill>
                  <a:srgbClr val="212121"/>
                </a:solidFill>
                <a:latin typeface="Fira Sans"/>
                <a:ea typeface="Fira Sans"/>
                <a:cs typeface="Fira Sans"/>
                <a:sym typeface="Fira Sans"/>
              </a:rPr>
              <a:t>στόχοι</a:t>
            </a:r>
            <a:endParaRPr b="1" sz="5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Fira Sans"/>
              <a:buChar char="●"/>
            </a:pPr>
            <a:r>
              <a:rPr lang="el" sz="5200">
                <a:solidFill>
                  <a:srgbClr val="212121"/>
                </a:solidFill>
                <a:latin typeface="Fira Sans"/>
                <a:ea typeface="Fira Sans"/>
                <a:cs typeface="Fira Sans"/>
                <a:sym typeface="Fira Sans"/>
              </a:rPr>
              <a:t>να δημιουργείτε νέο μάθημα στην πλατφόρμα η-τάξη ( openeclass) του ΠΣΔ</a:t>
            </a:r>
            <a:endParaRPr sz="5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Fira Sans"/>
              <a:buChar char="●"/>
            </a:pPr>
            <a:r>
              <a:rPr lang="el" sz="5200">
                <a:solidFill>
                  <a:srgbClr val="212121"/>
                </a:solidFill>
                <a:latin typeface="Fira Sans"/>
                <a:ea typeface="Fira Sans"/>
                <a:cs typeface="Fira Sans"/>
                <a:sym typeface="Fira Sans"/>
              </a:rPr>
              <a:t>να ρυθμίζετε τις βασικές πληροφορίες του μαθήματός σας</a:t>
            </a:r>
            <a:endParaRPr sz="5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Fira Sans"/>
              <a:buChar char="●"/>
            </a:pPr>
            <a:r>
              <a:rPr lang="el" sz="5200">
                <a:solidFill>
                  <a:srgbClr val="212121"/>
                </a:solidFill>
                <a:latin typeface="Fira Sans"/>
                <a:ea typeface="Fira Sans"/>
                <a:cs typeface="Fira Sans"/>
                <a:sym typeface="Fira Sans"/>
              </a:rPr>
              <a:t>να προσθέτετε ενότητες στο μάθημά σας</a:t>
            </a:r>
            <a:endParaRPr sz="5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5200">
                <a:solidFill>
                  <a:srgbClr val="212121"/>
                </a:solidFill>
                <a:latin typeface="Fira Sans"/>
                <a:ea typeface="Fira Sans"/>
                <a:cs typeface="Fira Sans"/>
                <a:sym typeface="Fira Sans"/>
              </a:rPr>
              <a:t>Περιγραφή</a:t>
            </a:r>
            <a:endParaRPr b="1" sz="5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5200">
                <a:solidFill>
                  <a:srgbClr val="212121"/>
                </a:solidFill>
                <a:latin typeface="Fira Sans"/>
                <a:ea typeface="Fira Sans"/>
                <a:cs typeface="Fira Sans"/>
                <a:sym typeface="Fira Sans"/>
              </a:rPr>
              <a:t>Θα δημιουργήσετε ένα μάθημα σχετικό με την ειδικότητά σας για κάποια τάξη στην οποία διδάσκετε. (π.χ. Πληροφορική Στ τάξη)</a:t>
            </a:r>
            <a:endParaRPr sz="5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24400" y="1479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η-τάξη: Προσθήκη υλικού στο μάθημά σας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920400"/>
            <a:ext cx="8520600" cy="39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52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Σκοπός</a:t>
            </a:r>
            <a:endParaRPr b="1" sz="5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l" sz="48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Στη δραστηριότητα αυτή θα γνωρίσετε πώς να προσθέτετε ενότητες στο μάθημά σας και σε κάθε ενότητα να εισάγετε υλικό. Το υλικό μπορεί να είναι κείμενο, έγγραφα, πολυμέσα, ασκήσεις κ.α.</a:t>
            </a:r>
            <a:endParaRPr sz="48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l" sz="4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Στο τέλος της ενότητας/δραστηριότητας θα είστε σε θέση να:</a:t>
            </a:r>
            <a:endParaRPr sz="4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  <a:buChar char="●"/>
            </a:pPr>
            <a:r>
              <a:rPr lang="el" sz="4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να δημιουργείτε φακέλους και να ανεβάζετε αρχεία σε ένα μάθημά σας</a:t>
            </a:r>
            <a:endParaRPr sz="4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  <a:buChar char="●"/>
            </a:pPr>
            <a:r>
              <a:rPr lang="el" sz="4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να εισάγετε κείμενο σε μία ενότητα</a:t>
            </a:r>
            <a:endParaRPr sz="4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  <a:buChar char="●"/>
            </a:pPr>
            <a:r>
              <a:rPr lang="el" sz="4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να εισάγετε έγγραφα σε μια ενότητα</a:t>
            </a:r>
            <a:endParaRPr sz="4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  <a:buChar char="●"/>
            </a:pPr>
            <a:r>
              <a:rPr lang="el" sz="4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να εισάγετε πολυμέσα σε μια ενότητα</a:t>
            </a:r>
            <a:endParaRPr sz="4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  <a:buChar char="●"/>
            </a:pPr>
            <a:r>
              <a:rPr lang="el" sz="4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να δημιουργείτε εργασίες</a:t>
            </a:r>
            <a:endParaRPr sz="4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  <a:buChar char="●"/>
            </a:pPr>
            <a:r>
              <a:rPr lang="el" sz="4400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να εισάγετε εργασίες σε μια ενότητα</a:t>
            </a:r>
            <a:endParaRPr sz="44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300"/>
              </a:spcBef>
              <a:spcAft>
                <a:spcPts val="2300"/>
              </a:spcAft>
              <a:buNone/>
            </a:pPr>
            <a:r>
              <a:t/>
            </a:r>
            <a:endParaRPr b="1" sz="12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5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Σας ευχαριστούμε για την προσοχή σας…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680000" y="1266325"/>
            <a:ext cx="4152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32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325" y="2217575"/>
            <a:ext cx="1809750" cy="1400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0000"/>
              </a:srgbClr>
            </a:outerShdw>
          </a:effectLst>
        </p:spPr>
      </p:pic>
      <p:sp>
        <p:nvSpPr>
          <p:cNvPr id="105" name="Google Shape;105;p19"/>
          <p:cNvSpPr txBox="1"/>
          <p:nvPr/>
        </p:nvSpPr>
        <p:spPr>
          <a:xfrm>
            <a:off x="1198800" y="1608625"/>
            <a:ext cx="39114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>
                <a:latin typeface="PT Sans Narrow"/>
                <a:ea typeface="PT Sans Narrow"/>
                <a:cs typeface="PT Sans Narrow"/>
                <a:sym typeface="PT Sans Narrow"/>
              </a:rPr>
              <a:t>Κεφάλα Ευμορφία </a:t>
            </a:r>
            <a:endParaRPr sz="21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100">
                <a:latin typeface="PT Sans Narrow"/>
                <a:ea typeface="PT Sans Narrow"/>
                <a:cs typeface="PT Sans Narrow"/>
                <a:sym typeface="PT Sans Narrow"/>
              </a:rPr>
              <a:t>Γεραντώνη </a:t>
            </a:r>
            <a:r>
              <a:rPr lang="el" sz="2100">
                <a:latin typeface="PT Sans Narrow"/>
                <a:ea typeface="PT Sans Narrow"/>
                <a:cs typeface="PT Sans Narrow"/>
                <a:sym typeface="PT Sans Narrow"/>
              </a:rPr>
              <a:t>Ευσταθία</a:t>
            </a:r>
            <a:endParaRPr sz="21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100">
                <a:latin typeface="PT Sans Narrow"/>
                <a:ea typeface="PT Sans Narrow"/>
                <a:cs typeface="PT Sans Narrow"/>
                <a:sym typeface="PT Sans Narrow"/>
              </a:rPr>
              <a:t>Κουτσόμηνου Κυριακή</a:t>
            </a:r>
            <a:endParaRPr sz="21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 sz="2100">
                <a:latin typeface="PT Sans Narrow"/>
                <a:ea typeface="PT Sans Narrow"/>
                <a:cs typeface="PT Sans Narrow"/>
                <a:sym typeface="PT Sans Narrow"/>
              </a:rPr>
              <a:t>1ο Δημοτικό Σχολείο Ιστιαίας</a:t>
            </a:r>
            <a:endParaRPr b="1" sz="21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mc:AlternateContent>
    <mc:Choice Requires="p14">
      <p:transition spd="slow" p14:dur="35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