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60" r:id="rId2"/>
    <p:sldId id="261" r:id="rId3"/>
    <p:sldId id="262" r:id="rId4"/>
    <p:sldId id="298" r:id="rId5"/>
    <p:sldId id="303" r:id="rId6"/>
    <p:sldId id="258" r:id="rId7"/>
    <p:sldId id="302" r:id="rId8"/>
    <p:sldId id="306" r:id="rId9"/>
    <p:sldId id="287" r:id="rId10"/>
    <p:sldId id="289" r:id="rId11"/>
    <p:sldId id="290" r:id="rId12"/>
    <p:sldId id="292" r:id="rId13"/>
    <p:sldId id="294" r:id="rId14"/>
    <p:sldId id="295" r:id="rId15"/>
    <p:sldId id="301" r:id="rId16"/>
    <p:sldId id="276" r:id="rId17"/>
    <p:sldId id="307" r:id="rId18"/>
    <p:sldId id="297"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8A4A8"/>
    <a:srgbClr val="C30DA0"/>
    <a:srgbClr val="AB5567"/>
    <a:srgbClr val="A20000"/>
    <a:srgbClr val="DFEF11"/>
    <a:srgbClr val="BFBD9D"/>
    <a:srgbClr val="7F7B5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4676"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A6165E-B1B8-4A67-8675-BD1B9252F41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l-GR"/>
        </a:p>
      </dgm:t>
    </dgm:pt>
    <dgm:pt modelId="{F458BBF0-F3EE-4518-BA3D-F23450A60680}">
      <dgm:prSet phldrT="[Κείμενο]" phldr="1"/>
      <dgm:spPr>
        <a:blipFill rotWithShape="0">
          <a:blip xmlns:r="http://schemas.openxmlformats.org/officeDocument/2006/relationships" r:embed="rId1"/>
          <a:stretch>
            <a:fillRect/>
          </a:stretch>
        </a:blipFill>
      </dgm:spPr>
      <dgm:t>
        <a:bodyPr/>
        <a:lstStyle/>
        <a:p>
          <a:endParaRPr lang="el-GR" dirty="0"/>
        </a:p>
      </dgm:t>
    </dgm:pt>
    <dgm:pt modelId="{29AA93D7-D265-4872-9054-C3F3A12C9783}" type="parTrans" cxnId="{9F59DC28-AB68-4266-A690-D0228CC33382}">
      <dgm:prSet/>
      <dgm:spPr/>
      <dgm:t>
        <a:bodyPr/>
        <a:lstStyle/>
        <a:p>
          <a:endParaRPr lang="el-GR"/>
        </a:p>
      </dgm:t>
    </dgm:pt>
    <dgm:pt modelId="{9FAC38FC-4213-476A-A09E-B46A6C7FD698}" type="sibTrans" cxnId="{9F59DC28-AB68-4266-A690-D0228CC33382}">
      <dgm:prSet/>
      <dgm:spPr/>
      <dgm:t>
        <a:bodyPr/>
        <a:lstStyle/>
        <a:p>
          <a:endParaRPr lang="el-GR"/>
        </a:p>
      </dgm:t>
    </dgm:pt>
    <dgm:pt modelId="{34778E79-2FA6-4127-8F49-A06358C99580}">
      <dgm:prSet phldrT="[Κείμενο]" custT="1"/>
      <dgm:spPr>
        <a:solidFill>
          <a:srgbClr val="FF0000"/>
        </a:solidFill>
      </dgm:spPr>
      <dgm:t>
        <a:bodyPr/>
        <a:lstStyle/>
        <a:p>
          <a:pPr algn="ctr"/>
          <a:r>
            <a:rPr lang="el-GR" sz="1600" b="1" dirty="0" smtClean="0">
              <a:solidFill>
                <a:schemeClr val="tx1"/>
              </a:solidFill>
            </a:rPr>
            <a:t>Γερά οστά</a:t>
          </a:r>
          <a:endParaRPr lang="el-GR" sz="1600" b="1" dirty="0">
            <a:solidFill>
              <a:schemeClr val="tx1"/>
            </a:solidFill>
            <a:latin typeface="+mn-lt"/>
          </a:endParaRPr>
        </a:p>
      </dgm:t>
    </dgm:pt>
    <dgm:pt modelId="{DDA82A35-8305-4FC8-B7FF-5AC6FBC6C126}" type="parTrans" cxnId="{E13A034B-B4C5-4629-8C6B-5B4EA032423B}">
      <dgm:prSet/>
      <dgm:spPr/>
      <dgm:t>
        <a:bodyPr/>
        <a:lstStyle/>
        <a:p>
          <a:endParaRPr lang="el-GR"/>
        </a:p>
      </dgm:t>
    </dgm:pt>
    <dgm:pt modelId="{16944E6A-710A-4A65-815D-10B5B471BC45}" type="sibTrans" cxnId="{E13A034B-B4C5-4629-8C6B-5B4EA032423B}">
      <dgm:prSet/>
      <dgm:spPr/>
      <dgm:t>
        <a:bodyPr/>
        <a:lstStyle/>
        <a:p>
          <a:endParaRPr lang="el-GR"/>
        </a:p>
      </dgm:t>
    </dgm:pt>
    <dgm:pt modelId="{93D5EEE2-30D3-4F7D-931B-C7029C9A86C3}">
      <dgm:prSet phldrT="[Κείμενο]" custT="1"/>
      <dgm:spPr>
        <a:solidFill>
          <a:srgbClr val="00B0F0"/>
        </a:solidFill>
      </dgm:spPr>
      <dgm:t>
        <a:bodyPr/>
        <a:lstStyle/>
        <a:p>
          <a:r>
            <a:rPr lang="el-GR" sz="1600" b="1" dirty="0" smtClean="0">
              <a:solidFill>
                <a:schemeClr val="tx1"/>
              </a:solidFill>
              <a:latin typeface="+mn-lt"/>
            </a:rPr>
            <a:t>Καλή λειτουργία της καρδιάς </a:t>
          </a:r>
          <a:endParaRPr lang="el-GR" sz="1600" b="1" dirty="0">
            <a:solidFill>
              <a:schemeClr val="tx1"/>
            </a:solidFill>
          </a:endParaRPr>
        </a:p>
      </dgm:t>
    </dgm:pt>
    <dgm:pt modelId="{C3F3DE60-8AF2-4FB4-A251-5804DCB54AE0}" type="parTrans" cxnId="{72ECFC34-3E75-4F7E-A68E-340D1DB0FC24}">
      <dgm:prSet/>
      <dgm:spPr/>
      <dgm:t>
        <a:bodyPr/>
        <a:lstStyle/>
        <a:p>
          <a:endParaRPr lang="el-GR"/>
        </a:p>
      </dgm:t>
    </dgm:pt>
    <dgm:pt modelId="{56D96EEC-2B99-482D-83B6-4E9277CA9720}" type="sibTrans" cxnId="{72ECFC34-3E75-4F7E-A68E-340D1DB0FC24}">
      <dgm:prSet/>
      <dgm:spPr/>
      <dgm:t>
        <a:bodyPr/>
        <a:lstStyle/>
        <a:p>
          <a:endParaRPr lang="el-GR"/>
        </a:p>
      </dgm:t>
    </dgm:pt>
    <dgm:pt modelId="{99492F75-9C20-43E2-9251-617902F15C83}">
      <dgm:prSet phldrT="[Κείμενο]" custT="1"/>
      <dgm:spPr>
        <a:solidFill>
          <a:schemeClr val="accent5">
            <a:lumMod val="75000"/>
          </a:schemeClr>
        </a:solidFill>
      </dgm:spPr>
      <dgm:t>
        <a:bodyPr/>
        <a:lstStyle/>
        <a:p>
          <a:r>
            <a:rPr lang="el-GR" sz="1600" b="1" dirty="0" smtClean="0">
              <a:solidFill>
                <a:schemeClr val="tx1"/>
              </a:solidFill>
            </a:rPr>
            <a:t>Απόκτηση  νέων φίλων με κοινές συνήθειες</a:t>
          </a:r>
          <a:endParaRPr lang="el-GR" sz="1600" b="1" dirty="0">
            <a:solidFill>
              <a:schemeClr val="tx1"/>
            </a:solidFill>
          </a:endParaRPr>
        </a:p>
      </dgm:t>
    </dgm:pt>
    <dgm:pt modelId="{96AF647D-1E7E-4292-B9F4-EBDBEB10FFED}" type="parTrans" cxnId="{7362B421-E829-4568-ADD0-58E3AE1F252D}">
      <dgm:prSet/>
      <dgm:spPr/>
      <dgm:t>
        <a:bodyPr/>
        <a:lstStyle/>
        <a:p>
          <a:endParaRPr lang="el-GR"/>
        </a:p>
      </dgm:t>
    </dgm:pt>
    <dgm:pt modelId="{51BAE901-9E96-43D2-8E37-F3366BE2E901}" type="sibTrans" cxnId="{7362B421-E829-4568-ADD0-58E3AE1F252D}">
      <dgm:prSet/>
      <dgm:spPr/>
      <dgm:t>
        <a:bodyPr/>
        <a:lstStyle/>
        <a:p>
          <a:endParaRPr lang="el-GR"/>
        </a:p>
      </dgm:t>
    </dgm:pt>
    <dgm:pt modelId="{9B3A8C73-BFD3-4ED8-802B-99B003EB49C8}">
      <dgm:prSet phldrT="[Κείμενο]" custT="1"/>
      <dgm:spPr>
        <a:solidFill>
          <a:srgbClr val="00B050"/>
        </a:solidFill>
      </dgm:spPr>
      <dgm:t>
        <a:bodyPr/>
        <a:lstStyle/>
        <a:p>
          <a:pPr algn="ctr"/>
          <a:r>
            <a:rPr lang="el-GR" sz="1600" b="1" dirty="0" smtClean="0">
              <a:solidFill>
                <a:schemeClr val="tx1"/>
              </a:solidFill>
              <a:latin typeface="+mn-lt"/>
            </a:rPr>
            <a:t>Ιδανικό βάρος για υγιές και όμορφο σώμα!!</a:t>
          </a:r>
          <a:endParaRPr lang="el-GR" sz="1600" b="1" dirty="0"/>
        </a:p>
      </dgm:t>
    </dgm:pt>
    <dgm:pt modelId="{006FB675-93B6-4B39-B100-0D191485FBE1}" type="parTrans" cxnId="{99C419E9-D809-4C78-AC1D-705E48B1AA31}">
      <dgm:prSet/>
      <dgm:spPr/>
      <dgm:t>
        <a:bodyPr/>
        <a:lstStyle/>
        <a:p>
          <a:endParaRPr lang="el-GR"/>
        </a:p>
      </dgm:t>
    </dgm:pt>
    <dgm:pt modelId="{E1246FD1-432E-4DDC-9CDF-656CC7FE0C7E}" type="sibTrans" cxnId="{99C419E9-D809-4C78-AC1D-705E48B1AA31}">
      <dgm:prSet/>
      <dgm:spPr/>
      <dgm:t>
        <a:bodyPr/>
        <a:lstStyle/>
        <a:p>
          <a:endParaRPr lang="el-GR"/>
        </a:p>
      </dgm:t>
    </dgm:pt>
    <dgm:pt modelId="{8CA65D54-294A-4D37-A7A3-C3CED0223C02}">
      <dgm:prSet custT="1"/>
      <dgm:spPr>
        <a:solidFill>
          <a:srgbClr val="FFC000"/>
        </a:solidFill>
      </dgm:spPr>
      <dgm:t>
        <a:bodyPr/>
        <a:lstStyle/>
        <a:p>
          <a:r>
            <a:rPr lang="en-US" sz="1400" b="1" dirty="0" smtClean="0">
              <a:solidFill>
                <a:schemeClr val="tx1"/>
              </a:solidFill>
            </a:rPr>
            <a:t> </a:t>
          </a:r>
          <a:r>
            <a:rPr lang="el-GR" sz="1600" b="1" dirty="0" smtClean="0">
              <a:solidFill>
                <a:schemeClr val="tx1"/>
              </a:solidFill>
            </a:rPr>
            <a:t>Ευλυγισία και αντοχή  </a:t>
          </a:r>
          <a:endParaRPr lang="el-GR" sz="1600" b="1" dirty="0">
            <a:solidFill>
              <a:schemeClr val="tx1"/>
            </a:solidFill>
          </a:endParaRPr>
        </a:p>
      </dgm:t>
    </dgm:pt>
    <dgm:pt modelId="{A423EC8E-DFB4-44B1-A709-579E8A1F1F5B}" type="parTrans" cxnId="{F7957F3A-A106-47D9-905A-2C04442B0459}">
      <dgm:prSet/>
      <dgm:spPr/>
      <dgm:t>
        <a:bodyPr/>
        <a:lstStyle/>
        <a:p>
          <a:endParaRPr lang="el-GR"/>
        </a:p>
      </dgm:t>
    </dgm:pt>
    <dgm:pt modelId="{99D820A6-3AF5-4211-8A0E-2AF775B1113C}" type="sibTrans" cxnId="{F7957F3A-A106-47D9-905A-2C04442B0459}">
      <dgm:prSet/>
      <dgm:spPr/>
      <dgm:t>
        <a:bodyPr/>
        <a:lstStyle/>
        <a:p>
          <a:endParaRPr lang="el-GR"/>
        </a:p>
      </dgm:t>
    </dgm:pt>
    <dgm:pt modelId="{682BA8A0-308A-4424-B054-004A13097EB9}">
      <dgm:prSet custT="1"/>
      <dgm:spPr>
        <a:solidFill>
          <a:srgbClr val="C30DA0"/>
        </a:solidFill>
      </dgm:spPr>
      <dgm:t>
        <a:bodyPr/>
        <a:lstStyle/>
        <a:p>
          <a:r>
            <a:rPr lang="el-GR" sz="1600" b="1" dirty="0" smtClean="0">
              <a:solidFill>
                <a:schemeClr val="tx1"/>
              </a:solidFill>
              <a:latin typeface="+mn-lt"/>
            </a:rPr>
            <a:t>Χαρά και διασκέδαση</a:t>
          </a:r>
          <a:endParaRPr lang="el-GR" sz="1600" b="1" dirty="0">
            <a:solidFill>
              <a:schemeClr val="tx1"/>
            </a:solidFill>
            <a:latin typeface="+mn-lt"/>
          </a:endParaRPr>
        </a:p>
      </dgm:t>
    </dgm:pt>
    <dgm:pt modelId="{248C3840-146C-4402-B9CA-3E61C996C883}" type="parTrans" cxnId="{CCD1F667-8D74-4E10-AF5A-61FE3AED3D1A}">
      <dgm:prSet/>
      <dgm:spPr/>
      <dgm:t>
        <a:bodyPr/>
        <a:lstStyle/>
        <a:p>
          <a:endParaRPr lang="el-GR"/>
        </a:p>
      </dgm:t>
    </dgm:pt>
    <dgm:pt modelId="{2645F02D-D7F5-4292-AB1F-F3B99B6AA18E}" type="sibTrans" cxnId="{CCD1F667-8D74-4E10-AF5A-61FE3AED3D1A}">
      <dgm:prSet/>
      <dgm:spPr/>
      <dgm:t>
        <a:bodyPr/>
        <a:lstStyle/>
        <a:p>
          <a:endParaRPr lang="el-GR"/>
        </a:p>
      </dgm:t>
    </dgm:pt>
    <dgm:pt modelId="{1E68FE56-712D-437C-BA73-D1DA60BCA38E}">
      <dgm:prSet custT="1"/>
      <dgm:spPr/>
      <dgm:t>
        <a:bodyPr/>
        <a:lstStyle/>
        <a:p>
          <a:r>
            <a:rPr lang="el-GR" sz="1600" b="1" dirty="0" smtClean="0">
              <a:solidFill>
                <a:schemeClr val="tx1"/>
              </a:solidFill>
            </a:rPr>
            <a:t>Καλή υγεία στην ενήλικη ζωή</a:t>
          </a:r>
          <a:endParaRPr lang="el-GR" sz="1600" b="1" dirty="0">
            <a:solidFill>
              <a:schemeClr val="tx1"/>
            </a:solidFill>
            <a:latin typeface="+mn-lt"/>
          </a:endParaRPr>
        </a:p>
      </dgm:t>
    </dgm:pt>
    <dgm:pt modelId="{EB7FA608-F10D-48FE-AB4D-7A6366375C67}" type="parTrans" cxnId="{04EFAE7F-D5BA-490B-8B6E-A0DE6DD09D7D}">
      <dgm:prSet/>
      <dgm:spPr/>
      <dgm:t>
        <a:bodyPr/>
        <a:lstStyle/>
        <a:p>
          <a:endParaRPr lang="el-GR"/>
        </a:p>
      </dgm:t>
    </dgm:pt>
    <dgm:pt modelId="{57603674-BCAC-450E-9E8B-5B5750829A96}" type="sibTrans" cxnId="{04EFAE7F-D5BA-490B-8B6E-A0DE6DD09D7D}">
      <dgm:prSet/>
      <dgm:spPr/>
      <dgm:t>
        <a:bodyPr/>
        <a:lstStyle/>
        <a:p>
          <a:endParaRPr lang="el-GR"/>
        </a:p>
      </dgm:t>
    </dgm:pt>
    <dgm:pt modelId="{3365689E-735F-472B-BBC6-8B3C428D60F6}">
      <dgm:prSet custScaleX="141579" custScaleY="121587" custRadScaleRad="118881" custRadScaleInc="28005"/>
      <dgm:spPr>
        <a:solidFill>
          <a:srgbClr val="C30DA0"/>
        </a:solidFill>
      </dgm:spPr>
      <dgm:t>
        <a:bodyPr/>
        <a:lstStyle/>
        <a:p>
          <a:endParaRPr lang="el-GR" dirty="0"/>
        </a:p>
      </dgm:t>
    </dgm:pt>
    <dgm:pt modelId="{D2E4223F-C828-402B-8C53-DF9899F6D76B}" type="parTrans" cxnId="{4CE4029B-A7C7-4B06-9181-084E6C282F55}">
      <dgm:prSet/>
      <dgm:spPr/>
      <dgm:t>
        <a:bodyPr/>
        <a:lstStyle/>
        <a:p>
          <a:endParaRPr lang="el-GR"/>
        </a:p>
      </dgm:t>
    </dgm:pt>
    <dgm:pt modelId="{A9DA4FC4-2993-4E0B-BA41-3673B59175B7}" type="sibTrans" cxnId="{4CE4029B-A7C7-4B06-9181-084E6C282F55}">
      <dgm:prSet/>
      <dgm:spPr/>
      <dgm:t>
        <a:bodyPr/>
        <a:lstStyle/>
        <a:p>
          <a:endParaRPr lang="el-GR"/>
        </a:p>
      </dgm:t>
    </dgm:pt>
    <dgm:pt modelId="{AB69A72F-8AE2-4A4C-8EAA-9C3A59B65D5E}">
      <dgm:prSet custScaleX="141579" custScaleY="121587" custRadScaleRad="118881" custRadScaleInc="28005"/>
      <dgm:spPr>
        <a:solidFill>
          <a:srgbClr val="C30DA0"/>
        </a:solidFill>
      </dgm:spPr>
      <dgm:t>
        <a:bodyPr/>
        <a:lstStyle/>
        <a:p>
          <a:endParaRPr lang="el-GR"/>
        </a:p>
      </dgm:t>
    </dgm:pt>
    <dgm:pt modelId="{8192B347-5E1E-45B6-9603-042CE71DF476}" type="parTrans" cxnId="{13982EE9-ECF2-4568-8360-1C06A18C67FA}">
      <dgm:prSet/>
      <dgm:spPr/>
      <dgm:t>
        <a:bodyPr/>
        <a:lstStyle/>
        <a:p>
          <a:endParaRPr lang="el-GR"/>
        </a:p>
      </dgm:t>
    </dgm:pt>
    <dgm:pt modelId="{12DC3848-232C-489B-8409-E4D3C6AB59E9}" type="sibTrans" cxnId="{13982EE9-ECF2-4568-8360-1C06A18C67FA}">
      <dgm:prSet/>
      <dgm:spPr/>
      <dgm:t>
        <a:bodyPr/>
        <a:lstStyle/>
        <a:p>
          <a:endParaRPr lang="el-GR"/>
        </a:p>
      </dgm:t>
    </dgm:pt>
    <dgm:pt modelId="{444E565C-43E7-4258-AD10-EE8A39B68F05}" type="pres">
      <dgm:prSet presAssocID="{27A6165E-B1B8-4A67-8675-BD1B9252F413}" presName="Name0" presStyleCnt="0">
        <dgm:presLayoutVars>
          <dgm:chMax val="1"/>
          <dgm:dir/>
          <dgm:animLvl val="ctr"/>
          <dgm:resizeHandles val="exact"/>
        </dgm:presLayoutVars>
      </dgm:prSet>
      <dgm:spPr/>
      <dgm:t>
        <a:bodyPr/>
        <a:lstStyle/>
        <a:p>
          <a:endParaRPr lang="el-GR"/>
        </a:p>
      </dgm:t>
    </dgm:pt>
    <dgm:pt modelId="{48190BED-C994-469D-B297-676F0DEC433E}" type="pres">
      <dgm:prSet presAssocID="{F458BBF0-F3EE-4518-BA3D-F23450A60680}" presName="centerShape" presStyleLbl="node0" presStyleIdx="0" presStyleCnt="1" custScaleX="138154" custScaleY="112069" custLinFactNeighborX="1647" custLinFactNeighborY="-2975"/>
      <dgm:spPr/>
      <dgm:t>
        <a:bodyPr/>
        <a:lstStyle/>
        <a:p>
          <a:endParaRPr lang="el-GR"/>
        </a:p>
      </dgm:t>
    </dgm:pt>
    <dgm:pt modelId="{CC1879A3-D2D7-4415-A3F7-6D456620F53C}" type="pres">
      <dgm:prSet presAssocID="{DDA82A35-8305-4FC8-B7FF-5AC6FBC6C126}" presName="parTrans" presStyleLbl="sibTrans2D1" presStyleIdx="0" presStyleCnt="7" custScaleX="172700"/>
      <dgm:spPr/>
      <dgm:t>
        <a:bodyPr/>
        <a:lstStyle/>
        <a:p>
          <a:endParaRPr lang="el-GR"/>
        </a:p>
      </dgm:t>
    </dgm:pt>
    <dgm:pt modelId="{942C8446-4A42-4339-A3D0-C887F6371FC1}" type="pres">
      <dgm:prSet presAssocID="{DDA82A35-8305-4FC8-B7FF-5AC6FBC6C126}" presName="connectorText" presStyleLbl="sibTrans2D1" presStyleIdx="0" presStyleCnt="7"/>
      <dgm:spPr/>
      <dgm:t>
        <a:bodyPr/>
        <a:lstStyle/>
        <a:p>
          <a:endParaRPr lang="el-GR"/>
        </a:p>
      </dgm:t>
    </dgm:pt>
    <dgm:pt modelId="{2F0CDA29-72A9-4E62-B88C-BD9BED104AE0}" type="pres">
      <dgm:prSet presAssocID="{34778E79-2FA6-4127-8F49-A06358C99580}" presName="node" presStyleLbl="node1" presStyleIdx="0" presStyleCnt="7" custScaleX="111792" custScaleY="110233" custRadScaleRad="99428" custRadScaleInc="7167">
        <dgm:presLayoutVars>
          <dgm:bulletEnabled val="1"/>
        </dgm:presLayoutVars>
      </dgm:prSet>
      <dgm:spPr/>
      <dgm:t>
        <a:bodyPr/>
        <a:lstStyle/>
        <a:p>
          <a:endParaRPr lang="el-GR"/>
        </a:p>
      </dgm:t>
    </dgm:pt>
    <dgm:pt modelId="{B3914389-A5DD-4FFE-89AD-AE1FF2798A11}" type="pres">
      <dgm:prSet presAssocID="{C3F3DE60-8AF2-4FB4-A251-5804DCB54AE0}" presName="parTrans" presStyleLbl="sibTrans2D1" presStyleIdx="1" presStyleCnt="7" custScaleX="132610"/>
      <dgm:spPr/>
      <dgm:t>
        <a:bodyPr/>
        <a:lstStyle/>
        <a:p>
          <a:endParaRPr lang="el-GR"/>
        </a:p>
      </dgm:t>
    </dgm:pt>
    <dgm:pt modelId="{83F0A73B-2930-4D7B-A06E-C4DFEA828231}" type="pres">
      <dgm:prSet presAssocID="{C3F3DE60-8AF2-4FB4-A251-5804DCB54AE0}" presName="connectorText" presStyleLbl="sibTrans2D1" presStyleIdx="1" presStyleCnt="7"/>
      <dgm:spPr/>
      <dgm:t>
        <a:bodyPr/>
        <a:lstStyle/>
        <a:p>
          <a:endParaRPr lang="el-GR"/>
        </a:p>
      </dgm:t>
    </dgm:pt>
    <dgm:pt modelId="{547283E3-A6A2-4E36-8CB3-5B15B3416460}" type="pres">
      <dgm:prSet presAssocID="{93D5EEE2-30D3-4F7D-931B-C7029C9A86C3}" presName="node" presStyleLbl="node1" presStyleIdx="1" presStyleCnt="7" custScaleX="105619" custScaleY="104191" custRadScaleRad="142047" custRadScaleInc="35417">
        <dgm:presLayoutVars>
          <dgm:bulletEnabled val="1"/>
        </dgm:presLayoutVars>
      </dgm:prSet>
      <dgm:spPr/>
      <dgm:t>
        <a:bodyPr/>
        <a:lstStyle/>
        <a:p>
          <a:endParaRPr lang="el-GR"/>
        </a:p>
      </dgm:t>
    </dgm:pt>
    <dgm:pt modelId="{C4BB2976-5BBE-4F2B-A47B-36A42BF12EEC}" type="pres">
      <dgm:prSet presAssocID="{96AF647D-1E7E-4292-B9F4-EBDBEB10FFED}" presName="parTrans" presStyleLbl="sibTrans2D1" presStyleIdx="2" presStyleCnt="7" custScaleX="158474"/>
      <dgm:spPr/>
      <dgm:t>
        <a:bodyPr/>
        <a:lstStyle/>
        <a:p>
          <a:endParaRPr lang="el-GR"/>
        </a:p>
      </dgm:t>
    </dgm:pt>
    <dgm:pt modelId="{212E5B57-0590-4502-854F-3467EDAEC583}" type="pres">
      <dgm:prSet presAssocID="{96AF647D-1E7E-4292-B9F4-EBDBEB10FFED}" presName="connectorText" presStyleLbl="sibTrans2D1" presStyleIdx="2" presStyleCnt="7"/>
      <dgm:spPr/>
      <dgm:t>
        <a:bodyPr/>
        <a:lstStyle/>
        <a:p>
          <a:endParaRPr lang="el-GR"/>
        </a:p>
      </dgm:t>
    </dgm:pt>
    <dgm:pt modelId="{217AD10A-4E62-47D3-A2CF-A24E965CA879}" type="pres">
      <dgm:prSet presAssocID="{99492F75-9C20-43E2-9251-617902F15C83}" presName="node" presStyleLbl="node1" presStyleIdx="2" presStyleCnt="7" custScaleX="115298" custScaleY="107452" custRadScaleRad="133941" custRadScaleInc="-14630">
        <dgm:presLayoutVars>
          <dgm:bulletEnabled val="1"/>
        </dgm:presLayoutVars>
      </dgm:prSet>
      <dgm:spPr/>
      <dgm:t>
        <a:bodyPr/>
        <a:lstStyle/>
        <a:p>
          <a:endParaRPr lang="el-GR"/>
        </a:p>
      </dgm:t>
    </dgm:pt>
    <dgm:pt modelId="{1E51EA5C-F160-4C16-B843-7E71DB60C502}" type="pres">
      <dgm:prSet presAssocID="{A423EC8E-DFB4-44B1-A709-579E8A1F1F5B}" presName="parTrans" presStyleLbl="sibTrans2D1" presStyleIdx="3" presStyleCnt="7" custLinFactNeighborX="-26567" custLinFactNeighborY="-14204"/>
      <dgm:spPr/>
      <dgm:t>
        <a:bodyPr/>
        <a:lstStyle/>
        <a:p>
          <a:endParaRPr lang="el-GR"/>
        </a:p>
      </dgm:t>
    </dgm:pt>
    <dgm:pt modelId="{28B61998-63B0-438F-8454-9DD3CAF20571}" type="pres">
      <dgm:prSet presAssocID="{A423EC8E-DFB4-44B1-A709-579E8A1F1F5B}" presName="connectorText" presStyleLbl="sibTrans2D1" presStyleIdx="3" presStyleCnt="7"/>
      <dgm:spPr/>
      <dgm:t>
        <a:bodyPr/>
        <a:lstStyle/>
        <a:p>
          <a:endParaRPr lang="el-GR"/>
        </a:p>
      </dgm:t>
    </dgm:pt>
    <dgm:pt modelId="{A9294AB2-F3B3-4C95-B61B-6C5CDBD71A7F}" type="pres">
      <dgm:prSet presAssocID="{8CA65D54-294A-4D37-A7A3-C3CED0223C02}" presName="node" presStyleLbl="node1" presStyleIdx="3" presStyleCnt="7" custScaleX="99061" custScaleY="102318" custRadScaleRad="125505" custRadScaleInc="-67337">
        <dgm:presLayoutVars>
          <dgm:bulletEnabled val="1"/>
        </dgm:presLayoutVars>
      </dgm:prSet>
      <dgm:spPr/>
      <dgm:t>
        <a:bodyPr/>
        <a:lstStyle/>
        <a:p>
          <a:endParaRPr lang="el-GR"/>
        </a:p>
      </dgm:t>
    </dgm:pt>
    <dgm:pt modelId="{4851C5FF-402E-4E76-A789-966CD170594D}" type="pres">
      <dgm:prSet presAssocID="{EB7FA608-F10D-48FE-AB4D-7A6366375C67}" presName="parTrans" presStyleLbl="sibTrans2D1" presStyleIdx="4" presStyleCnt="7" custScaleX="159968" custLinFactNeighborX="-28692" custLinFactNeighborY="-15484"/>
      <dgm:spPr/>
      <dgm:t>
        <a:bodyPr/>
        <a:lstStyle/>
        <a:p>
          <a:endParaRPr lang="el-GR"/>
        </a:p>
      </dgm:t>
    </dgm:pt>
    <dgm:pt modelId="{8E277ABA-FCC9-47C9-82AA-C338141D8DC9}" type="pres">
      <dgm:prSet presAssocID="{EB7FA608-F10D-48FE-AB4D-7A6366375C67}" presName="connectorText" presStyleLbl="sibTrans2D1" presStyleIdx="4" presStyleCnt="7"/>
      <dgm:spPr/>
      <dgm:t>
        <a:bodyPr/>
        <a:lstStyle/>
        <a:p>
          <a:endParaRPr lang="el-GR"/>
        </a:p>
      </dgm:t>
    </dgm:pt>
    <dgm:pt modelId="{1EC08C37-A1ED-417A-AB67-DFA5F3A2D844}" type="pres">
      <dgm:prSet presAssocID="{1E68FE56-712D-437C-BA73-D1DA60BCA38E}" presName="node" presStyleLbl="node1" presStyleIdx="4" presStyleCnt="7" custScaleX="103849" custScaleY="105705" custRadScaleRad="104098" custRadScaleInc="14624">
        <dgm:presLayoutVars>
          <dgm:bulletEnabled val="1"/>
        </dgm:presLayoutVars>
      </dgm:prSet>
      <dgm:spPr/>
      <dgm:t>
        <a:bodyPr/>
        <a:lstStyle/>
        <a:p>
          <a:endParaRPr lang="el-GR"/>
        </a:p>
      </dgm:t>
    </dgm:pt>
    <dgm:pt modelId="{8B147805-136B-419D-AB1C-8AA83335AF62}" type="pres">
      <dgm:prSet presAssocID="{248C3840-146C-4402-B9CA-3E61C996C883}" presName="parTrans" presStyleLbl="sibTrans2D1" presStyleIdx="5" presStyleCnt="7" custScaleX="143425" custLinFactNeighborX="7733" custLinFactNeighborY="-13807"/>
      <dgm:spPr/>
      <dgm:t>
        <a:bodyPr/>
        <a:lstStyle/>
        <a:p>
          <a:endParaRPr lang="el-GR"/>
        </a:p>
      </dgm:t>
    </dgm:pt>
    <dgm:pt modelId="{C96855D7-9C8C-4A88-81B9-9AAA0B31612C}" type="pres">
      <dgm:prSet presAssocID="{248C3840-146C-4402-B9CA-3E61C996C883}" presName="connectorText" presStyleLbl="sibTrans2D1" presStyleIdx="5" presStyleCnt="7"/>
      <dgm:spPr/>
      <dgm:t>
        <a:bodyPr/>
        <a:lstStyle/>
        <a:p>
          <a:endParaRPr lang="el-GR"/>
        </a:p>
      </dgm:t>
    </dgm:pt>
    <dgm:pt modelId="{0FDB19CF-5A35-415F-B600-20F450294349}" type="pres">
      <dgm:prSet presAssocID="{682BA8A0-308A-4424-B054-004A13097EB9}" presName="node" presStyleLbl="node1" presStyleIdx="5" presStyleCnt="7" custScaleX="115460" custScaleY="99692" custRadScaleRad="118881" custRadScaleInc="28005">
        <dgm:presLayoutVars>
          <dgm:bulletEnabled val="1"/>
        </dgm:presLayoutVars>
      </dgm:prSet>
      <dgm:spPr/>
      <dgm:t>
        <a:bodyPr/>
        <a:lstStyle/>
        <a:p>
          <a:endParaRPr lang="el-GR"/>
        </a:p>
      </dgm:t>
    </dgm:pt>
    <dgm:pt modelId="{04493FA4-1ADC-4167-9B85-1539A32DE136}" type="pres">
      <dgm:prSet presAssocID="{006FB675-93B6-4B39-B100-0D191485FBE1}" presName="parTrans" presStyleLbl="sibTrans2D1" presStyleIdx="6" presStyleCnt="7" custScaleX="114740"/>
      <dgm:spPr/>
      <dgm:t>
        <a:bodyPr/>
        <a:lstStyle/>
        <a:p>
          <a:endParaRPr lang="el-GR"/>
        </a:p>
      </dgm:t>
    </dgm:pt>
    <dgm:pt modelId="{941CAABC-017C-4D89-864F-488A10631AC7}" type="pres">
      <dgm:prSet presAssocID="{006FB675-93B6-4B39-B100-0D191485FBE1}" presName="connectorText" presStyleLbl="sibTrans2D1" presStyleIdx="6" presStyleCnt="7"/>
      <dgm:spPr/>
      <dgm:t>
        <a:bodyPr/>
        <a:lstStyle/>
        <a:p>
          <a:endParaRPr lang="el-GR"/>
        </a:p>
      </dgm:t>
    </dgm:pt>
    <dgm:pt modelId="{F19D3DD0-DAC9-4C1A-B253-5E61D70F3394}" type="pres">
      <dgm:prSet presAssocID="{9B3A8C73-BFD3-4ED8-802B-99B003EB49C8}" presName="node" presStyleLbl="node1" presStyleIdx="6" presStyleCnt="7" custScaleX="107158" custScaleY="101311" custRadScaleRad="126150" custRadScaleInc="-11799">
        <dgm:presLayoutVars>
          <dgm:bulletEnabled val="1"/>
        </dgm:presLayoutVars>
      </dgm:prSet>
      <dgm:spPr/>
      <dgm:t>
        <a:bodyPr/>
        <a:lstStyle/>
        <a:p>
          <a:endParaRPr lang="el-GR"/>
        </a:p>
      </dgm:t>
    </dgm:pt>
  </dgm:ptLst>
  <dgm:cxnLst>
    <dgm:cxn modelId="{99C419E9-D809-4C78-AC1D-705E48B1AA31}" srcId="{F458BBF0-F3EE-4518-BA3D-F23450A60680}" destId="{9B3A8C73-BFD3-4ED8-802B-99B003EB49C8}" srcOrd="6" destOrd="0" parTransId="{006FB675-93B6-4B39-B100-0D191485FBE1}" sibTransId="{E1246FD1-432E-4DDC-9CDF-656CC7FE0C7E}"/>
    <dgm:cxn modelId="{2AF5E0BD-0E38-4D8B-AAE0-E24273A42D87}" type="presOf" srcId="{006FB675-93B6-4B39-B100-0D191485FBE1}" destId="{941CAABC-017C-4D89-864F-488A10631AC7}" srcOrd="1" destOrd="0" presId="urn:microsoft.com/office/officeart/2005/8/layout/radial5"/>
    <dgm:cxn modelId="{CDC4E927-5B2A-4359-BF37-8ECA566486DB}" type="presOf" srcId="{99492F75-9C20-43E2-9251-617902F15C83}" destId="{217AD10A-4E62-47D3-A2CF-A24E965CA879}" srcOrd="0" destOrd="0" presId="urn:microsoft.com/office/officeart/2005/8/layout/radial5"/>
    <dgm:cxn modelId="{CCD1F667-8D74-4E10-AF5A-61FE3AED3D1A}" srcId="{F458BBF0-F3EE-4518-BA3D-F23450A60680}" destId="{682BA8A0-308A-4424-B054-004A13097EB9}" srcOrd="5" destOrd="0" parTransId="{248C3840-146C-4402-B9CA-3E61C996C883}" sibTransId="{2645F02D-D7F5-4292-AB1F-F3B99B6AA18E}"/>
    <dgm:cxn modelId="{88A755CA-D748-4EE6-8FC8-41551CCB13A5}" type="presOf" srcId="{A423EC8E-DFB4-44B1-A709-579E8A1F1F5B}" destId="{28B61998-63B0-438F-8454-9DD3CAF20571}" srcOrd="1" destOrd="0" presId="urn:microsoft.com/office/officeart/2005/8/layout/radial5"/>
    <dgm:cxn modelId="{4CE4029B-A7C7-4B06-9181-084E6C282F55}" srcId="{27A6165E-B1B8-4A67-8675-BD1B9252F413}" destId="{3365689E-735F-472B-BBC6-8B3C428D60F6}" srcOrd="1" destOrd="0" parTransId="{D2E4223F-C828-402B-8C53-DF9899F6D76B}" sibTransId="{A9DA4FC4-2993-4E0B-BA41-3673B59175B7}"/>
    <dgm:cxn modelId="{51A35A96-C18C-46A0-9366-AEABADCF5238}" type="presOf" srcId="{C3F3DE60-8AF2-4FB4-A251-5804DCB54AE0}" destId="{83F0A73B-2930-4D7B-A06E-C4DFEA828231}" srcOrd="1" destOrd="0" presId="urn:microsoft.com/office/officeart/2005/8/layout/radial5"/>
    <dgm:cxn modelId="{7362B421-E829-4568-ADD0-58E3AE1F252D}" srcId="{F458BBF0-F3EE-4518-BA3D-F23450A60680}" destId="{99492F75-9C20-43E2-9251-617902F15C83}" srcOrd="2" destOrd="0" parTransId="{96AF647D-1E7E-4292-B9F4-EBDBEB10FFED}" sibTransId="{51BAE901-9E96-43D2-8E37-F3366BE2E901}"/>
    <dgm:cxn modelId="{3EA89662-5540-4CCA-82A1-006D05F426E0}" type="presOf" srcId="{9B3A8C73-BFD3-4ED8-802B-99B003EB49C8}" destId="{F19D3DD0-DAC9-4C1A-B253-5E61D70F3394}" srcOrd="0" destOrd="0" presId="urn:microsoft.com/office/officeart/2005/8/layout/radial5"/>
    <dgm:cxn modelId="{934E8C6B-600C-4A85-8BFE-4F022204CE70}" type="presOf" srcId="{96AF647D-1E7E-4292-B9F4-EBDBEB10FFED}" destId="{212E5B57-0590-4502-854F-3467EDAEC583}" srcOrd="1" destOrd="0" presId="urn:microsoft.com/office/officeart/2005/8/layout/radial5"/>
    <dgm:cxn modelId="{13982EE9-ECF2-4568-8360-1C06A18C67FA}" srcId="{27A6165E-B1B8-4A67-8675-BD1B9252F413}" destId="{AB69A72F-8AE2-4A4C-8EAA-9C3A59B65D5E}" srcOrd="2" destOrd="0" parTransId="{8192B347-5E1E-45B6-9603-042CE71DF476}" sibTransId="{12DC3848-232C-489B-8409-E4D3C6AB59E9}"/>
    <dgm:cxn modelId="{B89820A8-11FA-434E-A5DE-F6E11B815CFE}" type="presOf" srcId="{248C3840-146C-4402-B9CA-3E61C996C883}" destId="{8B147805-136B-419D-AB1C-8AA83335AF62}" srcOrd="0" destOrd="0" presId="urn:microsoft.com/office/officeart/2005/8/layout/radial5"/>
    <dgm:cxn modelId="{DCF4352B-6368-4401-B8FA-4C52B7B740D1}" type="presOf" srcId="{96AF647D-1E7E-4292-B9F4-EBDBEB10FFED}" destId="{C4BB2976-5BBE-4F2B-A47B-36A42BF12EEC}" srcOrd="0" destOrd="0" presId="urn:microsoft.com/office/officeart/2005/8/layout/radial5"/>
    <dgm:cxn modelId="{09AF6307-6370-4757-8502-8FEA424C9E5B}" type="presOf" srcId="{DDA82A35-8305-4FC8-B7FF-5AC6FBC6C126}" destId="{CC1879A3-D2D7-4415-A3F7-6D456620F53C}" srcOrd="0" destOrd="0" presId="urn:microsoft.com/office/officeart/2005/8/layout/radial5"/>
    <dgm:cxn modelId="{0C62D358-4799-48AA-8FFA-BC20AD512FA6}" type="presOf" srcId="{EB7FA608-F10D-48FE-AB4D-7A6366375C67}" destId="{4851C5FF-402E-4E76-A789-966CD170594D}" srcOrd="0" destOrd="0" presId="urn:microsoft.com/office/officeart/2005/8/layout/radial5"/>
    <dgm:cxn modelId="{A261EC6B-929C-43AB-882D-E410A6879D9B}" type="presOf" srcId="{F458BBF0-F3EE-4518-BA3D-F23450A60680}" destId="{48190BED-C994-469D-B297-676F0DEC433E}" srcOrd="0" destOrd="0" presId="urn:microsoft.com/office/officeart/2005/8/layout/radial5"/>
    <dgm:cxn modelId="{661731CF-F7DD-4E2B-A751-598294C50254}" type="presOf" srcId="{8CA65D54-294A-4D37-A7A3-C3CED0223C02}" destId="{A9294AB2-F3B3-4C95-B61B-6C5CDBD71A7F}" srcOrd="0" destOrd="0" presId="urn:microsoft.com/office/officeart/2005/8/layout/radial5"/>
    <dgm:cxn modelId="{A17296C6-0A40-4AA4-9D5A-1117FD3BDCE0}" type="presOf" srcId="{C3F3DE60-8AF2-4FB4-A251-5804DCB54AE0}" destId="{B3914389-A5DD-4FFE-89AD-AE1FF2798A11}" srcOrd="0" destOrd="0" presId="urn:microsoft.com/office/officeart/2005/8/layout/radial5"/>
    <dgm:cxn modelId="{4F3D46CB-8935-4B94-95F3-96CD2FE445DF}" type="presOf" srcId="{248C3840-146C-4402-B9CA-3E61C996C883}" destId="{C96855D7-9C8C-4A88-81B9-9AAA0B31612C}" srcOrd="1" destOrd="0" presId="urn:microsoft.com/office/officeart/2005/8/layout/radial5"/>
    <dgm:cxn modelId="{C0026C98-387E-4226-A833-5AAC76DB236B}" type="presOf" srcId="{27A6165E-B1B8-4A67-8675-BD1B9252F413}" destId="{444E565C-43E7-4258-AD10-EE8A39B68F05}" srcOrd="0" destOrd="0" presId="urn:microsoft.com/office/officeart/2005/8/layout/radial5"/>
    <dgm:cxn modelId="{0D862D86-B193-426E-9F28-D0A4D17856AB}" type="presOf" srcId="{DDA82A35-8305-4FC8-B7FF-5AC6FBC6C126}" destId="{942C8446-4A42-4339-A3D0-C887F6371FC1}" srcOrd="1" destOrd="0" presId="urn:microsoft.com/office/officeart/2005/8/layout/radial5"/>
    <dgm:cxn modelId="{F7957F3A-A106-47D9-905A-2C04442B0459}" srcId="{F458BBF0-F3EE-4518-BA3D-F23450A60680}" destId="{8CA65D54-294A-4D37-A7A3-C3CED0223C02}" srcOrd="3" destOrd="0" parTransId="{A423EC8E-DFB4-44B1-A709-579E8A1F1F5B}" sibTransId="{99D820A6-3AF5-4211-8A0E-2AF775B1113C}"/>
    <dgm:cxn modelId="{07D42E65-C0AF-42BB-83D1-29A8E6C530B9}" type="presOf" srcId="{EB7FA608-F10D-48FE-AB4D-7A6366375C67}" destId="{8E277ABA-FCC9-47C9-82AA-C338141D8DC9}" srcOrd="1" destOrd="0" presId="urn:microsoft.com/office/officeart/2005/8/layout/radial5"/>
    <dgm:cxn modelId="{9F79A3E2-26DD-4442-80E0-E385A8C156A1}" type="presOf" srcId="{A423EC8E-DFB4-44B1-A709-579E8A1F1F5B}" destId="{1E51EA5C-F160-4C16-B843-7E71DB60C502}" srcOrd="0" destOrd="0" presId="urn:microsoft.com/office/officeart/2005/8/layout/radial5"/>
    <dgm:cxn modelId="{1AA86B7B-04D6-40A0-8BA6-4088E4A2471C}" type="presOf" srcId="{93D5EEE2-30D3-4F7D-931B-C7029C9A86C3}" destId="{547283E3-A6A2-4E36-8CB3-5B15B3416460}" srcOrd="0" destOrd="0" presId="urn:microsoft.com/office/officeart/2005/8/layout/radial5"/>
    <dgm:cxn modelId="{18940645-AF0F-44FE-80E5-07CF785E8093}" type="presOf" srcId="{006FB675-93B6-4B39-B100-0D191485FBE1}" destId="{04493FA4-1ADC-4167-9B85-1539A32DE136}" srcOrd="0" destOrd="0" presId="urn:microsoft.com/office/officeart/2005/8/layout/radial5"/>
    <dgm:cxn modelId="{04EFAE7F-D5BA-490B-8B6E-A0DE6DD09D7D}" srcId="{F458BBF0-F3EE-4518-BA3D-F23450A60680}" destId="{1E68FE56-712D-437C-BA73-D1DA60BCA38E}" srcOrd="4" destOrd="0" parTransId="{EB7FA608-F10D-48FE-AB4D-7A6366375C67}" sibTransId="{57603674-BCAC-450E-9E8B-5B5750829A96}"/>
    <dgm:cxn modelId="{BED5DDF8-C389-4B04-85FB-5805BEC35F48}" type="presOf" srcId="{34778E79-2FA6-4127-8F49-A06358C99580}" destId="{2F0CDA29-72A9-4E62-B88C-BD9BED104AE0}" srcOrd="0" destOrd="0" presId="urn:microsoft.com/office/officeart/2005/8/layout/radial5"/>
    <dgm:cxn modelId="{B725A2D4-3CA9-4D29-AF53-0B4F38E86D88}" type="presOf" srcId="{682BA8A0-308A-4424-B054-004A13097EB9}" destId="{0FDB19CF-5A35-415F-B600-20F450294349}" srcOrd="0" destOrd="0" presId="urn:microsoft.com/office/officeart/2005/8/layout/radial5"/>
    <dgm:cxn modelId="{77051000-97E4-4911-B4D9-248BFB150E54}" type="presOf" srcId="{1E68FE56-712D-437C-BA73-D1DA60BCA38E}" destId="{1EC08C37-A1ED-417A-AB67-DFA5F3A2D844}" srcOrd="0" destOrd="0" presId="urn:microsoft.com/office/officeart/2005/8/layout/radial5"/>
    <dgm:cxn modelId="{72ECFC34-3E75-4F7E-A68E-340D1DB0FC24}" srcId="{F458BBF0-F3EE-4518-BA3D-F23450A60680}" destId="{93D5EEE2-30D3-4F7D-931B-C7029C9A86C3}" srcOrd="1" destOrd="0" parTransId="{C3F3DE60-8AF2-4FB4-A251-5804DCB54AE0}" sibTransId="{56D96EEC-2B99-482D-83B6-4E9277CA9720}"/>
    <dgm:cxn modelId="{9F59DC28-AB68-4266-A690-D0228CC33382}" srcId="{27A6165E-B1B8-4A67-8675-BD1B9252F413}" destId="{F458BBF0-F3EE-4518-BA3D-F23450A60680}" srcOrd="0" destOrd="0" parTransId="{29AA93D7-D265-4872-9054-C3F3A12C9783}" sibTransId="{9FAC38FC-4213-476A-A09E-B46A6C7FD698}"/>
    <dgm:cxn modelId="{E13A034B-B4C5-4629-8C6B-5B4EA032423B}" srcId="{F458BBF0-F3EE-4518-BA3D-F23450A60680}" destId="{34778E79-2FA6-4127-8F49-A06358C99580}" srcOrd="0" destOrd="0" parTransId="{DDA82A35-8305-4FC8-B7FF-5AC6FBC6C126}" sibTransId="{16944E6A-710A-4A65-815D-10B5B471BC45}"/>
    <dgm:cxn modelId="{7267CF8C-4B70-4771-8A22-88525717070A}" type="presParOf" srcId="{444E565C-43E7-4258-AD10-EE8A39B68F05}" destId="{48190BED-C994-469D-B297-676F0DEC433E}" srcOrd="0" destOrd="0" presId="urn:microsoft.com/office/officeart/2005/8/layout/radial5"/>
    <dgm:cxn modelId="{4A86A77E-950B-41A2-AB71-481137FCA251}" type="presParOf" srcId="{444E565C-43E7-4258-AD10-EE8A39B68F05}" destId="{CC1879A3-D2D7-4415-A3F7-6D456620F53C}" srcOrd="1" destOrd="0" presId="urn:microsoft.com/office/officeart/2005/8/layout/radial5"/>
    <dgm:cxn modelId="{7E40A8E7-48CC-4E8F-B4FC-4CFBBF8BD21A}" type="presParOf" srcId="{CC1879A3-D2D7-4415-A3F7-6D456620F53C}" destId="{942C8446-4A42-4339-A3D0-C887F6371FC1}" srcOrd="0" destOrd="0" presId="urn:microsoft.com/office/officeart/2005/8/layout/radial5"/>
    <dgm:cxn modelId="{6D800741-2B89-4826-B19B-04EC2BD4E73A}" type="presParOf" srcId="{444E565C-43E7-4258-AD10-EE8A39B68F05}" destId="{2F0CDA29-72A9-4E62-B88C-BD9BED104AE0}" srcOrd="2" destOrd="0" presId="urn:microsoft.com/office/officeart/2005/8/layout/radial5"/>
    <dgm:cxn modelId="{A4A07112-2141-47EB-82FA-DCB47B001953}" type="presParOf" srcId="{444E565C-43E7-4258-AD10-EE8A39B68F05}" destId="{B3914389-A5DD-4FFE-89AD-AE1FF2798A11}" srcOrd="3" destOrd="0" presId="urn:microsoft.com/office/officeart/2005/8/layout/radial5"/>
    <dgm:cxn modelId="{6FBFC9CA-D4F5-4F32-A4D2-D335E1F47B22}" type="presParOf" srcId="{B3914389-A5DD-4FFE-89AD-AE1FF2798A11}" destId="{83F0A73B-2930-4D7B-A06E-C4DFEA828231}" srcOrd="0" destOrd="0" presId="urn:microsoft.com/office/officeart/2005/8/layout/radial5"/>
    <dgm:cxn modelId="{EED90735-2FA7-4F0C-9596-219155FECCF7}" type="presParOf" srcId="{444E565C-43E7-4258-AD10-EE8A39B68F05}" destId="{547283E3-A6A2-4E36-8CB3-5B15B3416460}" srcOrd="4" destOrd="0" presId="urn:microsoft.com/office/officeart/2005/8/layout/radial5"/>
    <dgm:cxn modelId="{2A0462DE-C700-4A39-A510-3D1B07AA501C}" type="presParOf" srcId="{444E565C-43E7-4258-AD10-EE8A39B68F05}" destId="{C4BB2976-5BBE-4F2B-A47B-36A42BF12EEC}" srcOrd="5" destOrd="0" presId="urn:microsoft.com/office/officeart/2005/8/layout/radial5"/>
    <dgm:cxn modelId="{1DB6046E-C8B9-4C24-9F75-A18A600002D1}" type="presParOf" srcId="{C4BB2976-5BBE-4F2B-A47B-36A42BF12EEC}" destId="{212E5B57-0590-4502-854F-3467EDAEC583}" srcOrd="0" destOrd="0" presId="urn:microsoft.com/office/officeart/2005/8/layout/radial5"/>
    <dgm:cxn modelId="{6CDCF5F2-8EC7-4C11-95FD-B9CA4FDCE99E}" type="presParOf" srcId="{444E565C-43E7-4258-AD10-EE8A39B68F05}" destId="{217AD10A-4E62-47D3-A2CF-A24E965CA879}" srcOrd="6" destOrd="0" presId="urn:microsoft.com/office/officeart/2005/8/layout/radial5"/>
    <dgm:cxn modelId="{BF066A87-9AD1-4417-9AA7-9FB7635831A3}" type="presParOf" srcId="{444E565C-43E7-4258-AD10-EE8A39B68F05}" destId="{1E51EA5C-F160-4C16-B843-7E71DB60C502}" srcOrd="7" destOrd="0" presId="urn:microsoft.com/office/officeart/2005/8/layout/radial5"/>
    <dgm:cxn modelId="{6FB000F8-4BBD-41A5-9815-D063E2076088}" type="presParOf" srcId="{1E51EA5C-F160-4C16-B843-7E71DB60C502}" destId="{28B61998-63B0-438F-8454-9DD3CAF20571}" srcOrd="0" destOrd="0" presId="urn:microsoft.com/office/officeart/2005/8/layout/radial5"/>
    <dgm:cxn modelId="{C1079A40-4717-48F2-8696-6755281C503B}" type="presParOf" srcId="{444E565C-43E7-4258-AD10-EE8A39B68F05}" destId="{A9294AB2-F3B3-4C95-B61B-6C5CDBD71A7F}" srcOrd="8" destOrd="0" presId="urn:microsoft.com/office/officeart/2005/8/layout/radial5"/>
    <dgm:cxn modelId="{753B1B53-9703-4180-9FF9-859AF43AF95E}" type="presParOf" srcId="{444E565C-43E7-4258-AD10-EE8A39B68F05}" destId="{4851C5FF-402E-4E76-A789-966CD170594D}" srcOrd="9" destOrd="0" presId="urn:microsoft.com/office/officeart/2005/8/layout/radial5"/>
    <dgm:cxn modelId="{ACF32AA9-447A-4FC6-886A-39954CBF0655}" type="presParOf" srcId="{4851C5FF-402E-4E76-A789-966CD170594D}" destId="{8E277ABA-FCC9-47C9-82AA-C338141D8DC9}" srcOrd="0" destOrd="0" presId="urn:microsoft.com/office/officeart/2005/8/layout/radial5"/>
    <dgm:cxn modelId="{0479B531-E0D0-4643-9CCE-6F959FEA944A}" type="presParOf" srcId="{444E565C-43E7-4258-AD10-EE8A39B68F05}" destId="{1EC08C37-A1ED-417A-AB67-DFA5F3A2D844}" srcOrd="10" destOrd="0" presId="urn:microsoft.com/office/officeart/2005/8/layout/radial5"/>
    <dgm:cxn modelId="{BCFE873A-2FD3-4371-A64A-F2EAEE37DFB1}" type="presParOf" srcId="{444E565C-43E7-4258-AD10-EE8A39B68F05}" destId="{8B147805-136B-419D-AB1C-8AA83335AF62}" srcOrd="11" destOrd="0" presId="urn:microsoft.com/office/officeart/2005/8/layout/radial5"/>
    <dgm:cxn modelId="{6D105BA2-E74B-48BE-AADF-77C1E081E24E}" type="presParOf" srcId="{8B147805-136B-419D-AB1C-8AA83335AF62}" destId="{C96855D7-9C8C-4A88-81B9-9AAA0B31612C}" srcOrd="0" destOrd="0" presId="urn:microsoft.com/office/officeart/2005/8/layout/radial5"/>
    <dgm:cxn modelId="{9548BE7F-6E9F-4C5B-B3B4-00B73610F749}" type="presParOf" srcId="{444E565C-43E7-4258-AD10-EE8A39B68F05}" destId="{0FDB19CF-5A35-415F-B600-20F450294349}" srcOrd="12" destOrd="0" presId="urn:microsoft.com/office/officeart/2005/8/layout/radial5"/>
    <dgm:cxn modelId="{20EACA0F-CCD9-4318-9CEE-1B310BE22E90}" type="presParOf" srcId="{444E565C-43E7-4258-AD10-EE8A39B68F05}" destId="{04493FA4-1ADC-4167-9B85-1539A32DE136}" srcOrd="13" destOrd="0" presId="urn:microsoft.com/office/officeart/2005/8/layout/radial5"/>
    <dgm:cxn modelId="{DE3DBE92-4FB8-4512-8BE5-3DFB4B63FAA9}" type="presParOf" srcId="{04493FA4-1ADC-4167-9B85-1539A32DE136}" destId="{941CAABC-017C-4D89-864F-488A10631AC7}" srcOrd="0" destOrd="0" presId="urn:microsoft.com/office/officeart/2005/8/layout/radial5"/>
    <dgm:cxn modelId="{4E752E17-ED3A-4C52-B3FA-0ECE9F1DC390}" type="presParOf" srcId="{444E565C-43E7-4258-AD10-EE8A39B68F05}" destId="{F19D3DD0-DAC9-4C1A-B253-5E61D70F3394}" srcOrd="14"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0AAF8-475D-4C61-B0E1-0524CADBC60D}" type="doc">
      <dgm:prSet loTypeId="urn:microsoft.com/office/officeart/2005/8/layout/radial6" loCatId="cycle" qsTypeId="urn:microsoft.com/office/officeart/2005/8/quickstyle/simple3" qsCatId="simple" csTypeId="urn:microsoft.com/office/officeart/2005/8/colors/colorful4" csCatId="colorful" phldr="1"/>
      <dgm:spPr/>
      <dgm:t>
        <a:bodyPr/>
        <a:lstStyle/>
        <a:p>
          <a:endParaRPr lang="el-GR"/>
        </a:p>
      </dgm:t>
    </dgm:pt>
    <dgm:pt modelId="{00AF781D-EE6B-4DFC-AC22-BB40092CD6DB}">
      <dgm:prSet phldrT="[Κείμενο]" custT="1"/>
      <dgm:spPr/>
      <dgm:t>
        <a:bodyPr/>
        <a:lstStyle/>
        <a:p>
          <a:r>
            <a:rPr lang="el-GR" sz="1600" dirty="0" smtClean="0">
              <a:solidFill>
                <a:schemeClr val="bg1"/>
              </a:solidFill>
            </a:rPr>
            <a:t>Πριν και μετά το σχολείο</a:t>
          </a:r>
          <a:endParaRPr lang="el-GR" sz="1600" dirty="0">
            <a:solidFill>
              <a:schemeClr val="bg1"/>
            </a:solidFill>
          </a:endParaRPr>
        </a:p>
      </dgm:t>
    </dgm:pt>
    <dgm:pt modelId="{7289FDFE-726B-46E8-98BA-766EE362E271}" type="parTrans" cxnId="{F3CB95E0-1391-4781-B1C2-45E73A53B21F}">
      <dgm:prSet/>
      <dgm:spPr/>
      <dgm:t>
        <a:bodyPr/>
        <a:lstStyle/>
        <a:p>
          <a:endParaRPr lang="el-GR"/>
        </a:p>
      </dgm:t>
    </dgm:pt>
    <dgm:pt modelId="{0DED5DCD-932C-4D43-918D-1FE5D5E2BBAB}" type="sibTrans" cxnId="{F3CB95E0-1391-4781-B1C2-45E73A53B21F}">
      <dgm:prSet/>
      <dgm:spPr/>
      <dgm:t>
        <a:bodyPr/>
        <a:lstStyle/>
        <a:p>
          <a:endParaRPr lang="el-GR"/>
        </a:p>
      </dgm:t>
    </dgm:pt>
    <dgm:pt modelId="{9ED98C59-3F27-4BE7-AA96-7470109AC3FB}">
      <dgm:prSet phldrT="[Κείμενο]" custT="1"/>
      <dgm:spPr>
        <a:solidFill>
          <a:srgbClr val="C00000"/>
        </a:solidFill>
      </dgm:spPr>
      <dgm:t>
        <a:bodyPr/>
        <a:lstStyle/>
        <a:p>
          <a:r>
            <a:rPr lang="el-GR" sz="1600" dirty="0" smtClean="0">
              <a:solidFill>
                <a:schemeClr val="bg1"/>
              </a:solidFill>
            </a:rPr>
            <a:t>Στο μάθημα Φυσικής Αγωγής</a:t>
          </a:r>
          <a:endParaRPr lang="el-GR" sz="1600" dirty="0">
            <a:solidFill>
              <a:schemeClr val="bg1"/>
            </a:solidFill>
          </a:endParaRPr>
        </a:p>
      </dgm:t>
    </dgm:pt>
    <dgm:pt modelId="{A6704DB6-487E-4A23-8695-00EC9D4DF6DA}" type="parTrans" cxnId="{22028CE7-578E-44B4-A58F-A097CEDD06FD}">
      <dgm:prSet/>
      <dgm:spPr/>
      <dgm:t>
        <a:bodyPr/>
        <a:lstStyle/>
        <a:p>
          <a:endParaRPr lang="el-GR"/>
        </a:p>
      </dgm:t>
    </dgm:pt>
    <dgm:pt modelId="{CCC06D58-9E91-4E81-BC2F-285EC7FF3958}" type="sibTrans" cxnId="{22028CE7-578E-44B4-A58F-A097CEDD06FD}">
      <dgm:prSet/>
      <dgm:spPr>
        <a:solidFill>
          <a:srgbClr val="7030A0"/>
        </a:solidFill>
      </dgm:spPr>
      <dgm:t>
        <a:bodyPr/>
        <a:lstStyle/>
        <a:p>
          <a:endParaRPr lang="el-GR"/>
        </a:p>
      </dgm:t>
    </dgm:pt>
    <dgm:pt modelId="{2A817A1C-5CCF-4502-8D3C-5F3E79EBE5ED}">
      <dgm:prSet phldrT="[Κείμενο]" custT="1"/>
      <dgm:spPr>
        <a:solidFill>
          <a:schemeClr val="accent6">
            <a:lumMod val="50000"/>
          </a:schemeClr>
        </a:solidFill>
      </dgm:spPr>
      <dgm:t>
        <a:bodyPr/>
        <a:lstStyle/>
        <a:p>
          <a:r>
            <a:rPr lang="el-GR" sz="1600" dirty="0" smtClean="0">
              <a:solidFill>
                <a:schemeClr val="bg1"/>
              </a:solidFill>
            </a:rPr>
            <a:t>Στο σχολείο</a:t>
          </a:r>
          <a:endParaRPr lang="el-GR" sz="1600" dirty="0">
            <a:solidFill>
              <a:schemeClr val="bg1"/>
            </a:solidFill>
          </a:endParaRPr>
        </a:p>
      </dgm:t>
    </dgm:pt>
    <dgm:pt modelId="{77EAB13B-D6CA-4BC3-9DC1-2C4DBD87F6B3}" type="parTrans" cxnId="{C7002671-6115-43E6-A622-3F7D03B05D95}">
      <dgm:prSet/>
      <dgm:spPr/>
      <dgm:t>
        <a:bodyPr/>
        <a:lstStyle/>
        <a:p>
          <a:endParaRPr lang="el-GR"/>
        </a:p>
      </dgm:t>
    </dgm:pt>
    <dgm:pt modelId="{4CBFB139-42B4-4A8D-95C6-B0A50F8413B9}" type="sibTrans" cxnId="{C7002671-6115-43E6-A622-3F7D03B05D95}">
      <dgm:prSet/>
      <dgm:spPr/>
      <dgm:t>
        <a:bodyPr/>
        <a:lstStyle/>
        <a:p>
          <a:endParaRPr lang="el-GR"/>
        </a:p>
      </dgm:t>
    </dgm:pt>
    <dgm:pt modelId="{318C4935-AE58-4472-9D2C-C2EB6A9324F7}">
      <dgm:prSet phldrT="[Κείμενο]" custT="1"/>
      <dgm:spPr>
        <a:solidFill>
          <a:srgbClr val="58A4A8"/>
        </a:solidFill>
      </dgm:spPr>
      <dgm:t>
        <a:bodyPr/>
        <a:lstStyle/>
        <a:p>
          <a:r>
            <a:rPr lang="el-GR" sz="1600" dirty="0" smtClean="0">
              <a:solidFill>
                <a:schemeClr val="bg1"/>
              </a:solidFill>
            </a:rPr>
            <a:t>Στο σπίτι και στη γειτονιά μας</a:t>
          </a:r>
          <a:endParaRPr lang="el-GR" sz="1600" dirty="0">
            <a:solidFill>
              <a:schemeClr val="bg1"/>
            </a:solidFill>
          </a:endParaRPr>
        </a:p>
      </dgm:t>
    </dgm:pt>
    <dgm:pt modelId="{BD1E998C-013C-4809-BC7D-5097B8C2D36F}" type="parTrans" cxnId="{334DB66E-D9BD-49D1-BC76-5A450AB16F22}">
      <dgm:prSet/>
      <dgm:spPr/>
      <dgm:t>
        <a:bodyPr/>
        <a:lstStyle/>
        <a:p>
          <a:endParaRPr lang="el-GR"/>
        </a:p>
      </dgm:t>
    </dgm:pt>
    <dgm:pt modelId="{01BA9212-16CF-4232-AB19-D075025B00BF}" type="sibTrans" cxnId="{334DB66E-D9BD-49D1-BC76-5A450AB16F22}">
      <dgm:prSet/>
      <dgm:spPr/>
      <dgm:t>
        <a:bodyPr/>
        <a:lstStyle/>
        <a:p>
          <a:endParaRPr lang="el-GR"/>
        </a:p>
      </dgm:t>
    </dgm:pt>
    <dgm:pt modelId="{E1A2D071-9739-43FD-8AC0-0C4D7A69ADB5}" type="pres">
      <dgm:prSet presAssocID="{03F0AAF8-475D-4C61-B0E1-0524CADBC60D}" presName="Name0" presStyleCnt="0">
        <dgm:presLayoutVars>
          <dgm:chMax val="1"/>
          <dgm:dir/>
          <dgm:animLvl val="ctr"/>
          <dgm:resizeHandles val="exact"/>
        </dgm:presLayoutVars>
      </dgm:prSet>
      <dgm:spPr/>
      <dgm:t>
        <a:bodyPr/>
        <a:lstStyle/>
        <a:p>
          <a:endParaRPr lang="el-GR"/>
        </a:p>
      </dgm:t>
    </dgm:pt>
    <dgm:pt modelId="{52000799-20E7-47BF-85F1-7C8D8411277D}" type="pres">
      <dgm:prSet presAssocID="{00AF781D-EE6B-4DFC-AC22-BB40092CD6DB}" presName="centerShape" presStyleLbl="node0" presStyleIdx="0" presStyleCnt="1"/>
      <dgm:spPr/>
      <dgm:t>
        <a:bodyPr/>
        <a:lstStyle/>
        <a:p>
          <a:endParaRPr lang="el-GR"/>
        </a:p>
      </dgm:t>
    </dgm:pt>
    <dgm:pt modelId="{33D1FA45-82A1-43D9-94BA-6FB339A60353}" type="pres">
      <dgm:prSet presAssocID="{9ED98C59-3F27-4BE7-AA96-7470109AC3FB}" presName="node" presStyleLbl="node1" presStyleIdx="0" presStyleCnt="3">
        <dgm:presLayoutVars>
          <dgm:bulletEnabled val="1"/>
        </dgm:presLayoutVars>
      </dgm:prSet>
      <dgm:spPr/>
      <dgm:t>
        <a:bodyPr/>
        <a:lstStyle/>
        <a:p>
          <a:endParaRPr lang="el-GR"/>
        </a:p>
      </dgm:t>
    </dgm:pt>
    <dgm:pt modelId="{2E2EB8CA-FBD3-415A-A7A8-9ED62FA182E7}" type="pres">
      <dgm:prSet presAssocID="{9ED98C59-3F27-4BE7-AA96-7470109AC3FB}" presName="dummy" presStyleCnt="0"/>
      <dgm:spPr/>
    </dgm:pt>
    <dgm:pt modelId="{DF453142-F19B-4C14-857A-BFF33DCCDEAA}" type="pres">
      <dgm:prSet presAssocID="{CCC06D58-9E91-4E81-BC2F-285EC7FF3958}" presName="sibTrans" presStyleLbl="sibTrans2D1" presStyleIdx="0" presStyleCnt="3"/>
      <dgm:spPr/>
      <dgm:t>
        <a:bodyPr/>
        <a:lstStyle/>
        <a:p>
          <a:endParaRPr lang="el-GR"/>
        </a:p>
      </dgm:t>
    </dgm:pt>
    <dgm:pt modelId="{90D4765E-276B-4E4F-9733-4D693084F2C7}" type="pres">
      <dgm:prSet presAssocID="{2A817A1C-5CCF-4502-8D3C-5F3E79EBE5ED}" presName="node" presStyleLbl="node1" presStyleIdx="1" presStyleCnt="3">
        <dgm:presLayoutVars>
          <dgm:bulletEnabled val="1"/>
        </dgm:presLayoutVars>
      </dgm:prSet>
      <dgm:spPr/>
      <dgm:t>
        <a:bodyPr/>
        <a:lstStyle/>
        <a:p>
          <a:endParaRPr lang="el-GR"/>
        </a:p>
      </dgm:t>
    </dgm:pt>
    <dgm:pt modelId="{DE3FA327-C515-4D1B-A907-AC87E7FC7264}" type="pres">
      <dgm:prSet presAssocID="{2A817A1C-5CCF-4502-8D3C-5F3E79EBE5ED}" presName="dummy" presStyleCnt="0"/>
      <dgm:spPr/>
    </dgm:pt>
    <dgm:pt modelId="{D478D8B8-E19F-4C03-A1EC-DF8B51D9B7C2}" type="pres">
      <dgm:prSet presAssocID="{4CBFB139-42B4-4A8D-95C6-B0A50F8413B9}" presName="sibTrans" presStyleLbl="sibTrans2D1" presStyleIdx="1" presStyleCnt="3"/>
      <dgm:spPr/>
      <dgm:t>
        <a:bodyPr/>
        <a:lstStyle/>
        <a:p>
          <a:endParaRPr lang="el-GR"/>
        </a:p>
      </dgm:t>
    </dgm:pt>
    <dgm:pt modelId="{E78FF648-82E5-4A90-9883-171017A7D8D9}" type="pres">
      <dgm:prSet presAssocID="{318C4935-AE58-4472-9D2C-C2EB6A9324F7}" presName="node" presStyleLbl="node1" presStyleIdx="2" presStyleCnt="3">
        <dgm:presLayoutVars>
          <dgm:bulletEnabled val="1"/>
        </dgm:presLayoutVars>
      </dgm:prSet>
      <dgm:spPr/>
      <dgm:t>
        <a:bodyPr/>
        <a:lstStyle/>
        <a:p>
          <a:endParaRPr lang="el-GR"/>
        </a:p>
      </dgm:t>
    </dgm:pt>
    <dgm:pt modelId="{32E2997D-54D9-4C02-9333-324FAC7EFF7E}" type="pres">
      <dgm:prSet presAssocID="{318C4935-AE58-4472-9D2C-C2EB6A9324F7}" presName="dummy" presStyleCnt="0"/>
      <dgm:spPr/>
    </dgm:pt>
    <dgm:pt modelId="{9206EF45-A8A9-4155-B10A-D53BE8544F83}" type="pres">
      <dgm:prSet presAssocID="{01BA9212-16CF-4232-AB19-D075025B00BF}" presName="sibTrans" presStyleLbl="sibTrans2D1" presStyleIdx="2" presStyleCnt="3"/>
      <dgm:spPr/>
      <dgm:t>
        <a:bodyPr/>
        <a:lstStyle/>
        <a:p>
          <a:endParaRPr lang="el-GR"/>
        </a:p>
      </dgm:t>
    </dgm:pt>
  </dgm:ptLst>
  <dgm:cxnLst>
    <dgm:cxn modelId="{22028CE7-578E-44B4-A58F-A097CEDD06FD}" srcId="{00AF781D-EE6B-4DFC-AC22-BB40092CD6DB}" destId="{9ED98C59-3F27-4BE7-AA96-7470109AC3FB}" srcOrd="0" destOrd="0" parTransId="{A6704DB6-487E-4A23-8695-00EC9D4DF6DA}" sibTransId="{CCC06D58-9E91-4E81-BC2F-285EC7FF3958}"/>
    <dgm:cxn modelId="{52FBB8F5-F13C-4673-AD1C-D3E49728B8F0}" type="presOf" srcId="{03F0AAF8-475D-4C61-B0E1-0524CADBC60D}" destId="{E1A2D071-9739-43FD-8AC0-0C4D7A69ADB5}" srcOrd="0" destOrd="0" presId="urn:microsoft.com/office/officeart/2005/8/layout/radial6"/>
    <dgm:cxn modelId="{BD5B9A26-FE5F-4D57-B9DF-AE4E0E829358}" type="presOf" srcId="{00AF781D-EE6B-4DFC-AC22-BB40092CD6DB}" destId="{52000799-20E7-47BF-85F1-7C8D8411277D}" srcOrd="0" destOrd="0" presId="urn:microsoft.com/office/officeart/2005/8/layout/radial6"/>
    <dgm:cxn modelId="{6EB92C5E-94CC-47F5-B236-C4987256A7E1}" type="presOf" srcId="{318C4935-AE58-4472-9D2C-C2EB6A9324F7}" destId="{E78FF648-82E5-4A90-9883-171017A7D8D9}" srcOrd="0" destOrd="0" presId="urn:microsoft.com/office/officeart/2005/8/layout/radial6"/>
    <dgm:cxn modelId="{08DCF7DF-8B32-4734-9FFF-34869C917606}" type="presOf" srcId="{CCC06D58-9E91-4E81-BC2F-285EC7FF3958}" destId="{DF453142-F19B-4C14-857A-BFF33DCCDEAA}" srcOrd="0" destOrd="0" presId="urn:microsoft.com/office/officeart/2005/8/layout/radial6"/>
    <dgm:cxn modelId="{F4118E12-AE27-4BAE-ADE7-C65661AAA803}" type="presOf" srcId="{4CBFB139-42B4-4A8D-95C6-B0A50F8413B9}" destId="{D478D8B8-E19F-4C03-A1EC-DF8B51D9B7C2}" srcOrd="0" destOrd="0" presId="urn:microsoft.com/office/officeart/2005/8/layout/radial6"/>
    <dgm:cxn modelId="{0B99B083-3350-41E0-9BD3-971F9298194E}" type="presOf" srcId="{9ED98C59-3F27-4BE7-AA96-7470109AC3FB}" destId="{33D1FA45-82A1-43D9-94BA-6FB339A60353}" srcOrd="0" destOrd="0" presId="urn:microsoft.com/office/officeart/2005/8/layout/radial6"/>
    <dgm:cxn modelId="{C7002671-6115-43E6-A622-3F7D03B05D95}" srcId="{00AF781D-EE6B-4DFC-AC22-BB40092CD6DB}" destId="{2A817A1C-5CCF-4502-8D3C-5F3E79EBE5ED}" srcOrd="1" destOrd="0" parTransId="{77EAB13B-D6CA-4BC3-9DC1-2C4DBD87F6B3}" sibTransId="{4CBFB139-42B4-4A8D-95C6-B0A50F8413B9}"/>
    <dgm:cxn modelId="{DB13175B-47F5-453C-9AB4-9DB3D5B72151}" type="presOf" srcId="{01BA9212-16CF-4232-AB19-D075025B00BF}" destId="{9206EF45-A8A9-4155-B10A-D53BE8544F83}" srcOrd="0" destOrd="0" presId="urn:microsoft.com/office/officeart/2005/8/layout/radial6"/>
    <dgm:cxn modelId="{334DB66E-D9BD-49D1-BC76-5A450AB16F22}" srcId="{00AF781D-EE6B-4DFC-AC22-BB40092CD6DB}" destId="{318C4935-AE58-4472-9D2C-C2EB6A9324F7}" srcOrd="2" destOrd="0" parTransId="{BD1E998C-013C-4809-BC7D-5097B8C2D36F}" sibTransId="{01BA9212-16CF-4232-AB19-D075025B00BF}"/>
    <dgm:cxn modelId="{912390E3-9E72-4766-8834-144BE6982B7A}" type="presOf" srcId="{2A817A1C-5CCF-4502-8D3C-5F3E79EBE5ED}" destId="{90D4765E-276B-4E4F-9733-4D693084F2C7}" srcOrd="0" destOrd="0" presId="urn:microsoft.com/office/officeart/2005/8/layout/radial6"/>
    <dgm:cxn modelId="{F3CB95E0-1391-4781-B1C2-45E73A53B21F}" srcId="{03F0AAF8-475D-4C61-B0E1-0524CADBC60D}" destId="{00AF781D-EE6B-4DFC-AC22-BB40092CD6DB}" srcOrd="0" destOrd="0" parTransId="{7289FDFE-726B-46E8-98BA-766EE362E271}" sibTransId="{0DED5DCD-932C-4D43-918D-1FE5D5E2BBAB}"/>
    <dgm:cxn modelId="{AA014045-E303-4E21-B063-18716AE44E93}" type="presParOf" srcId="{E1A2D071-9739-43FD-8AC0-0C4D7A69ADB5}" destId="{52000799-20E7-47BF-85F1-7C8D8411277D}" srcOrd="0" destOrd="0" presId="urn:microsoft.com/office/officeart/2005/8/layout/radial6"/>
    <dgm:cxn modelId="{929ACEA2-9BB0-401E-83CE-63BCCEF8E00D}" type="presParOf" srcId="{E1A2D071-9739-43FD-8AC0-0C4D7A69ADB5}" destId="{33D1FA45-82A1-43D9-94BA-6FB339A60353}" srcOrd="1" destOrd="0" presId="urn:microsoft.com/office/officeart/2005/8/layout/radial6"/>
    <dgm:cxn modelId="{96222C52-8331-489E-8848-F10E36436943}" type="presParOf" srcId="{E1A2D071-9739-43FD-8AC0-0C4D7A69ADB5}" destId="{2E2EB8CA-FBD3-415A-A7A8-9ED62FA182E7}" srcOrd="2" destOrd="0" presId="urn:microsoft.com/office/officeart/2005/8/layout/radial6"/>
    <dgm:cxn modelId="{4CAFEEB0-47E1-4E2A-8FD3-C636ED8C30CF}" type="presParOf" srcId="{E1A2D071-9739-43FD-8AC0-0C4D7A69ADB5}" destId="{DF453142-F19B-4C14-857A-BFF33DCCDEAA}" srcOrd="3" destOrd="0" presId="urn:microsoft.com/office/officeart/2005/8/layout/radial6"/>
    <dgm:cxn modelId="{9CDC5689-0768-4032-B062-CAECD2512D1D}" type="presParOf" srcId="{E1A2D071-9739-43FD-8AC0-0C4D7A69ADB5}" destId="{90D4765E-276B-4E4F-9733-4D693084F2C7}" srcOrd="4" destOrd="0" presId="urn:microsoft.com/office/officeart/2005/8/layout/radial6"/>
    <dgm:cxn modelId="{565C8E91-1830-4D9D-9A9D-2B835E6BAED4}" type="presParOf" srcId="{E1A2D071-9739-43FD-8AC0-0C4D7A69ADB5}" destId="{DE3FA327-C515-4D1B-A907-AC87E7FC7264}" srcOrd="5" destOrd="0" presId="urn:microsoft.com/office/officeart/2005/8/layout/radial6"/>
    <dgm:cxn modelId="{E8BE8674-4EAF-47B9-AA16-FE4999BB2DD1}" type="presParOf" srcId="{E1A2D071-9739-43FD-8AC0-0C4D7A69ADB5}" destId="{D478D8B8-E19F-4C03-A1EC-DF8B51D9B7C2}" srcOrd="6" destOrd="0" presId="urn:microsoft.com/office/officeart/2005/8/layout/radial6"/>
    <dgm:cxn modelId="{6F01EFEC-1C74-4EEC-BBD3-03A2C5E9781F}" type="presParOf" srcId="{E1A2D071-9739-43FD-8AC0-0C4D7A69ADB5}" destId="{E78FF648-82E5-4A90-9883-171017A7D8D9}" srcOrd="7" destOrd="0" presId="urn:microsoft.com/office/officeart/2005/8/layout/radial6"/>
    <dgm:cxn modelId="{0901D161-9B7C-443C-A34F-925862D2A020}" type="presParOf" srcId="{E1A2D071-9739-43FD-8AC0-0C4D7A69ADB5}" destId="{32E2997D-54D9-4C02-9333-324FAC7EFF7E}" srcOrd="8" destOrd="0" presId="urn:microsoft.com/office/officeart/2005/8/layout/radial6"/>
    <dgm:cxn modelId="{CD35C801-F2A4-4912-86BB-67C97F76C978}" type="presParOf" srcId="{E1A2D071-9739-43FD-8AC0-0C4D7A69ADB5}" destId="{9206EF45-A8A9-4155-B10A-D53BE8544F83}" srcOrd="9" destOrd="0" presId="urn:microsoft.com/office/officeart/2005/8/layout/radial6"/>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190BED-C994-469D-B297-676F0DEC433E}">
      <dsp:nvSpPr>
        <dsp:cNvPr id="0" name=""/>
        <dsp:cNvSpPr/>
      </dsp:nvSpPr>
      <dsp:spPr>
        <a:xfrm>
          <a:off x="3225977" y="2183384"/>
          <a:ext cx="1615875" cy="131078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l-GR" sz="2200" kern="1200" dirty="0"/>
        </a:p>
      </dsp:txBody>
      <dsp:txXfrm>
        <a:off x="3225977" y="2183384"/>
        <a:ext cx="1615875" cy="1310780"/>
      </dsp:txXfrm>
    </dsp:sp>
    <dsp:sp modelId="{CC1879A3-D2D7-4415-A3F7-6D456620F53C}">
      <dsp:nvSpPr>
        <dsp:cNvPr id="0" name=""/>
        <dsp:cNvSpPr/>
      </dsp:nvSpPr>
      <dsp:spPr>
        <a:xfrm rot="16196453">
          <a:off x="3755611" y="1610711"/>
          <a:ext cx="554649" cy="557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16196453">
        <a:off x="3755611" y="1610711"/>
        <a:ext cx="554649" cy="557555"/>
      </dsp:txXfrm>
    </dsp:sp>
    <dsp:sp modelId="{2F0CDA29-72A9-4E62-B88C-BD9BED104AE0}">
      <dsp:nvSpPr>
        <dsp:cNvPr id="0" name=""/>
        <dsp:cNvSpPr/>
      </dsp:nvSpPr>
      <dsp:spPr>
        <a:xfrm>
          <a:off x="3214569" y="-34216"/>
          <a:ext cx="1634426" cy="161163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rPr>
            <a:t>Γερά οστά</a:t>
          </a:r>
          <a:endParaRPr lang="el-GR" sz="1600" b="1" kern="1200" dirty="0">
            <a:solidFill>
              <a:schemeClr val="tx1"/>
            </a:solidFill>
            <a:latin typeface="+mn-lt"/>
          </a:endParaRPr>
        </a:p>
      </dsp:txBody>
      <dsp:txXfrm>
        <a:off x="3214569" y="-34216"/>
        <a:ext cx="1634426" cy="1611633"/>
      </dsp:txXfrm>
    </dsp:sp>
    <dsp:sp modelId="{B3914389-A5DD-4FFE-89AD-AE1FF2798A11}">
      <dsp:nvSpPr>
        <dsp:cNvPr id="0" name=""/>
        <dsp:cNvSpPr/>
      </dsp:nvSpPr>
      <dsp:spPr>
        <a:xfrm rot="19921954">
          <a:off x="4823834" y="1864284"/>
          <a:ext cx="1040642" cy="557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19921954">
        <a:off x="4823834" y="1864284"/>
        <a:ext cx="1040642" cy="557555"/>
      </dsp:txXfrm>
    </dsp:sp>
    <dsp:sp modelId="{547283E3-A6A2-4E36-8CB3-5B15B3416460}">
      <dsp:nvSpPr>
        <dsp:cNvPr id="0" name=""/>
        <dsp:cNvSpPr/>
      </dsp:nvSpPr>
      <dsp:spPr>
        <a:xfrm>
          <a:off x="5925403" y="662818"/>
          <a:ext cx="1544175" cy="1523297"/>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latin typeface="+mn-lt"/>
            </a:rPr>
            <a:t>Καλή λειτουργία της καρδιάς </a:t>
          </a:r>
          <a:endParaRPr lang="el-GR" sz="1600" b="1" kern="1200" dirty="0">
            <a:solidFill>
              <a:schemeClr val="tx1"/>
            </a:solidFill>
          </a:endParaRPr>
        </a:p>
      </dsp:txBody>
      <dsp:txXfrm>
        <a:off x="5925403" y="662818"/>
        <a:ext cx="1544175" cy="1523297"/>
      </dsp:txXfrm>
    </dsp:sp>
    <dsp:sp modelId="{C4BB2976-5BBE-4F2B-A47B-36A42BF12EEC}">
      <dsp:nvSpPr>
        <dsp:cNvPr id="0" name=""/>
        <dsp:cNvSpPr/>
      </dsp:nvSpPr>
      <dsp:spPr>
        <a:xfrm rot="712618">
          <a:off x="4885772" y="2851900"/>
          <a:ext cx="1072182" cy="557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712618">
        <a:off x="4885772" y="2851900"/>
        <a:ext cx="1072182" cy="557555"/>
      </dsp:txXfrm>
    </dsp:sp>
    <dsp:sp modelId="{217AD10A-4E62-47D3-A2CF-A24E965CA879}">
      <dsp:nvSpPr>
        <dsp:cNvPr id="0" name=""/>
        <dsp:cNvSpPr/>
      </dsp:nvSpPr>
      <dsp:spPr>
        <a:xfrm>
          <a:off x="6044533" y="2653408"/>
          <a:ext cx="1685684" cy="1570974"/>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rPr>
            <a:t>Απόκτηση  νέων φίλων με κοινές συνήθειες</a:t>
          </a:r>
          <a:endParaRPr lang="el-GR" sz="1600" b="1" kern="1200" dirty="0">
            <a:solidFill>
              <a:schemeClr val="tx1"/>
            </a:solidFill>
          </a:endParaRPr>
        </a:p>
      </dsp:txBody>
      <dsp:txXfrm>
        <a:off x="6044533" y="2653408"/>
        <a:ext cx="1685684" cy="1570974"/>
      </dsp:txXfrm>
    </dsp:sp>
    <dsp:sp modelId="{1E51EA5C-F160-4C16-B843-7E71DB60C502}">
      <dsp:nvSpPr>
        <dsp:cNvPr id="0" name=""/>
        <dsp:cNvSpPr/>
      </dsp:nvSpPr>
      <dsp:spPr>
        <a:xfrm rot="2963477">
          <a:off x="4373291" y="3517020"/>
          <a:ext cx="717077" cy="557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2963477">
        <a:off x="4373291" y="3517020"/>
        <a:ext cx="717077" cy="557555"/>
      </dsp:txXfrm>
    </dsp:sp>
    <dsp:sp modelId="{A9294AB2-F3B3-4C95-B61B-6C5CDBD71A7F}">
      <dsp:nvSpPr>
        <dsp:cNvPr id="0" name=""/>
        <dsp:cNvSpPr/>
      </dsp:nvSpPr>
      <dsp:spPr>
        <a:xfrm>
          <a:off x="5131804" y="4215969"/>
          <a:ext cx="1448295" cy="1495913"/>
        </a:xfrm>
        <a:prstGeom prst="ellips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 </a:t>
          </a:r>
          <a:r>
            <a:rPr lang="el-GR" sz="1600" b="1" kern="1200" dirty="0" smtClean="0">
              <a:solidFill>
                <a:schemeClr val="tx1"/>
              </a:solidFill>
            </a:rPr>
            <a:t>Ευλυγισία και αντοχή  </a:t>
          </a:r>
          <a:endParaRPr lang="el-GR" sz="1600" b="1" kern="1200" dirty="0">
            <a:solidFill>
              <a:schemeClr val="tx1"/>
            </a:solidFill>
          </a:endParaRPr>
        </a:p>
      </dsp:txBody>
      <dsp:txXfrm>
        <a:off x="5131804" y="4215969"/>
        <a:ext cx="1448295" cy="1495913"/>
      </dsp:txXfrm>
    </dsp:sp>
    <dsp:sp modelId="{4851C5FF-402E-4E76-A789-966CD170594D}">
      <dsp:nvSpPr>
        <dsp:cNvPr id="0" name=""/>
        <dsp:cNvSpPr/>
      </dsp:nvSpPr>
      <dsp:spPr>
        <a:xfrm rot="7174705">
          <a:off x="2889013" y="3486448"/>
          <a:ext cx="839120" cy="557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7174705">
        <a:off x="2889013" y="3486448"/>
        <a:ext cx="839120" cy="557555"/>
      </dsp:txXfrm>
    </dsp:sp>
    <dsp:sp modelId="{1EC08C37-A1ED-417A-AB67-DFA5F3A2D844}">
      <dsp:nvSpPr>
        <dsp:cNvPr id="0" name=""/>
        <dsp:cNvSpPr/>
      </dsp:nvSpPr>
      <dsp:spPr>
        <a:xfrm>
          <a:off x="2068571" y="4191210"/>
          <a:ext cx="1518297" cy="15454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rPr>
            <a:t>Καλή υγεία στην ενήλικη ζωή</a:t>
          </a:r>
          <a:endParaRPr lang="el-GR" sz="1600" b="1" kern="1200" dirty="0">
            <a:solidFill>
              <a:schemeClr val="tx1"/>
            </a:solidFill>
            <a:latin typeface="+mn-lt"/>
          </a:endParaRPr>
        </a:p>
      </dsp:txBody>
      <dsp:txXfrm>
        <a:off x="2068571" y="4191210"/>
        <a:ext cx="1518297" cy="1545432"/>
      </dsp:txXfrm>
    </dsp:sp>
    <dsp:sp modelId="{8B147805-136B-419D-AB1C-8AA83335AF62}">
      <dsp:nvSpPr>
        <dsp:cNvPr id="0" name=""/>
        <dsp:cNvSpPr/>
      </dsp:nvSpPr>
      <dsp:spPr>
        <a:xfrm rot="10304018">
          <a:off x="2358960" y="2673449"/>
          <a:ext cx="816412" cy="557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10304018">
        <a:off x="2358960" y="2673449"/>
        <a:ext cx="816412" cy="557555"/>
      </dsp:txXfrm>
    </dsp:sp>
    <dsp:sp modelId="{0FDB19CF-5A35-415F-B600-20F450294349}">
      <dsp:nvSpPr>
        <dsp:cNvPr id="0" name=""/>
        <dsp:cNvSpPr/>
      </dsp:nvSpPr>
      <dsp:spPr>
        <a:xfrm>
          <a:off x="499426" y="2500897"/>
          <a:ext cx="1688053" cy="1457521"/>
        </a:xfrm>
        <a:prstGeom prst="ellipse">
          <a:avLst/>
        </a:prstGeom>
        <a:solidFill>
          <a:srgbClr val="C30D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latin typeface="+mn-lt"/>
            </a:rPr>
            <a:t>Χαρά και διασκέδαση</a:t>
          </a:r>
          <a:endParaRPr lang="el-GR" sz="1600" b="1" kern="1200" dirty="0">
            <a:solidFill>
              <a:schemeClr val="tx1"/>
            </a:solidFill>
            <a:latin typeface="+mn-lt"/>
          </a:endParaRPr>
        </a:p>
      </dsp:txBody>
      <dsp:txXfrm>
        <a:off x="499426" y="2500897"/>
        <a:ext cx="1688053" cy="1457521"/>
      </dsp:txXfrm>
    </dsp:sp>
    <dsp:sp modelId="{04493FA4-1ADC-4167-9B85-1539A32DE136}">
      <dsp:nvSpPr>
        <dsp:cNvPr id="0" name=""/>
        <dsp:cNvSpPr/>
      </dsp:nvSpPr>
      <dsp:spPr>
        <a:xfrm rot="12747162">
          <a:off x="2503397" y="1829236"/>
          <a:ext cx="762725" cy="5575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l-GR" sz="2300" kern="1200"/>
        </a:p>
      </dsp:txBody>
      <dsp:txXfrm rot="12747162">
        <a:off x="2503397" y="1829236"/>
        <a:ext cx="762725" cy="557555"/>
      </dsp:txXfrm>
    </dsp:sp>
    <dsp:sp modelId="{F19D3DD0-DAC9-4C1A-B253-5E61D70F3394}">
      <dsp:nvSpPr>
        <dsp:cNvPr id="0" name=""/>
        <dsp:cNvSpPr/>
      </dsp:nvSpPr>
      <dsp:spPr>
        <a:xfrm>
          <a:off x="906377" y="607477"/>
          <a:ext cx="1566675" cy="1481191"/>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b="1" kern="1200" dirty="0" smtClean="0">
              <a:solidFill>
                <a:schemeClr val="tx1"/>
              </a:solidFill>
              <a:latin typeface="+mn-lt"/>
            </a:rPr>
            <a:t>Ιδανικό βάρος για υγιές και όμορφο σώμα!!</a:t>
          </a:r>
          <a:endParaRPr lang="el-GR" sz="1600" b="1" kern="1200" dirty="0"/>
        </a:p>
      </dsp:txBody>
      <dsp:txXfrm>
        <a:off x="906377" y="607477"/>
        <a:ext cx="1566675" cy="148119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06EF45-A8A9-4155-B10A-D53BE8544F83}">
      <dsp:nvSpPr>
        <dsp:cNvPr id="0" name=""/>
        <dsp:cNvSpPr/>
      </dsp:nvSpPr>
      <dsp:spPr>
        <a:xfrm>
          <a:off x="1835789" y="593634"/>
          <a:ext cx="3948420" cy="3948420"/>
        </a:xfrm>
        <a:prstGeom prst="blockArc">
          <a:avLst>
            <a:gd name="adj1" fmla="val 9000000"/>
            <a:gd name="adj2" fmla="val 16200000"/>
            <a:gd name="adj3" fmla="val 4640"/>
          </a:avLst>
        </a:prstGeom>
        <a:solidFill>
          <a:schemeClr val="accent4">
            <a:hueOff val="-7036575"/>
            <a:satOff val="42238"/>
            <a:lumOff val="-3725"/>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D478D8B8-E19F-4C03-A1EC-DF8B51D9B7C2}">
      <dsp:nvSpPr>
        <dsp:cNvPr id="0" name=""/>
        <dsp:cNvSpPr/>
      </dsp:nvSpPr>
      <dsp:spPr>
        <a:xfrm>
          <a:off x="1835789" y="593634"/>
          <a:ext cx="3948420" cy="3948420"/>
        </a:xfrm>
        <a:prstGeom prst="blockArc">
          <a:avLst>
            <a:gd name="adj1" fmla="val 1800000"/>
            <a:gd name="adj2" fmla="val 9000000"/>
            <a:gd name="adj3" fmla="val 4640"/>
          </a:avLst>
        </a:prstGeom>
        <a:solidFill>
          <a:schemeClr val="accent4">
            <a:hueOff val="-3518287"/>
            <a:satOff val="21119"/>
            <a:lumOff val="-1863"/>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DF453142-F19B-4C14-857A-BFF33DCCDEAA}">
      <dsp:nvSpPr>
        <dsp:cNvPr id="0" name=""/>
        <dsp:cNvSpPr/>
      </dsp:nvSpPr>
      <dsp:spPr>
        <a:xfrm>
          <a:off x="1835789" y="593634"/>
          <a:ext cx="3948420" cy="3948420"/>
        </a:xfrm>
        <a:prstGeom prst="blockArc">
          <a:avLst>
            <a:gd name="adj1" fmla="val 16200000"/>
            <a:gd name="adj2" fmla="val 1800000"/>
            <a:gd name="adj3" fmla="val 4640"/>
          </a:avLst>
        </a:prstGeom>
        <a:solidFill>
          <a:srgbClr val="7030A0"/>
        </a:solidFill>
        <a:ln>
          <a:noFill/>
        </a:ln>
        <a:effectLst/>
      </dsp:spPr>
      <dsp:style>
        <a:lnRef idx="0">
          <a:scrgbClr r="0" g="0" b="0"/>
        </a:lnRef>
        <a:fillRef idx="2">
          <a:scrgbClr r="0" g="0" b="0"/>
        </a:fillRef>
        <a:effectRef idx="1">
          <a:scrgbClr r="0" g="0" b="0"/>
        </a:effectRef>
        <a:fontRef idx="minor">
          <a:schemeClr val="dk1"/>
        </a:fontRef>
      </dsp:style>
    </dsp:sp>
    <dsp:sp modelId="{52000799-20E7-47BF-85F1-7C8D8411277D}">
      <dsp:nvSpPr>
        <dsp:cNvPr id="0" name=""/>
        <dsp:cNvSpPr/>
      </dsp:nvSpPr>
      <dsp:spPr>
        <a:xfrm>
          <a:off x="2901218" y="1659063"/>
          <a:ext cx="1817563" cy="1817563"/>
        </a:xfrm>
        <a:prstGeom prst="ellipse">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bg1"/>
              </a:solidFill>
            </a:rPr>
            <a:t>Πριν και μετά το σχολείο</a:t>
          </a:r>
          <a:endParaRPr lang="el-GR" sz="1600" kern="1200" dirty="0">
            <a:solidFill>
              <a:schemeClr val="bg1"/>
            </a:solidFill>
          </a:endParaRPr>
        </a:p>
      </dsp:txBody>
      <dsp:txXfrm>
        <a:off x="2901218" y="1659063"/>
        <a:ext cx="1817563" cy="1817563"/>
      </dsp:txXfrm>
    </dsp:sp>
    <dsp:sp modelId="{33D1FA45-82A1-43D9-94BA-6FB339A60353}">
      <dsp:nvSpPr>
        <dsp:cNvPr id="0" name=""/>
        <dsp:cNvSpPr/>
      </dsp:nvSpPr>
      <dsp:spPr>
        <a:xfrm>
          <a:off x="3173852" y="3290"/>
          <a:ext cx="1272294" cy="1272294"/>
        </a:xfrm>
        <a:prstGeom prst="ellipse">
          <a:avLst/>
        </a:prstGeom>
        <a:solidFill>
          <a:srgbClr val="C000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bg1"/>
              </a:solidFill>
            </a:rPr>
            <a:t>Στο μάθημα Φυσικής Αγωγής</a:t>
          </a:r>
          <a:endParaRPr lang="el-GR" sz="1600" kern="1200" dirty="0">
            <a:solidFill>
              <a:schemeClr val="bg1"/>
            </a:solidFill>
          </a:endParaRPr>
        </a:p>
      </dsp:txBody>
      <dsp:txXfrm>
        <a:off x="3173852" y="3290"/>
        <a:ext cx="1272294" cy="1272294"/>
      </dsp:txXfrm>
    </dsp:sp>
    <dsp:sp modelId="{90D4765E-276B-4E4F-9733-4D693084F2C7}">
      <dsp:nvSpPr>
        <dsp:cNvPr id="0" name=""/>
        <dsp:cNvSpPr/>
      </dsp:nvSpPr>
      <dsp:spPr>
        <a:xfrm>
          <a:off x="4843902" y="2895901"/>
          <a:ext cx="1272294" cy="1272294"/>
        </a:xfrm>
        <a:prstGeom prst="ellipse">
          <a:avLst/>
        </a:prstGeom>
        <a:solidFill>
          <a:schemeClr val="accent6">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bg1"/>
              </a:solidFill>
            </a:rPr>
            <a:t>Στο σχολείο</a:t>
          </a:r>
          <a:endParaRPr lang="el-GR" sz="1600" kern="1200" dirty="0">
            <a:solidFill>
              <a:schemeClr val="bg1"/>
            </a:solidFill>
          </a:endParaRPr>
        </a:p>
      </dsp:txBody>
      <dsp:txXfrm>
        <a:off x="4843902" y="2895901"/>
        <a:ext cx="1272294" cy="1272294"/>
      </dsp:txXfrm>
    </dsp:sp>
    <dsp:sp modelId="{E78FF648-82E5-4A90-9883-171017A7D8D9}">
      <dsp:nvSpPr>
        <dsp:cNvPr id="0" name=""/>
        <dsp:cNvSpPr/>
      </dsp:nvSpPr>
      <dsp:spPr>
        <a:xfrm>
          <a:off x="1503802" y="2895901"/>
          <a:ext cx="1272294" cy="1272294"/>
        </a:xfrm>
        <a:prstGeom prst="ellipse">
          <a:avLst/>
        </a:prstGeom>
        <a:solidFill>
          <a:srgbClr val="58A4A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solidFill>
                <a:schemeClr val="bg1"/>
              </a:solidFill>
            </a:rPr>
            <a:t>Στο σπίτι και στη γειτονιά μας</a:t>
          </a:r>
          <a:endParaRPr lang="el-GR" sz="1600" kern="1200" dirty="0">
            <a:solidFill>
              <a:schemeClr val="bg1"/>
            </a:solidFill>
          </a:endParaRPr>
        </a:p>
      </dsp:txBody>
      <dsp:txXfrm>
        <a:off x="1503802" y="2895901"/>
        <a:ext cx="1272294" cy="127229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9A3654-1873-489E-BA61-88C69A33FEB1}" type="datetimeFigureOut">
              <a:rPr lang="el-GR" smtClean="0"/>
              <a:pPr/>
              <a:t>29/9/2022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B28C2-916E-4599-A4EE-EE70A1B83742}" type="slidenum">
              <a:rPr lang="el-GR" smtClean="0"/>
              <a:pPr/>
              <a:t>‹#›</a:t>
            </a:fld>
            <a:endParaRPr lang="el-GR"/>
          </a:p>
        </p:txBody>
      </p:sp>
    </p:spTree>
    <p:extLst>
      <p:ext uri="{BB962C8B-B14F-4D97-AF65-F5344CB8AC3E}">
        <p14:creationId xmlns:p14="http://schemas.microsoft.com/office/powerpoint/2010/main" xmlns="" val="284834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DDB28C2-916E-4599-A4EE-EE70A1B83742}" type="slidenum">
              <a:rPr lang="el-GR" smtClean="0"/>
              <a:pPr/>
              <a:t>7</a:t>
            </a:fld>
            <a:endParaRPr lang="el-GR"/>
          </a:p>
        </p:txBody>
      </p:sp>
    </p:spTree>
    <p:extLst>
      <p:ext uri="{BB962C8B-B14F-4D97-AF65-F5344CB8AC3E}">
        <p14:creationId xmlns:p14="http://schemas.microsoft.com/office/powerpoint/2010/main" xmlns="" val="5410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024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l-GR" sz="1100" dirty="0" smtClean="0"/>
              <a:t>Πηγή:</a:t>
            </a:r>
          </a:p>
          <a:p>
            <a:pPr eaLnBrk="1" hangingPunct="1">
              <a:lnSpc>
                <a:spcPct val="90000"/>
              </a:lnSpc>
              <a:spcBef>
                <a:spcPct val="0"/>
              </a:spcBef>
            </a:pPr>
            <a:r>
              <a:rPr lang="en-US" sz="1100" dirty="0" smtClean="0"/>
              <a:t>EUFIC</a:t>
            </a:r>
            <a:endParaRPr lang="el-GR" sz="1100" dirty="0" smtClean="0"/>
          </a:p>
          <a:p>
            <a:pPr eaLnBrk="1" hangingPunct="1">
              <a:lnSpc>
                <a:spcPct val="90000"/>
              </a:lnSpc>
              <a:spcBef>
                <a:spcPct val="0"/>
              </a:spcBef>
            </a:pPr>
            <a:endParaRPr lang="el-GR" sz="1100" dirty="0" smtClean="0"/>
          </a:p>
          <a:p>
            <a:pPr eaLnBrk="1" hangingPunct="1">
              <a:lnSpc>
                <a:spcPct val="90000"/>
              </a:lnSpc>
              <a:spcBef>
                <a:spcPct val="0"/>
              </a:spcBef>
              <a:buFont typeface="Calibri" pitchFamily="34" charset="0"/>
              <a:buAutoNum type="arabicPeriod"/>
            </a:pPr>
            <a:r>
              <a:rPr lang="el-GR" sz="1100" b="1" dirty="0" smtClean="0">
                <a:ea typeface="Calibri" pitchFamily="34" charset="0"/>
                <a:cs typeface="Calibri" pitchFamily="34" charset="0"/>
              </a:rPr>
              <a:t>Απόλαυση</a:t>
            </a:r>
            <a:r>
              <a:rPr lang="el-GR" sz="1100" dirty="0" smtClean="0">
                <a:ea typeface="Calibri" pitchFamily="34" charset="0"/>
                <a:cs typeface="Calibri" pitchFamily="34" charset="0"/>
              </a:rPr>
              <a:t> </a:t>
            </a:r>
            <a:r>
              <a:rPr lang="el-GR" sz="1100" dirty="0" smtClean="0">
                <a:ea typeface="Calibri" pitchFamily="34" charset="0"/>
                <a:cs typeface="Calibri" pitchFamily="34" charset="0"/>
                <a:sym typeface="Wingdings" pitchFamily="2" charset="2"/>
              </a:rPr>
              <a:t> όλων των γευμάτων της ημέρας, προτίμηση τροφών που κάνουν αντικειμενικά καλό, αλλά και τροφών που αρέσουν στον/στην έφηβη</a:t>
            </a:r>
            <a:endParaRPr lang="el-GR" sz="1100" dirty="0" smtClean="0">
              <a:ea typeface="Calibri" pitchFamily="34" charset="0"/>
              <a:cs typeface="Calibri" pitchFamily="34" charset="0"/>
            </a:endParaRPr>
          </a:p>
          <a:p>
            <a:pPr eaLnBrk="1" hangingPunct="1">
              <a:lnSpc>
                <a:spcPct val="90000"/>
              </a:lnSpc>
              <a:spcBef>
                <a:spcPct val="0"/>
              </a:spcBef>
              <a:buFont typeface="Calibri" pitchFamily="34" charset="0"/>
              <a:buAutoNum type="arabicPeriod"/>
            </a:pPr>
            <a:r>
              <a:rPr lang="el-GR" sz="1100" b="1" dirty="0" smtClean="0">
                <a:ea typeface="Calibri" pitchFamily="34" charset="0"/>
                <a:cs typeface="Calibri" pitchFamily="34" charset="0"/>
              </a:rPr>
              <a:t>Πρωινό</a:t>
            </a:r>
            <a:r>
              <a:rPr lang="el-GR" sz="1100" dirty="0" smtClean="0">
                <a:ea typeface="Calibri" pitchFamily="34" charset="0"/>
                <a:cs typeface="Calibri" pitchFamily="34" charset="0"/>
              </a:rPr>
              <a:t> </a:t>
            </a:r>
            <a:r>
              <a:rPr lang="el-GR" sz="1100" dirty="0" smtClean="0">
                <a:ea typeface="Calibri" pitchFamily="34" charset="0"/>
                <a:cs typeface="Calibri" pitchFamily="34" charset="0"/>
                <a:sym typeface="Wingdings" pitchFamily="2" charset="2"/>
              </a:rPr>
              <a:t> </a:t>
            </a:r>
            <a:r>
              <a:rPr lang="el-GR" sz="1100" dirty="0" smtClean="0">
                <a:ea typeface="Calibri" pitchFamily="34" charset="0"/>
                <a:cs typeface="Calibri" pitchFamily="34" charset="0"/>
              </a:rPr>
              <a:t>κατανάλωση πρωινού καθημερινά, να περιλαμβάνει τουλάχιστον 3 ομάδες τροφίμων ώστε να θεωρείτε πλήρες</a:t>
            </a:r>
            <a:endParaRPr lang="el-GR" sz="1100" b="1" dirty="0" smtClean="0">
              <a:ea typeface="Calibri" pitchFamily="34" charset="0"/>
              <a:cs typeface="Calibri" pitchFamily="34" charset="0"/>
            </a:endParaRPr>
          </a:p>
          <a:p>
            <a:pPr eaLnBrk="1" hangingPunct="1">
              <a:lnSpc>
                <a:spcPct val="90000"/>
              </a:lnSpc>
              <a:spcBef>
                <a:spcPct val="0"/>
              </a:spcBef>
              <a:buFont typeface="Calibri" pitchFamily="34" charset="0"/>
              <a:buAutoNum type="arabicPeriod"/>
            </a:pPr>
            <a:r>
              <a:rPr lang="el-GR" sz="1100" b="1" dirty="0" smtClean="0">
                <a:ea typeface="Calibri" pitchFamily="34" charset="0"/>
                <a:cs typeface="Calibri" pitchFamily="34" charset="0"/>
              </a:rPr>
              <a:t>Ποικιλία </a:t>
            </a:r>
            <a:r>
              <a:rPr lang="el-GR" sz="1100" dirty="0" smtClean="0">
                <a:ea typeface="Calibri" pitchFamily="34" charset="0"/>
                <a:cs typeface="Calibri" pitchFamily="34" charset="0"/>
                <a:sym typeface="Wingdings" pitchFamily="2" charset="2"/>
              </a:rPr>
              <a:t> κατανάλωση ποικιλίας τ</a:t>
            </a:r>
            <a:r>
              <a:rPr lang="el-GR" sz="1100" dirty="0" smtClean="0">
                <a:ea typeface="Calibri" pitchFamily="34" charset="0"/>
                <a:cs typeface="Calibri" pitchFamily="34" charset="0"/>
              </a:rPr>
              <a:t>ροφών, με διαφορετικούς εκπροσώπους των ομάδων τροφίμων</a:t>
            </a:r>
          </a:p>
          <a:p>
            <a:pPr eaLnBrk="1" hangingPunct="1">
              <a:lnSpc>
                <a:spcPct val="90000"/>
              </a:lnSpc>
              <a:spcBef>
                <a:spcPct val="0"/>
              </a:spcBef>
              <a:buFont typeface="Calibri" pitchFamily="34" charset="0"/>
              <a:buAutoNum type="arabicPeriod"/>
            </a:pPr>
            <a:r>
              <a:rPr lang="el-GR" sz="1100" b="1" dirty="0" smtClean="0">
                <a:ea typeface="Calibri" pitchFamily="34" charset="0"/>
                <a:cs typeface="Calibri" pitchFamily="34" charset="0"/>
              </a:rPr>
              <a:t>Υδατάνθρακες </a:t>
            </a:r>
            <a:r>
              <a:rPr lang="el-GR" sz="1100" dirty="0" smtClean="0">
                <a:ea typeface="Calibri" pitchFamily="34" charset="0"/>
                <a:cs typeface="Calibri" pitchFamily="34" charset="0"/>
                <a:sym typeface="Wingdings" pitchFamily="2" charset="2"/>
              </a:rPr>
              <a:t> ΜΗΝ φοβηθείτε τους υδατάνθρακες! Οι έφηβοι χρειάζονται τους υδατάνθρακες σε κάθε τους γεύμα και σνακ!</a:t>
            </a:r>
            <a:endParaRPr lang="el-GR" sz="1100" b="1" dirty="0" smtClean="0">
              <a:ea typeface="Calibri" pitchFamily="34" charset="0"/>
              <a:cs typeface="Calibri" pitchFamily="34" charset="0"/>
            </a:endParaRPr>
          </a:p>
          <a:p>
            <a:pPr eaLnBrk="1" hangingPunct="1">
              <a:lnSpc>
                <a:spcPct val="90000"/>
              </a:lnSpc>
              <a:spcBef>
                <a:spcPct val="0"/>
              </a:spcBef>
              <a:buFont typeface="Calibri" pitchFamily="34" charset="0"/>
              <a:buAutoNum type="arabicPeriod"/>
            </a:pPr>
            <a:r>
              <a:rPr lang="el-GR" sz="1100" b="1" dirty="0" smtClean="0">
                <a:ea typeface="Calibri" pitchFamily="34" charset="0"/>
                <a:cs typeface="Calibri" pitchFamily="34" charset="0"/>
              </a:rPr>
              <a:t>Φρούτα-λαχανικά </a:t>
            </a:r>
            <a:r>
              <a:rPr lang="el-GR" sz="1100" dirty="0" smtClean="0">
                <a:ea typeface="Calibri" pitchFamily="34" charset="0"/>
                <a:cs typeface="Calibri" pitchFamily="34" charset="0"/>
                <a:sym typeface="Wingdings" pitchFamily="2" charset="2"/>
              </a:rPr>
              <a:t> πρόσληψη επάρκειας και ποικιλίας, επιλέξτε εποχής για την μέγιστη θρεπτικότητα και γεύση!: λαχανικά = 2-4 φλιτζάνια/ημέρα // φρούτα = 3/ημέρα</a:t>
            </a:r>
            <a:endParaRPr lang="el-GR" sz="1100" b="1" dirty="0" smtClean="0">
              <a:ea typeface="Calibri" pitchFamily="34" charset="0"/>
              <a:cs typeface="Calibri" pitchFamily="34" charset="0"/>
            </a:endParaRPr>
          </a:p>
          <a:p>
            <a:pPr eaLnBrk="1" hangingPunct="1">
              <a:lnSpc>
                <a:spcPct val="90000"/>
              </a:lnSpc>
              <a:spcBef>
                <a:spcPct val="0"/>
              </a:spcBef>
              <a:buFont typeface="Calibri" pitchFamily="34" charset="0"/>
              <a:buAutoNum type="arabicPeriod"/>
            </a:pPr>
            <a:r>
              <a:rPr lang="el-GR" sz="1100" b="1" dirty="0" smtClean="0">
                <a:ea typeface="Calibri" pitchFamily="34" charset="0"/>
                <a:cs typeface="Calibri" pitchFamily="34" charset="0"/>
              </a:rPr>
              <a:t>Λίπη </a:t>
            </a:r>
            <a:r>
              <a:rPr lang="el-GR" sz="1100" dirty="0" smtClean="0">
                <a:ea typeface="Calibri" pitchFamily="34" charset="0"/>
                <a:cs typeface="Calibri" pitchFamily="34" charset="0"/>
                <a:sym typeface="Wingdings" pitchFamily="2" charset="2"/>
              </a:rPr>
              <a:t> είναι απαραίτητα σε καθημερινή βάση. Προτιμήστε το ελαιόλαδο και τα φυτικής πηγής έλαια και ξηρούς καρπούς. Κρατήστε σε χαμηλά επίπεδα τα ζωικής προέλευσης λιπαρά (πχ χαμηλών λιπαρών γαλακτοκομικά). Θέλουν προσοχή στην ποσότητα για την διατήρηση βοηθητικού ενεργειακού ισοζυγίου και βάρους  4-5 μερίδες/ημέρα</a:t>
            </a:r>
            <a:endParaRPr lang="el-GR" sz="1100" b="1" dirty="0" smtClean="0">
              <a:ea typeface="Calibri" pitchFamily="34" charset="0"/>
              <a:cs typeface="Calibri" pitchFamily="34" charset="0"/>
            </a:endParaRPr>
          </a:p>
          <a:p>
            <a:pPr eaLnBrk="1" hangingPunct="1">
              <a:lnSpc>
                <a:spcPct val="90000"/>
              </a:lnSpc>
              <a:spcBef>
                <a:spcPct val="0"/>
              </a:spcBef>
              <a:buFont typeface="Calibri" pitchFamily="34" charset="0"/>
              <a:buAutoNum type="arabicPeriod"/>
            </a:pPr>
            <a:r>
              <a:rPr lang="el-GR" sz="1100" b="1" dirty="0" smtClean="0">
                <a:ea typeface="Calibri" pitchFamily="34" charset="0"/>
                <a:cs typeface="Calibri" pitchFamily="34" charset="0"/>
              </a:rPr>
              <a:t>Σνακ </a:t>
            </a:r>
            <a:r>
              <a:rPr lang="el-GR" sz="1100" dirty="0" smtClean="0">
                <a:ea typeface="Calibri" pitchFamily="34" charset="0"/>
                <a:cs typeface="Calibri" pitchFamily="34" charset="0"/>
                <a:sym typeface="Wingdings" pitchFamily="2" charset="2"/>
              </a:rPr>
              <a:t>  απαραίτητη η συμπερίληψη </a:t>
            </a:r>
            <a:r>
              <a:rPr lang="el-GR" sz="1100" dirty="0" err="1" smtClean="0">
                <a:ea typeface="Calibri" pitchFamily="34" charset="0"/>
                <a:cs typeface="Calibri" pitchFamily="34" charset="0"/>
                <a:sym typeface="Wingdings" pitchFamily="2" charset="2"/>
              </a:rPr>
              <a:t>μικρογευμάτων</a:t>
            </a:r>
            <a:r>
              <a:rPr lang="el-GR" sz="1100" dirty="0" smtClean="0">
                <a:ea typeface="Calibri" pitchFamily="34" charset="0"/>
                <a:cs typeface="Calibri" pitchFamily="34" charset="0"/>
                <a:sym typeface="Wingdings" pitchFamily="2" charset="2"/>
              </a:rPr>
              <a:t> ανάμεσα στα κύρια γεύματα για όλους τους εφήβους. Κάντε θρεπτικές επιλογές!</a:t>
            </a:r>
            <a:endParaRPr lang="el-GR" sz="1100" b="1" dirty="0" smtClean="0">
              <a:ea typeface="Calibri" pitchFamily="34" charset="0"/>
              <a:cs typeface="Calibri" pitchFamily="34" charset="0"/>
            </a:endParaRPr>
          </a:p>
          <a:p>
            <a:pPr eaLnBrk="1" hangingPunct="1">
              <a:lnSpc>
                <a:spcPct val="90000"/>
              </a:lnSpc>
              <a:spcBef>
                <a:spcPct val="0"/>
              </a:spcBef>
              <a:buFont typeface="Calibri" pitchFamily="34" charset="0"/>
              <a:buAutoNum type="arabicPeriod"/>
            </a:pPr>
            <a:r>
              <a:rPr lang="el-GR" sz="1100" b="1" dirty="0" smtClean="0">
                <a:ea typeface="Calibri" pitchFamily="34" charset="0"/>
                <a:cs typeface="Calibri" pitchFamily="34" charset="0"/>
              </a:rPr>
              <a:t>Δίψα &amp; ενυδάτωση </a:t>
            </a:r>
            <a:r>
              <a:rPr lang="el-GR" sz="1100" dirty="0" smtClean="0">
                <a:ea typeface="Calibri" pitchFamily="34" charset="0"/>
                <a:cs typeface="Calibri" pitchFamily="34" charset="0"/>
                <a:sym typeface="Wingdings" pitchFamily="2" charset="2"/>
              </a:rPr>
              <a:t> δείτε την διαφάνεια</a:t>
            </a:r>
            <a:endParaRPr lang="el-GR" sz="1100" b="1" dirty="0" smtClean="0">
              <a:ea typeface="Calibri" pitchFamily="34" charset="0"/>
              <a:cs typeface="Calibri" pitchFamily="34" charset="0"/>
            </a:endParaRPr>
          </a:p>
          <a:p>
            <a:pPr eaLnBrk="1" hangingPunct="1">
              <a:lnSpc>
                <a:spcPct val="90000"/>
              </a:lnSpc>
              <a:spcBef>
                <a:spcPct val="0"/>
              </a:spcBef>
              <a:buFont typeface="Calibri" pitchFamily="34" charset="0"/>
              <a:buAutoNum type="arabicPeriod"/>
            </a:pPr>
            <a:r>
              <a:rPr lang="el-GR" sz="1100" b="1" dirty="0" smtClean="0">
                <a:ea typeface="Calibri" pitchFamily="34" charset="0"/>
                <a:cs typeface="Calibri" pitchFamily="34" charset="0"/>
              </a:rPr>
              <a:t>Οδοντική υγεία </a:t>
            </a:r>
            <a:r>
              <a:rPr lang="el-GR" sz="1100" dirty="0" smtClean="0">
                <a:ea typeface="Calibri" pitchFamily="34" charset="0"/>
                <a:cs typeface="Calibri" pitchFamily="34" charset="0"/>
                <a:sym typeface="Wingdings" pitchFamily="2" charset="2"/>
              </a:rPr>
              <a:t> μπορεί να μην τρώγεται, αλλά είναι απαραίτητος σύμμαχος στην υγιεινή ισορροπημένη διατροφής</a:t>
            </a:r>
            <a:endParaRPr lang="el-GR" sz="1100" b="1" dirty="0" smtClean="0">
              <a:ea typeface="Calibri" pitchFamily="34" charset="0"/>
              <a:cs typeface="Calibri" pitchFamily="34" charset="0"/>
            </a:endParaRPr>
          </a:p>
          <a:p>
            <a:pPr eaLnBrk="1" hangingPunct="1">
              <a:lnSpc>
                <a:spcPct val="90000"/>
              </a:lnSpc>
              <a:spcBef>
                <a:spcPct val="0"/>
              </a:spcBef>
              <a:buFont typeface="Calibri" pitchFamily="34" charset="0"/>
              <a:buAutoNum type="arabicPeriod"/>
            </a:pPr>
            <a:r>
              <a:rPr lang="el-GR" sz="1100" b="1" dirty="0" smtClean="0">
                <a:ea typeface="Calibri" pitchFamily="34" charset="0"/>
                <a:cs typeface="Calibri" pitchFamily="34" charset="0"/>
              </a:rPr>
              <a:t>Κίνηση!</a:t>
            </a:r>
          </a:p>
          <a:p>
            <a:pPr eaLnBrk="1" hangingPunct="1">
              <a:lnSpc>
                <a:spcPct val="90000"/>
              </a:lnSpc>
              <a:spcBef>
                <a:spcPct val="0"/>
              </a:spcBef>
            </a:pPr>
            <a:endParaRPr lang="el-GR" sz="1100" dirty="0" smtClean="0"/>
          </a:p>
        </p:txBody>
      </p:sp>
      <p:sp>
        <p:nvSpPr>
          <p:cNvPr id="10244" name="Θέση αριθμού διαφάνειας 3"/>
          <p:cNvSpPr>
            <a:spLocks noGrp="1" noChangeArrowheads="1"/>
          </p:cNvSpPr>
          <p:nvPr>
            <p:ph type="sldNum" sz="quarter" idx="5"/>
          </p:nvPr>
        </p:nvSpPr>
        <p:spPr bwMode="auto">
          <a:noFill/>
          <a:ln>
            <a:miter lim="800000"/>
            <a:headEnd/>
            <a:tailEnd/>
          </a:ln>
        </p:spPr>
        <p:txBody>
          <a:bodyPr/>
          <a:lstStyle/>
          <a:p>
            <a:fld id="{F215987A-7336-4302-AD2E-15D8DE884249}" type="slidenum">
              <a:rPr lang="el-GR" smtClean="0"/>
              <a:pPr/>
              <a:t>16</a:t>
            </a:fld>
            <a:endParaRPr lang="el-GR" smtClean="0"/>
          </a:p>
        </p:txBody>
      </p:sp>
    </p:spTree>
    <p:extLst>
      <p:ext uri="{BB962C8B-B14F-4D97-AF65-F5344CB8AC3E}">
        <p14:creationId xmlns:p14="http://schemas.microsoft.com/office/powerpoint/2010/main" xmlns="" val="264409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07FF47AC-35F2-472C-A002-124216095EC8}" type="datetimeFigureOut">
              <a:rPr lang="el-GR" smtClean="0"/>
              <a:pPr/>
              <a:t>29/9/2022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A515BC3-3E02-4F35-BC28-F383272A18D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07FF47AC-35F2-472C-A002-124216095EC8}" type="datetimeFigureOut">
              <a:rPr lang="el-GR" smtClean="0"/>
              <a:pPr/>
              <a:t>29/9/2022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A515BC3-3E02-4F35-BC28-F383272A18D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07FF47AC-35F2-472C-A002-124216095EC8}" type="datetimeFigureOut">
              <a:rPr lang="el-GR" smtClean="0"/>
              <a:pPr/>
              <a:t>29/9/2022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A515BC3-3E02-4F35-BC28-F383272A18D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07FF47AC-35F2-472C-A002-124216095EC8}" type="datetimeFigureOut">
              <a:rPr lang="el-GR" smtClean="0"/>
              <a:pPr/>
              <a:t>29/9/2022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A515BC3-3E02-4F35-BC28-F383272A18D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l-GR" smtClean="0"/>
              <a:t>Στυλ κύριου τίτλου</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07FF47AC-35F2-472C-A002-124216095EC8}" type="datetimeFigureOut">
              <a:rPr lang="el-GR" smtClean="0"/>
              <a:pPr/>
              <a:t>29/9/2022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A515BC3-3E02-4F35-BC28-F383272A18D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07FF47AC-35F2-472C-A002-124216095EC8}" type="datetimeFigureOut">
              <a:rPr lang="el-GR" smtClean="0"/>
              <a:pPr/>
              <a:t>29/9/2022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A515BC3-3E02-4F35-BC28-F383272A18D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Date Placeholder 6"/>
          <p:cNvSpPr>
            <a:spLocks noGrp="1"/>
          </p:cNvSpPr>
          <p:nvPr>
            <p:ph type="dt" sz="half" idx="10"/>
          </p:nvPr>
        </p:nvSpPr>
        <p:spPr/>
        <p:txBody>
          <a:bodyPr/>
          <a:lstStyle/>
          <a:p>
            <a:fld id="{07FF47AC-35F2-472C-A002-124216095EC8}" type="datetimeFigureOut">
              <a:rPr lang="el-GR" smtClean="0"/>
              <a:pPr/>
              <a:t>29/9/2022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A515BC3-3E02-4F35-BC28-F383272A18D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07FF47AC-35F2-472C-A002-124216095EC8}" type="datetimeFigureOut">
              <a:rPr lang="el-GR" smtClean="0"/>
              <a:pPr/>
              <a:t>29/9/2022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A515BC3-3E02-4F35-BC28-F383272A18D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F47AC-35F2-472C-A002-124216095EC8}" type="datetimeFigureOut">
              <a:rPr lang="el-GR" smtClean="0"/>
              <a:pPr/>
              <a:t>29/9/2022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A515BC3-3E02-4F35-BC28-F383272A18D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l-GR" smtClean="0"/>
              <a:t>Στυλ κύριου τίτλου</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07FF47AC-35F2-472C-A002-124216095EC8}" type="datetimeFigureOut">
              <a:rPr lang="el-GR" smtClean="0"/>
              <a:pPr/>
              <a:t>29/9/2022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A515BC3-3E02-4F35-BC28-F383272A18D9}" type="slidenum">
              <a:rPr lang="el-GR" smtClean="0"/>
              <a:pPr/>
              <a:t>‹#›</a:t>
            </a:fld>
            <a:endParaRPr lang="el-GR"/>
          </a:p>
        </p:txBody>
      </p:sp>
      <p:sp>
        <p:nvSpPr>
          <p:cNvPr id="9" name="Content Placeholder 8"/>
          <p:cNvSpPr>
            <a:spLocks noGrp="1"/>
          </p:cNvSpPr>
          <p:nvPr>
            <p:ph sz="quarter" idx="13"/>
          </p:nvPr>
        </p:nvSpPr>
        <p:spPr>
          <a:xfrm>
            <a:off x="304800" y="381000"/>
            <a:ext cx="7772400" cy="494284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l-GR" smtClean="0"/>
              <a:t>Στυλ κύριου τίτλου</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8" name="Date Placeholder 7"/>
          <p:cNvSpPr>
            <a:spLocks noGrp="1"/>
          </p:cNvSpPr>
          <p:nvPr>
            <p:ph type="dt" sz="half" idx="10"/>
          </p:nvPr>
        </p:nvSpPr>
        <p:spPr/>
        <p:txBody>
          <a:bodyPr/>
          <a:lstStyle/>
          <a:p>
            <a:fld id="{07FF47AC-35F2-472C-A002-124216095EC8}" type="datetimeFigureOut">
              <a:rPr lang="el-GR" smtClean="0"/>
              <a:pPr/>
              <a:t>29/9/2022</a:t>
            </a:fld>
            <a:endParaRPr lang="el-GR"/>
          </a:p>
        </p:txBody>
      </p:sp>
      <p:sp>
        <p:nvSpPr>
          <p:cNvPr id="9" name="Slide Number Placeholder 8"/>
          <p:cNvSpPr>
            <a:spLocks noGrp="1"/>
          </p:cNvSpPr>
          <p:nvPr>
            <p:ph type="sldNum" sz="quarter" idx="11"/>
          </p:nvPr>
        </p:nvSpPr>
        <p:spPr/>
        <p:txBody>
          <a:bodyPr/>
          <a:lstStyle/>
          <a:p>
            <a:fld id="{0A515BC3-3E02-4F35-BC28-F383272A18D9}" type="slidenum">
              <a:rPr lang="el-GR" smtClean="0"/>
              <a:pPr/>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A515BC3-3E02-4F35-BC28-F383272A18D9}" type="slidenum">
              <a:rPr lang="el-GR" smtClean="0"/>
              <a:pPr/>
              <a:t>‹#›</a:t>
            </a:fld>
            <a:endParaRPr lang="el-G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l-G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07FF47AC-35F2-472C-A002-124216095EC8}" type="datetimeFigureOut">
              <a:rPr lang="el-GR" smtClean="0"/>
              <a:pPr/>
              <a:t>29/9/2022</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00100" y="2571744"/>
            <a:ext cx="7100292" cy="2143140"/>
          </a:xfrm>
        </p:spPr>
        <p:txBody>
          <a:bodyPr>
            <a:normAutofit fontScale="90000"/>
          </a:bodyPr>
          <a:lstStyle/>
          <a:p>
            <a:pPr algn="ctr"/>
            <a:r>
              <a:rPr lang="el-GR" sz="3600" b="1" dirty="0" smtClean="0">
                <a:solidFill>
                  <a:schemeClr val="tx1">
                    <a:lumMod val="50000"/>
                    <a:lumOff val="50000"/>
                  </a:schemeClr>
                </a:solidFill>
                <a:latin typeface="Calibri" pitchFamily="34" charset="0"/>
                <a:cs typeface="Calibri" pitchFamily="34" charset="0"/>
              </a:rPr>
              <a:t/>
            </a:r>
            <a:br>
              <a:rPr lang="el-GR" sz="3600" b="1" dirty="0" smtClean="0">
                <a:solidFill>
                  <a:schemeClr val="tx1">
                    <a:lumMod val="50000"/>
                    <a:lumOff val="50000"/>
                  </a:schemeClr>
                </a:solidFill>
                <a:latin typeface="Calibri" pitchFamily="34" charset="0"/>
                <a:cs typeface="Calibri" pitchFamily="34" charset="0"/>
              </a:rPr>
            </a:br>
            <a:r>
              <a:rPr lang="el-GR" sz="3600" b="1" dirty="0" smtClean="0">
                <a:solidFill>
                  <a:schemeClr val="tx1">
                    <a:lumMod val="50000"/>
                    <a:lumOff val="50000"/>
                  </a:schemeClr>
                </a:solidFill>
                <a:latin typeface="Calibri" pitchFamily="34" charset="0"/>
                <a:cs typeface="Calibri" pitchFamily="34" charset="0"/>
              </a:rPr>
              <a:t/>
            </a:r>
            <a:br>
              <a:rPr lang="el-GR" sz="3600" b="1" dirty="0" smtClean="0">
                <a:solidFill>
                  <a:schemeClr val="tx1">
                    <a:lumMod val="50000"/>
                    <a:lumOff val="50000"/>
                  </a:schemeClr>
                </a:solidFill>
                <a:latin typeface="Calibri" pitchFamily="34" charset="0"/>
                <a:cs typeface="Calibri" pitchFamily="34" charset="0"/>
              </a:rPr>
            </a:br>
            <a:r>
              <a:rPr lang="el-GR" sz="3600" b="1" dirty="0" smtClean="0">
                <a:solidFill>
                  <a:schemeClr val="tx1">
                    <a:lumMod val="50000"/>
                    <a:lumOff val="50000"/>
                  </a:schemeClr>
                </a:solidFill>
                <a:latin typeface="Calibri" pitchFamily="34" charset="0"/>
                <a:cs typeface="Calibri" pitchFamily="34" charset="0"/>
              </a:rPr>
              <a:t/>
            </a:r>
            <a:br>
              <a:rPr lang="el-GR" sz="3600" b="1" dirty="0" smtClean="0">
                <a:solidFill>
                  <a:schemeClr val="tx1">
                    <a:lumMod val="50000"/>
                    <a:lumOff val="50000"/>
                  </a:schemeClr>
                </a:solidFill>
                <a:latin typeface="Calibri" pitchFamily="34" charset="0"/>
                <a:cs typeface="Calibri" pitchFamily="34" charset="0"/>
              </a:rPr>
            </a:br>
            <a:r>
              <a:rPr lang="el-GR" sz="3600" b="1" i="1" dirty="0" smtClean="0">
                <a:solidFill>
                  <a:schemeClr val="tx1">
                    <a:lumMod val="50000"/>
                    <a:lumOff val="50000"/>
                  </a:schemeClr>
                </a:solidFill>
                <a:latin typeface="Calibri" pitchFamily="34" charset="0"/>
                <a:cs typeface="Calibri" pitchFamily="34" charset="0"/>
              </a:rPr>
              <a:t>«Άσκηση – Δραστηριότητες – Παιχνίδι </a:t>
            </a:r>
            <a:br>
              <a:rPr lang="el-GR" sz="3600" b="1" i="1" dirty="0" smtClean="0">
                <a:solidFill>
                  <a:schemeClr val="tx1">
                    <a:lumMod val="50000"/>
                    <a:lumOff val="50000"/>
                  </a:schemeClr>
                </a:solidFill>
                <a:latin typeface="Calibri" pitchFamily="34" charset="0"/>
                <a:cs typeface="Calibri" pitchFamily="34" charset="0"/>
              </a:rPr>
            </a:br>
            <a:r>
              <a:rPr lang="el-GR" sz="3600" b="1" i="1" dirty="0" smtClean="0">
                <a:solidFill>
                  <a:schemeClr val="tx1">
                    <a:lumMod val="50000"/>
                    <a:lumOff val="50000"/>
                  </a:schemeClr>
                </a:solidFill>
                <a:latin typeface="Calibri" pitchFamily="34" charset="0"/>
                <a:cs typeface="Calibri" pitchFamily="34" charset="0"/>
              </a:rPr>
              <a:t>στη ζωή του Παιδιού και του Εφήβου</a:t>
            </a:r>
            <a:r>
              <a:rPr lang="el-GR" sz="3600" b="1" i="1" cap="none" dirty="0" smtClean="0">
                <a:solidFill>
                  <a:schemeClr val="tx1">
                    <a:lumMod val="50000"/>
                    <a:lumOff val="50000"/>
                  </a:schemeClr>
                </a:solidFill>
                <a:latin typeface="Calibri" pitchFamily="34" charset="0"/>
                <a:cs typeface="Calibri" pitchFamily="34" charset="0"/>
              </a:rPr>
              <a:t>»</a:t>
            </a:r>
            <a:r>
              <a:rPr lang="en-US" sz="3600" b="1" i="1" cap="none" dirty="0" smtClean="0">
                <a:solidFill>
                  <a:schemeClr val="tx1">
                    <a:lumMod val="50000"/>
                    <a:lumOff val="50000"/>
                  </a:schemeClr>
                </a:solidFill>
                <a:latin typeface="Calibri" pitchFamily="34" charset="0"/>
                <a:cs typeface="Calibri" pitchFamily="34" charset="0"/>
              </a:rPr>
              <a:t/>
            </a:r>
            <a:br>
              <a:rPr lang="en-US" sz="3600" b="1" i="1" cap="none" dirty="0" smtClean="0">
                <a:solidFill>
                  <a:schemeClr val="tx1">
                    <a:lumMod val="50000"/>
                    <a:lumOff val="50000"/>
                  </a:schemeClr>
                </a:solidFill>
                <a:latin typeface="Calibri" pitchFamily="34" charset="0"/>
                <a:cs typeface="Calibri" pitchFamily="34" charset="0"/>
              </a:rPr>
            </a:br>
            <a:r>
              <a:rPr lang="el-GR" sz="5000" dirty="0" smtClean="0"/>
              <a:t/>
            </a:r>
            <a:br>
              <a:rPr lang="el-GR" sz="5000" dirty="0" smtClean="0"/>
            </a:br>
            <a:endParaRPr lang="el-GR" sz="5000" dirty="0"/>
          </a:p>
        </p:txBody>
      </p:sp>
      <p:sp>
        <p:nvSpPr>
          <p:cNvPr id="3" name="2 - Υπότιτλος"/>
          <p:cNvSpPr>
            <a:spLocks noGrp="1"/>
          </p:cNvSpPr>
          <p:nvPr>
            <p:ph type="subTitle" idx="1"/>
          </p:nvPr>
        </p:nvSpPr>
        <p:spPr>
          <a:xfrm>
            <a:off x="1357290" y="4500570"/>
            <a:ext cx="6461760" cy="1066800"/>
          </a:xfrm>
        </p:spPr>
        <p:txBody>
          <a:bodyPr>
            <a:normAutofit/>
          </a:bodyPr>
          <a:lstStyle/>
          <a:p>
            <a:pPr algn="r"/>
            <a:r>
              <a:rPr lang="el-GR" sz="2800" b="1" dirty="0" smtClean="0"/>
              <a:t>ΕΟΔΥ, 2020</a:t>
            </a:r>
            <a:endParaRPr lang="el-GR" sz="2800" b="1" dirty="0"/>
          </a:p>
        </p:txBody>
      </p:sp>
      <p:pic>
        <p:nvPicPr>
          <p:cNvPr id="4" name="Εικόνα 1"/>
          <p:cNvPicPr>
            <a:picLocks noChangeAspect="1" noChangeArrowheads="1"/>
          </p:cNvPicPr>
          <p:nvPr/>
        </p:nvPicPr>
        <p:blipFill>
          <a:blip r:embed="rId2" cstate="print"/>
          <a:srcRect/>
          <a:stretch>
            <a:fillRect/>
          </a:stretch>
        </p:blipFill>
        <p:spPr bwMode="auto">
          <a:xfrm>
            <a:off x="857224" y="357166"/>
            <a:ext cx="1771650" cy="1352550"/>
          </a:xfrm>
          <a:prstGeom prst="rect">
            <a:avLst/>
          </a:prstGeom>
          <a:noFill/>
          <a:ln w="9525">
            <a:noFill/>
            <a:miter lim="800000"/>
            <a:headEnd/>
            <a:tailEnd/>
          </a:ln>
        </p:spPr>
      </p:pic>
      <p:sp>
        <p:nvSpPr>
          <p:cNvPr id="5" name="2 - Υπότιτλος"/>
          <p:cNvSpPr txBox="1">
            <a:spLocks/>
          </p:cNvSpPr>
          <p:nvPr/>
        </p:nvSpPr>
        <p:spPr>
          <a:xfrm>
            <a:off x="5072066" y="642918"/>
            <a:ext cx="2928958" cy="1004886"/>
          </a:xfrm>
          <a:prstGeom prst="rect">
            <a:avLst/>
          </a:prstGeom>
        </p:spPr>
        <p:txBody>
          <a:bodyPr vert="horz" lIns="91440" tIns="45720" rIns="91440" bIns="45720" rtlCol="0" anchor="t">
            <a:normAutofit/>
          </a:bodyPr>
          <a:lstStyle/>
          <a:p>
            <a:pPr marL="0" marR="0" lvl="0" indent="0" algn="r" defTabSz="914400" rtl="0" eaLnBrk="1" fontAlgn="auto" latinLnBrk="0" hangingPunct="1">
              <a:lnSpc>
                <a:spcPct val="100000"/>
              </a:lnSpc>
              <a:spcBef>
                <a:spcPct val="20000"/>
              </a:spcBef>
              <a:spcAft>
                <a:spcPts val="0"/>
              </a:spcAft>
              <a:buClr>
                <a:schemeClr val="accent1"/>
              </a:buClr>
              <a:buSzTx/>
              <a:buFont typeface="Arial" pitchFamily="34" charset="0"/>
              <a:buNone/>
              <a:tabLst/>
              <a:defRPr/>
            </a:pPr>
            <a:r>
              <a:rPr lang="el-GR" sz="2800" b="1" dirty="0" smtClean="0">
                <a:solidFill>
                  <a:schemeClr val="accent5">
                    <a:lumMod val="50000"/>
                  </a:schemeClr>
                </a:solidFill>
              </a:rPr>
              <a:t>ΥΠΟΥΡΓΕΙΟ ΥΓΕΙΑΣ</a:t>
            </a:r>
            <a:endParaRPr kumimoji="0" lang="el-GR" sz="2800" b="1" i="0" u="none" strike="noStrike" kern="1200" cap="none" spc="0" normalizeH="0" baseline="0" noProof="0" dirty="0">
              <a:ln>
                <a:noFill/>
              </a:ln>
              <a:solidFill>
                <a:schemeClr val="accent5">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74638"/>
            <a:ext cx="7920880" cy="5746650"/>
          </a:xfrm>
        </p:spPr>
        <p:txBody>
          <a:bodyPr/>
          <a:lstStyle/>
          <a:p>
            <a:pPr algn="ctr"/>
            <a:r>
              <a:rPr lang="el-GR" b="1" spc="0" dirty="0" smtClean="0">
                <a:ln w="12700">
                  <a:solidFill>
                    <a:schemeClr val="tx2">
                      <a:satMod val="155000"/>
                    </a:schemeClr>
                  </a:solidFill>
                  <a:prstDash val="solid"/>
                </a:ln>
                <a:solidFill>
                  <a:schemeClr val="tx1"/>
                </a:solidFill>
                <a:effectLst>
                  <a:outerShdw blurRad="38100" dist="38100" dir="2700000" algn="tl">
                    <a:srgbClr val="000000">
                      <a:alpha val="43137"/>
                    </a:srgbClr>
                  </a:outerShdw>
                </a:effectLst>
                <a:latin typeface="+mn-lt"/>
              </a:rPr>
              <a:t/>
            </a:r>
            <a:br>
              <a:rPr lang="el-GR" b="1" spc="0" dirty="0" smtClean="0">
                <a:ln w="12700">
                  <a:solidFill>
                    <a:schemeClr val="tx2">
                      <a:satMod val="155000"/>
                    </a:schemeClr>
                  </a:solidFill>
                  <a:prstDash val="solid"/>
                </a:ln>
                <a:solidFill>
                  <a:schemeClr val="tx1"/>
                </a:solidFill>
                <a:effectLst>
                  <a:outerShdw blurRad="38100" dist="38100" dir="2700000" algn="tl">
                    <a:srgbClr val="000000">
                      <a:alpha val="43137"/>
                    </a:srgbClr>
                  </a:outerShdw>
                </a:effectLst>
                <a:latin typeface="+mn-lt"/>
              </a:rPr>
            </a:br>
            <a:r>
              <a:rPr lang="el-GR" sz="2400" b="1" spc="0" dirty="0" smtClean="0">
                <a:ln w="12700">
                  <a:solidFill>
                    <a:schemeClr val="tx2">
                      <a:satMod val="155000"/>
                    </a:schemeClr>
                  </a:solidFill>
                  <a:prstDash val="solid"/>
                </a:ln>
                <a:solidFill>
                  <a:schemeClr val="tx1"/>
                </a:solidFill>
                <a:effectLst>
                  <a:outerShdw blurRad="38100" dist="38100" dir="2700000" algn="tl">
                    <a:srgbClr val="000000">
                      <a:alpha val="43137"/>
                    </a:srgbClr>
                  </a:outerShdw>
                </a:effectLst>
                <a:latin typeface="+mn-lt"/>
              </a:rPr>
              <a:t>Φυσική </a:t>
            </a:r>
            <a:r>
              <a:rPr lang="el-GR" sz="2400" b="1" spc="0"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mn-lt"/>
              </a:rPr>
              <a:t>Άσκηση</a:t>
            </a:r>
            <a:r>
              <a:rPr lang="el-GR" sz="2400" b="1" spc="0" dirty="0" smtClean="0">
                <a:ln w="12700">
                  <a:solidFill>
                    <a:schemeClr val="tx2">
                      <a:satMod val="155000"/>
                    </a:schemeClr>
                  </a:solidFill>
                  <a:prstDash val="solid"/>
                </a:ln>
                <a:solidFill>
                  <a:schemeClr val="tx1"/>
                </a:solidFill>
                <a:effectLst>
                  <a:outerShdw blurRad="38100" dist="38100" dir="2700000" algn="tl">
                    <a:srgbClr val="000000">
                      <a:alpha val="43137"/>
                    </a:srgbClr>
                  </a:outerShdw>
                </a:effectLst>
                <a:latin typeface="+mn-lt"/>
              </a:rPr>
              <a:t> στο </a:t>
            </a:r>
            <a:r>
              <a:rPr lang="el-GR" sz="2400" b="1" spc="0" dirty="0" smtClean="0">
                <a:ln w="12700">
                  <a:solidFill>
                    <a:schemeClr val="tx2">
                      <a:satMod val="155000"/>
                    </a:schemeClr>
                  </a:solidFill>
                  <a:prstDash val="solid"/>
                </a:ln>
                <a:solidFill>
                  <a:srgbClr val="00B0F0"/>
                </a:solidFill>
                <a:effectLst>
                  <a:outerShdw blurRad="38100" dist="38100" dir="2700000" algn="tl">
                    <a:srgbClr val="000000">
                      <a:alpha val="43137"/>
                    </a:srgbClr>
                  </a:outerShdw>
                </a:effectLst>
                <a:latin typeface="+mn-lt"/>
              </a:rPr>
              <a:t>σχολείο</a:t>
            </a:r>
            <a:endParaRPr lang="el-GR" sz="2400" b="1" spc="0" dirty="0">
              <a:ln w="12700">
                <a:solidFill>
                  <a:schemeClr val="tx2">
                    <a:satMod val="155000"/>
                  </a:schemeClr>
                </a:solidFill>
                <a:prstDash val="solid"/>
              </a:ln>
              <a:solidFill>
                <a:srgbClr val="00B0F0"/>
              </a:solidFill>
              <a:effectLst>
                <a:outerShdw blurRad="38100" dist="38100" dir="2700000" algn="tl">
                  <a:srgbClr val="000000">
                    <a:alpha val="43137"/>
                  </a:srgbClr>
                </a:outerShdw>
              </a:effectLst>
              <a:latin typeface="+mn-l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533867"/>
            <a:ext cx="2863534" cy="21102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062" y="4293096"/>
            <a:ext cx="2896056" cy="20530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16016" y="4366967"/>
            <a:ext cx="2957880" cy="19053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16015" y="651685"/>
            <a:ext cx="2957879" cy="20029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2771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3214" y="96628"/>
            <a:ext cx="7992888" cy="622991"/>
          </a:xfrm>
        </p:spPr>
        <p:txBody>
          <a:bodyPr/>
          <a:lstStyle/>
          <a:p>
            <a:pPr algn="ctr"/>
            <a:r>
              <a:rPr lang="el-GR" sz="2800" b="1" dirty="0" smtClean="0">
                <a:solidFill>
                  <a:schemeClr val="tx1"/>
                </a:solidFill>
                <a:latin typeface="+mn-lt"/>
              </a:rPr>
              <a:t>ΦΥΣΙΚΗ ΑΣΚΗΣΗ ΣΤΟ </a:t>
            </a:r>
            <a:r>
              <a:rPr lang="el-GR" sz="2800" b="1" dirty="0" smtClean="0">
                <a:solidFill>
                  <a:srgbClr val="00B050"/>
                </a:solidFill>
                <a:latin typeface="+mn-lt"/>
              </a:rPr>
              <a:t>ΣΧΟΛΕΙΟ</a:t>
            </a:r>
            <a:endParaRPr lang="el-GR" sz="2800" b="1" dirty="0">
              <a:solidFill>
                <a:srgbClr val="00B050"/>
              </a:solidFill>
              <a:latin typeface="+mn-lt"/>
            </a:endParaRPr>
          </a:p>
        </p:txBody>
      </p:sp>
      <p:sp>
        <p:nvSpPr>
          <p:cNvPr id="3" name="Θέση περιεχομένου 2"/>
          <p:cNvSpPr>
            <a:spLocks noGrp="1"/>
          </p:cNvSpPr>
          <p:nvPr>
            <p:ph idx="1"/>
          </p:nvPr>
        </p:nvSpPr>
        <p:spPr>
          <a:xfrm>
            <a:off x="214282" y="1071546"/>
            <a:ext cx="4789766" cy="4301670"/>
          </a:xfrm>
        </p:spPr>
        <p:txBody>
          <a:bodyPr>
            <a:normAutofit/>
          </a:bodyPr>
          <a:lstStyle/>
          <a:p>
            <a:pPr>
              <a:buClr>
                <a:schemeClr val="tx1"/>
              </a:buClr>
              <a:buFont typeface="Wingdings" panose="05000000000000000000" pitchFamily="2" charset="2"/>
              <a:buChar char="Ø"/>
            </a:pPr>
            <a:r>
              <a:rPr lang="el-GR" sz="2400" b="1" dirty="0" smtClean="0">
                <a:solidFill>
                  <a:srgbClr val="C30DA0"/>
                </a:solidFill>
              </a:rPr>
              <a:t>Τεντώστε</a:t>
            </a:r>
            <a:r>
              <a:rPr lang="el-GR" sz="2400" dirty="0" smtClean="0"/>
              <a:t> και λυγίστε το σώμα σας μέσα στην τάξη.</a:t>
            </a:r>
          </a:p>
          <a:p>
            <a:pPr marL="114300" indent="0">
              <a:buClr>
                <a:schemeClr val="tx1"/>
              </a:buClr>
              <a:buNone/>
            </a:pPr>
            <a:endParaRPr lang="el-GR" sz="2400" dirty="0" smtClean="0"/>
          </a:p>
          <a:p>
            <a:pPr>
              <a:buClr>
                <a:schemeClr val="tx1"/>
              </a:buClr>
              <a:buFont typeface="Wingdings" panose="05000000000000000000" pitchFamily="2" charset="2"/>
              <a:buChar char="Ø"/>
            </a:pPr>
            <a:r>
              <a:rPr lang="el-GR" sz="2400" dirty="0" smtClean="0"/>
              <a:t>Κάντε </a:t>
            </a:r>
            <a:r>
              <a:rPr lang="el-GR" sz="2400" b="1" dirty="0" smtClean="0">
                <a:solidFill>
                  <a:srgbClr val="FF0000"/>
                </a:solidFill>
              </a:rPr>
              <a:t>περίπατο</a:t>
            </a:r>
            <a:r>
              <a:rPr lang="el-GR" sz="2400" dirty="0" smtClean="0"/>
              <a:t> στο προαύλιο του σχολείου όταν ο καιρός είναι καλός.</a:t>
            </a:r>
          </a:p>
          <a:p>
            <a:pPr>
              <a:buClr>
                <a:schemeClr val="tx1"/>
              </a:buClr>
              <a:buFont typeface="Wingdings" panose="05000000000000000000" pitchFamily="2" charset="2"/>
              <a:buChar char="Ø"/>
            </a:pPr>
            <a:endParaRPr lang="el-GR" sz="2400" dirty="0" smtClean="0"/>
          </a:p>
          <a:p>
            <a:pPr>
              <a:buClr>
                <a:schemeClr val="tx1"/>
              </a:buClr>
              <a:buFont typeface="Wingdings" panose="05000000000000000000" pitchFamily="2" charset="2"/>
              <a:buChar char="Ø"/>
            </a:pPr>
            <a:r>
              <a:rPr lang="el-GR" sz="2400" dirty="0" smtClean="0"/>
              <a:t> Ξεκουραστείτε </a:t>
            </a:r>
            <a:r>
              <a:rPr lang="el-GR" sz="2400" b="1" dirty="0" smtClean="0">
                <a:solidFill>
                  <a:srgbClr val="0070C0"/>
                </a:solidFill>
              </a:rPr>
              <a:t>παίζοντας </a:t>
            </a:r>
            <a:r>
              <a:rPr lang="el-GR" sz="2400" dirty="0" smtClean="0"/>
              <a:t>με τους φίλους σας!!</a:t>
            </a:r>
          </a:p>
          <a:p>
            <a:pPr>
              <a:buClr>
                <a:schemeClr val="tx1"/>
              </a:buClr>
              <a:buFont typeface="Wingdings" panose="05000000000000000000" pitchFamily="2" charset="2"/>
              <a:buChar char="Ø"/>
            </a:pPr>
            <a:endParaRPr lang="el-GR" sz="2400" dirty="0" smtClean="0"/>
          </a:p>
          <a:p>
            <a:pPr>
              <a:buClr>
                <a:schemeClr val="tx1"/>
              </a:buClr>
              <a:buFont typeface="Wingdings" panose="05000000000000000000" pitchFamily="2" charset="2"/>
              <a:buChar char="Ø"/>
            </a:pPr>
            <a:endParaRPr lang="el-GR" sz="1600" dirty="0" smtClean="0"/>
          </a:p>
          <a:p>
            <a:pPr>
              <a:buClr>
                <a:schemeClr val="tx1"/>
              </a:buClr>
              <a:buFont typeface="Wingdings" panose="05000000000000000000" pitchFamily="2" charset="2"/>
              <a:buChar char="Ø"/>
            </a:pPr>
            <a:endParaRPr lang="el-GR" sz="1600" dirty="0" smtClean="0"/>
          </a:p>
          <a:p>
            <a:pPr marL="114300" indent="0">
              <a:buClr>
                <a:schemeClr val="tx1"/>
              </a:buClr>
              <a:buNone/>
            </a:pPr>
            <a:endParaRPr lang="el-GR" sz="1600" dirty="0" smtClean="0"/>
          </a:p>
          <a:p>
            <a:pPr marL="114300" indent="0">
              <a:buClr>
                <a:schemeClr val="tx1"/>
              </a:buClr>
              <a:buNone/>
            </a:pPr>
            <a:endParaRPr lang="el-GR" sz="1600" b="1" dirty="0">
              <a:solidFill>
                <a:srgbClr val="7030A0"/>
              </a:solidFill>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72132" y="3573016"/>
            <a:ext cx="2309656" cy="13235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cstate="print"/>
          <a:srcRect/>
          <a:stretch>
            <a:fillRect/>
          </a:stretch>
        </p:blipFill>
        <p:spPr bwMode="auto">
          <a:xfrm>
            <a:off x="5857884" y="706871"/>
            <a:ext cx="1857388" cy="1622606"/>
          </a:xfrm>
          <a:prstGeom prst="rect">
            <a:avLst/>
          </a:prstGeom>
          <a:noFill/>
          <a:ln w="9525">
            <a:noFill/>
            <a:miter lim="800000"/>
            <a:headEnd/>
            <a:tailEnd/>
          </a:ln>
          <a:effectLst/>
        </p:spPr>
      </p:pic>
      <p:sp>
        <p:nvSpPr>
          <p:cNvPr id="9" name="8 - Δεξιό βέλος"/>
          <p:cNvSpPr/>
          <p:nvPr/>
        </p:nvSpPr>
        <p:spPr>
          <a:xfrm>
            <a:off x="4857752" y="1285860"/>
            <a:ext cx="71438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80443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620000" cy="5890666"/>
          </a:xfrm>
        </p:spPr>
        <p:txBody>
          <a:bodyPr/>
          <a:lstStyle/>
          <a:p>
            <a:pPr algn="ctr"/>
            <a:r>
              <a:rPr lang="el-GR" sz="2400" b="1" spc="0" dirty="0" smtClean="0">
                <a:ln w="12700">
                  <a:solidFill>
                    <a:schemeClr val="tx2">
                      <a:satMod val="155000"/>
                    </a:schemeClr>
                  </a:solidFill>
                  <a:prstDash val="solid"/>
                </a:ln>
                <a:solidFill>
                  <a:schemeClr val="tx1"/>
                </a:solidFill>
                <a:effectLst>
                  <a:outerShdw blurRad="38100" dist="38100" dir="2700000" algn="tl">
                    <a:srgbClr val="000000">
                      <a:alpha val="43137"/>
                    </a:srgbClr>
                  </a:outerShdw>
                </a:effectLst>
              </a:rPr>
              <a:t>Φυσική Άσκηση</a:t>
            </a:r>
            <a:br>
              <a:rPr lang="el-GR" sz="2400" b="1" spc="0" dirty="0" smtClean="0">
                <a:ln w="12700">
                  <a:solidFill>
                    <a:schemeClr val="tx2">
                      <a:satMod val="155000"/>
                    </a:schemeClr>
                  </a:solidFill>
                  <a:prstDash val="solid"/>
                </a:ln>
                <a:solidFill>
                  <a:schemeClr val="tx1"/>
                </a:solidFill>
                <a:effectLst>
                  <a:outerShdw blurRad="38100" dist="38100" dir="2700000" algn="tl">
                    <a:srgbClr val="000000">
                      <a:alpha val="43137"/>
                    </a:srgbClr>
                  </a:outerShdw>
                </a:effectLst>
              </a:rPr>
            </a:br>
            <a:r>
              <a:rPr lang="el-GR" sz="2400" b="1" spc="0" dirty="0" smtClean="0">
                <a:ln w="12700">
                  <a:solidFill>
                    <a:schemeClr val="tx2">
                      <a:satMod val="155000"/>
                    </a:schemeClr>
                  </a:solidFill>
                  <a:prstDash val="solid"/>
                </a:ln>
                <a:solidFill>
                  <a:srgbClr val="0070C0"/>
                </a:solidFill>
                <a:effectLst>
                  <a:outerShdw blurRad="38100" dist="38100" dir="2700000" algn="tl">
                    <a:srgbClr val="000000">
                      <a:alpha val="43137"/>
                    </a:srgbClr>
                  </a:outerShdw>
                </a:effectLst>
              </a:rPr>
              <a:t>Πριν</a:t>
            </a:r>
            <a:r>
              <a:rPr lang="el-GR" sz="2400" b="1" spc="0" dirty="0" smtClean="0">
                <a:ln w="12700">
                  <a:solidFill>
                    <a:schemeClr val="tx2">
                      <a:satMod val="155000"/>
                    </a:schemeClr>
                  </a:solidFill>
                  <a:prstDash val="solid"/>
                </a:ln>
                <a:solidFill>
                  <a:schemeClr val="tx1"/>
                </a:solidFill>
                <a:effectLst>
                  <a:outerShdw blurRad="38100" dist="38100" dir="2700000" algn="tl">
                    <a:srgbClr val="000000">
                      <a:alpha val="43137"/>
                    </a:srgbClr>
                  </a:outerShdw>
                </a:effectLst>
              </a:rPr>
              <a:t> και  </a:t>
            </a:r>
            <a:r>
              <a:rPr lang="el-GR" sz="2400" b="1" spc="0" dirty="0" smtClean="0">
                <a:ln w="12700">
                  <a:solidFill>
                    <a:schemeClr val="tx2">
                      <a:satMod val="155000"/>
                    </a:schemeClr>
                  </a:solidFill>
                  <a:prstDash val="solid"/>
                </a:ln>
                <a:solidFill>
                  <a:srgbClr val="C00000"/>
                </a:solidFill>
                <a:effectLst>
                  <a:outerShdw blurRad="38100" dist="38100" dir="2700000" algn="tl">
                    <a:srgbClr val="000000">
                      <a:alpha val="43137"/>
                    </a:srgbClr>
                  </a:outerShdw>
                </a:effectLst>
              </a:rPr>
              <a:t>Μετά </a:t>
            </a:r>
            <a:r>
              <a:rPr lang="el-GR" sz="2400" b="1" spc="0" dirty="0" smtClean="0">
                <a:ln w="12700">
                  <a:solidFill>
                    <a:schemeClr val="tx2">
                      <a:satMod val="155000"/>
                    </a:schemeClr>
                  </a:solidFill>
                  <a:prstDash val="solid"/>
                </a:ln>
                <a:solidFill>
                  <a:schemeClr val="tx1"/>
                </a:solidFill>
                <a:effectLst>
                  <a:outerShdw blurRad="38100" dist="38100" dir="2700000" algn="tl">
                    <a:srgbClr val="000000">
                      <a:alpha val="43137"/>
                    </a:srgbClr>
                  </a:outerShdw>
                </a:effectLst>
              </a:rPr>
              <a:t>Το Σχολείο</a:t>
            </a:r>
            <a:endParaRPr lang="el-GR" sz="2400" b="1" spc="0"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476673"/>
            <a:ext cx="2959738" cy="19883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5" y="476673"/>
            <a:ext cx="3101029" cy="1952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 Ορθογώνιο"/>
          <p:cNvSpPr/>
          <p:nvPr/>
        </p:nvSpPr>
        <p:spPr>
          <a:xfrm>
            <a:off x="588143" y="4149080"/>
            <a:ext cx="7358114" cy="1877437"/>
          </a:xfrm>
          <a:prstGeom prst="rect">
            <a:avLst/>
          </a:prstGeom>
        </p:spPr>
        <p:txBody>
          <a:bodyPr wrap="square">
            <a:spAutoFit/>
          </a:bodyPr>
          <a:lstStyle/>
          <a:p>
            <a:pPr>
              <a:buClr>
                <a:schemeClr val="tx1"/>
              </a:buClr>
              <a:buFont typeface="Wingdings" pitchFamily="2" charset="2"/>
              <a:buChar char="ü"/>
            </a:pPr>
            <a:r>
              <a:rPr lang="el-GR" sz="2400" dirty="0" smtClean="0"/>
              <a:t>Περπάτημα ή ποδήλατο </a:t>
            </a:r>
            <a:r>
              <a:rPr lang="el-GR" sz="2400" dirty="0" smtClean="0">
                <a:solidFill>
                  <a:srgbClr val="FF0000"/>
                </a:solidFill>
              </a:rPr>
              <a:t>προς</a:t>
            </a:r>
            <a:r>
              <a:rPr lang="el-GR" sz="2400" dirty="0" smtClean="0"/>
              <a:t> και </a:t>
            </a:r>
            <a:r>
              <a:rPr lang="el-GR" sz="2400" dirty="0" smtClean="0">
                <a:solidFill>
                  <a:srgbClr val="C30DA0"/>
                </a:solidFill>
              </a:rPr>
              <a:t>από</a:t>
            </a:r>
            <a:r>
              <a:rPr lang="el-GR" sz="2400" dirty="0" smtClean="0"/>
              <a:t> το σχολείο </a:t>
            </a:r>
            <a:endParaRPr lang="en-US" sz="2400" dirty="0" smtClean="0"/>
          </a:p>
          <a:p>
            <a:pPr>
              <a:buClr>
                <a:schemeClr val="tx1"/>
              </a:buClr>
            </a:pPr>
            <a:r>
              <a:rPr lang="en-US" sz="2400" dirty="0" smtClean="0"/>
              <a:t>      </a:t>
            </a:r>
            <a:r>
              <a:rPr lang="el-GR" sz="2400" dirty="0" smtClean="0"/>
              <a:t>(παρέα με τους γονείς σας)</a:t>
            </a:r>
          </a:p>
          <a:p>
            <a:pPr>
              <a:lnSpc>
                <a:spcPct val="150000"/>
              </a:lnSpc>
              <a:spcAft>
                <a:spcPts val="600"/>
              </a:spcAft>
              <a:buClr>
                <a:schemeClr val="tx1"/>
              </a:buClr>
              <a:buFont typeface="Wingdings" panose="05000000000000000000" pitchFamily="2" charset="2"/>
              <a:buChar char="ü"/>
            </a:pPr>
            <a:r>
              <a:rPr lang="el-GR" sz="2400" dirty="0" smtClean="0"/>
              <a:t>Χρησιμοποιήστε τις </a:t>
            </a:r>
            <a:r>
              <a:rPr lang="el-GR" sz="2400" dirty="0" smtClean="0">
                <a:solidFill>
                  <a:srgbClr val="0070C0"/>
                </a:solidFill>
              </a:rPr>
              <a:t>σκάλες</a:t>
            </a:r>
            <a:r>
              <a:rPr lang="el-GR" sz="2400" dirty="0" smtClean="0"/>
              <a:t> αντί για ανελκυστήρα</a:t>
            </a:r>
            <a:endParaRPr lang="en-US" sz="2400" dirty="0" smtClean="0"/>
          </a:p>
          <a:p>
            <a:pPr>
              <a:lnSpc>
                <a:spcPct val="150000"/>
              </a:lnSpc>
              <a:spcAft>
                <a:spcPts val="600"/>
              </a:spcAft>
              <a:buClr>
                <a:schemeClr val="tx1"/>
              </a:buClr>
            </a:pPr>
            <a:r>
              <a:rPr lang="en-US" dirty="0" smtClean="0"/>
              <a:t> </a:t>
            </a:r>
            <a:endParaRPr lang="el-GR" dirty="0" smtClean="0"/>
          </a:p>
        </p:txBody>
      </p:sp>
    </p:spTree>
    <p:extLst>
      <p:ext uri="{BB962C8B-B14F-4D97-AF65-F5344CB8AC3E}">
        <p14:creationId xmlns:p14="http://schemas.microsoft.com/office/powerpoint/2010/main" xmlns="" val="2752458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052736"/>
            <a:ext cx="8064896" cy="4378498"/>
          </a:xfrm>
        </p:spPr>
        <p:txBody>
          <a:bodyPr/>
          <a:lstStyle/>
          <a:p>
            <a:pPr algn="ctr"/>
            <a:r>
              <a:rPr lang="en-US" sz="4400" b="1" spc="0" dirty="0" smtClean="0">
                <a:ln w="12700">
                  <a:solidFill>
                    <a:srgbClr val="675E47">
                      <a:satMod val="155000"/>
                    </a:srgbClr>
                  </a:solidFill>
                  <a:prstDash val="solid"/>
                </a:ln>
                <a:solidFill>
                  <a:srgbClr val="2F2B20"/>
                </a:solidFill>
                <a:effectLst>
                  <a:outerShdw blurRad="38100" dist="38100" dir="2700000" algn="tl">
                    <a:srgbClr val="000000">
                      <a:alpha val="43137"/>
                    </a:srgbClr>
                  </a:outerShdw>
                </a:effectLst>
                <a:latin typeface="Calibri"/>
              </a:rPr>
              <a:t/>
            </a:r>
            <a:br>
              <a:rPr lang="en-US" sz="4400" b="1" spc="0" dirty="0" smtClean="0">
                <a:ln w="12700">
                  <a:solidFill>
                    <a:srgbClr val="675E47">
                      <a:satMod val="155000"/>
                    </a:srgbClr>
                  </a:solidFill>
                  <a:prstDash val="solid"/>
                </a:ln>
                <a:solidFill>
                  <a:srgbClr val="2F2B20"/>
                </a:solidFill>
                <a:effectLst>
                  <a:outerShdw blurRad="38100" dist="38100" dir="2700000" algn="tl">
                    <a:srgbClr val="000000">
                      <a:alpha val="43137"/>
                    </a:srgbClr>
                  </a:outerShdw>
                </a:effectLst>
                <a:latin typeface="Calibri"/>
              </a:rPr>
            </a:br>
            <a:r>
              <a:rPr lang="el-GR" sz="2400" b="1" spc="0" dirty="0" smtClean="0">
                <a:ln w="12700">
                  <a:solidFill>
                    <a:srgbClr val="675E47">
                      <a:satMod val="155000"/>
                    </a:srgbClr>
                  </a:solidFill>
                  <a:prstDash val="solid"/>
                </a:ln>
                <a:solidFill>
                  <a:srgbClr val="2F2B20"/>
                </a:solidFill>
                <a:effectLst>
                  <a:outerShdw blurRad="38100" dist="38100" dir="2700000" algn="tl">
                    <a:srgbClr val="000000">
                      <a:alpha val="43137"/>
                    </a:srgbClr>
                  </a:outerShdw>
                </a:effectLst>
                <a:latin typeface="Calibri"/>
              </a:rPr>
              <a:t>Φυσική Άσκηση</a:t>
            </a:r>
            <a:r>
              <a:rPr lang="el-GR" sz="2400" b="1" spc="0" dirty="0">
                <a:ln w="12700">
                  <a:solidFill>
                    <a:srgbClr val="675E47">
                      <a:satMod val="155000"/>
                    </a:srgbClr>
                  </a:solidFill>
                  <a:prstDash val="solid"/>
                </a:ln>
                <a:solidFill>
                  <a:srgbClr val="2F2B20"/>
                </a:solidFill>
                <a:effectLst>
                  <a:outerShdw blurRad="38100" dist="38100" dir="2700000" algn="tl">
                    <a:srgbClr val="000000">
                      <a:alpha val="43137"/>
                    </a:srgbClr>
                  </a:outerShdw>
                </a:effectLst>
                <a:latin typeface="Calibri"/>
              </a:rPr>
              <a:t/>
            </a:r>
            <a:br>
              <a:rPr lang="el-GR" sz="2400" b="1" spc="0" dirty="0">
                <a:ln w="12700">
                  <a:solidFill>
                    <a:srgbClr val="675E47">
                      <a:satMod val="155000"/>
                    </a:srgbClr>
                  </a:solidFill>
                  <a:prstDash val="solid"/>
                </a:ln>
                <a:solidFill>
                  <a:srgbClr val="2F2B20"/>
                </a:solidFill>
                <a:effectLst>
                  <a:outerShdw blurRad="38100" dist="38100" dir="2700000" algn="tl">
                    <a:srgbClr val="000000">
                      <a:alpha val="43137"/>
                    </a:srgbClr>
                  </a:outerShdw>
                </a:effectLst>
                <a:latin typeface="Calibri"/>
              </a:rPr>
            </a:br>
            <a:r>
              <a:rPr lang="el-GR" sz="2400" b="1" spc="0" dirty="0" smtClean="0">
                <a:ln w="12700">
                  <a:solidFill>
                    <a:srgbClr val="675E47">
                      <a:satMod val="155000"/>
                    </a:srgbClr>
                  </a:solidFill>
                  <a:prstDash val="solid"/>
                </a:ln>
                <a:solidFill>
                  <a:srgbClr val="C30DA0"/>
                </a:solidFill>
                <a:effectLst>
                  <a:outerShdw blurRad="38100" dist="38100" dir="2700000" algn="tl">
                    <a:srgbClr val="000000">
                      <a:alpha val="43137"/>
                    </a:srgbClr>
                  </a:outerShdw>
                </a:effectLst>
                <a:latin typeface="Calibri"/>
              </a:rPr>
              <a:t>στο σπίτι</a:t>
            </a:r>
            <a:endParaRPr lang="el-GR" sz="2400" dirty="0">
              <a:solidFill>
                <a:srgbClr val="C30DA0"/>
              </a:solidFill>
            </a:endParaRPr>
          </a:p>
        </p:txBody>
      </p:sp>
      <p:pic>
        <p:nvPicPr>
          <p:cNvPr id="3" name="Εικόνα 2" descr="C:\Users\e.papachristou\Desktop\download.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04664"/>
            <a:ext cx="3600400" cy="2016224"/>
          </a:xfrm>
          <a:prstGeom prst="rect">
            <a:avLst/>
          </a:prstGeom>
          <a:noFill/>
          <a:ln>
            <a:noFill/>
          </a:ln>
        </p:spPr>
      </p:pic>
      <p:pic>
        <p:nvPicPr>
          <p:cNvPr id="4" name="Εικόνα 3" descr="C:\Users\e.papachristou\Desktop\download.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404664"/>
            <a:ext cx="3456384" cy="2016224"/>
          </a:xfrm>
          <a:prstGeom prst="rect">
            <a:avLst/>
          </a:prstGeom>
          <a:noFill/>
          <a:ln>
            <a:noFill/>
          </a:ln>
        </p:spPr>
      </p:pic>
      <p:pic>
        <p:nvPicPr>
          <p:cNvPr id="6" name="Εικόνα 5" descr="Αποτέλεσμα εικόνας για community street running and children"/>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4725144"/>
            <a:ext cx="3600400" cy="1924357"/>
          </a:xfrm>
          <a:prstGeom prst="rect">
            <a:avLst/>
          </a:prstGeom>
          <a:noFill/>
          <a:ln>
            <a:noFill/>
          </a:ln>
        </p:spPr>
      </p:pic>
      <p:pic>
        <p:nvPicPr>
          <p:cNvPr id="7" name="Εικόνα 6" descr="Αποτέλεσμα εικόνας για community physical activity and children"/>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4009" y="4725144"/>
            <a:ext cx="3456384" cy="1972398"/>
          </a:xfrm>
          <a:prstGeom prst="rect">
            <a:avLst/>
          </a:prstGeom>
          <a:noFill/>
          <a:ln>
            <a:noFill/>
          </a:ln>
        </p:spPr>
      </p:pic>
    </p:spTree>
    <p:extLst>
      <p:ext uri="{BB962C8B-B14F-4D97-AF65-F5344CB8AC3E}">
        <p14:creationId xmlns:p14="http://schemas.microsoft.com/office/powerpoint/2010/main" xmlns="" val="240734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5581" y="110423"/>
            <a:ext cx="7848872" cy="922114"/>
          </a:xfrm>
        </p:spPr>
        <p:txBody>
          <a:bodyPr/>
          <a:lstStyle/>
          <a:p>
            <a:pPr algn="ctr"/>
            <a:r>
              <a:rPr lang="el-GR" sz="2800" b="1" dirty="0" smtClean="0">
                <a:solidFill>
                  <a:schemeClr val="tx1"/>
                </a:solidFill>
                <a:latin typeface="+mn-lt"/>
              </a:rPr>
              <a:t>ΦΥΣΙΚΗ ΑΣΚΗΣΗ </a:t>
            </a:r>
            <a:r>
              <a:rPr lang="el-GR" sz="2800" b="1" dirty="0" smtClean="0">
                <a:solidFill>
                  <a:srgbClr val="FF0000"/>
                </a:solidFill>
                <a:latin typeface="+mn-lt"/>
              </a:rPr>
              <a:t>ΣΤΟ ΣΠΙΤΙ </a:t>
            </a:r>
            <a:r>
              <a:rPr lang="el-GR" sz="2800" b="1" dirty="0" smtClean="0">
                <a:solidFill>
                  <a:schemeClr val="tx1"/>
                </a:solidFill>
                <a:latin typeface="+mn-lt"/>
              </a:rPr>
              <a:t>ΜΕ ΤΗΝ </a:t>
            </a:r>
            <a:r>
              <a:rPr lang="el-GR" sz="2800" b="1" dirty="0" smtClean="0">
                <a:solidFill>
                  <a:srgbClr val="58A4A8"/>
                </a:solidFill>
                <a:latin typeface="+mn-lt"/>
              </a:rPr>
              <a:t>ΟΙΚΟΓΕΝΕΙΑ </a:t>
            </a:r>
            <a:br>
              <a:rPr lang="el-GR" sz="2800" b="1" dirty="0" smtClean="0">
                <a:solidFill>
                  <a:srgbClr val="58A4A8"/>
                </a:solidFill>
                <a:latin typeface="+mn-lt"/>
              </a:rPr>
            </a:br>
            <a:endParaRPr lang="el-GR" sz="2800" b="1" dirty="0">
              <a:solidFill>
                <a:srgbClr val="58A4A8"/>
              </a:solidFill>
              <a:latin typeface="+mn-lt"/>
            </a:endParaRPr>
          </a:p>
        </p:txBody>
      </p:sp>
      <p:sp>
        <p:nvSpPr>
          <p:cNvPr id="3" name="Θέση περιεχομένου 2"/>
          <p:cNvSpPr>
            <a:spLocks noGrp="1"/>
          </p:cNvSpPr>
          <p:nvPr>
            <p:ph idx="1"/>
          </p:nvPr>
        </p:nvSpPr>
        <p:spPr>
          <a:xfrm>
            <a:off x="323528" y="2636912"/>
            <a:ext cx="7681664" cy="3456384"/>
          </a:xfrm>
        </p:spPr>
        <p:txBody>
          <a:bodyPr>
            <a:normAutofit/>
          </a:bodyPr>
          <a:lstStyle/>
          <a:p>
            <a:pPr>
              <a:buClr>
                <a:schemeClr val="tx1"/>
              </a:buClr>
              <a:buFont typeface="Wingdings" panose="05000000000000000000" pitchFamily="2" charset="2"/>
              <a:buChar char="ü"/>
            </a:pPr>
            <a:r>
              <a:rPr lang="el-GR" sz="2400" dirty="0" smtClean="0">
                <a:solidFill>
                  <a:srgbClr val="C30DA0"/>
                </a:solidFill>
              </a:rPr>
              <a:t>Κινηθείτε!!!! </a:t>
            </a:r>
            <a:r>
              <a:rPr lang="el-GR" sz="2400" dirty="0" smtClean="0"/>
              <a:t>Μην κάθεστε και μην περνάτε το χρόνο σας μπροστά στην τηλεόραση, τον υπολογιστή, το κινητό, κ.α. </a:t>
            </a:r>
            <a:endParaRPr lang="el-GR" sz="2400" dirty="0"/>
          </a:p>
          <a:p>
            <a:pPr>
              <a:buClr>
                <a:schemeClr val="tx1"/>
              </a:buClr>
              <a:buFont typeface="Wingdings" panose="05000000000000000000" pitchFamily="2" charset="2"/>
              <a:buChar char="ü"/>
            </a:pPr>
            <a:r>
              <a:rPr lang="el-GR" sz="2400" dirty="0" smtClean="0"/>
              <a:t>Φορέστε </a:t>
            </a:r>
            <a:r>
              <a:rPr lang="el-GR" sz="2400" dirty="0" smtClean="0">
                <a:solidFill>
                  <a:srgbClr val="00B0F0"/>
                </a:solidFill>
              </a:rPr>
              <a:t>κράνος</a:t>
            </a:r>
            <a:r>
              <a:rPr lang="el-GR" sz="2400" dirty="0" smtClean="0"/>
              <a:t> και επιγονατίδες και κάνετε ποδήλατο, κα.</a:t>
            </a:r>
          </a:p>
          <a:p>
            <a:pPr>
              <a:buClr>
                <a:schemeClr val="tx1"/>
              </a:buClr>
              <a:buFont typeface="Wingdings" panose="05000000000000000000" pitchFamily="2" charset="2"/>
              <a:buChar char="ü"/>
            </a:pPr>
            <a:r>
              <a:rPr lang="el-GR" sz="2400" dirty="0" smtClean="0"/>
              <a:t>Αφιερώστε χρόνο για </a:t>
            </a:r>
            <a:r>
              <a:rPr lang="el-GR" sz="2400" dirty="0" smtClean="0">
                <a:solidFill>
                  <a:srgbClr val="FF0000"/>
                </a:solidFill>
              </a:rPr>
              <a:t>παιχνίδι </a:t>
            </a:r>
            <a:r>
              <a:rPr lang="el-GR" sz="2400" dirty="0" smtClean="0"/>
              <a:t> </a:t>
            </a:r>
          </a:p>
          <a:p>
            <a:pPr>
              <a:buClr>
                <a:schemeClr val="tx1"/>
              </a:buClr>
              <a:buFont typeface="Wingdings" panose="05000000000000000000" pitchFamily="2" charset="2"/>
              <a:buChar char="ü"/>
            </a:pPr>
            <a:r>
              <a:rPr lang="el-GR" sz="2400" dirty="0" smtClean="0"/>
              <a:t>Φροντίστε και βγάλτε βόλτα με το </a:t>
            </a:r>
            <a:r>
              <a:rPr lang="el-GR" sz="2400" dirty="0" smtClean="0">
                <a:solidFill>
                  <a:srgbClr val="7030A0"/>
                </a:solidFill>
              </a:rPr>
              <a:t>σκύλο</a:t>
            </a:r>
            <a:r>
              <a:rPr lang="el-GR" sz="2400" dirty="0" smtClean="0">
                <a:solidFill>
                  <a:srgbClr val="58A4A8"/>
                </a:solidFill>
              </a:rPr>
              <a:t> </a:t>
            </a:r>
            <a:r>
              <a:rPr lang="el-GR" sz="2400" dirty="0" smtClean="0"/>
              <a:t>σας</a:t>
            </a:r>
          </a:p>
          <a:p>
            <a:pPr>
              <a:buClr>
                <a:schemeClr val="tx1"/>
              </a:buClr>
              <a:buFont typeface="Wingdings" panose="05000000000000000000" pitchFamily="2" charset="2"/>
              <a:buChar char="ü"/>
            </a:pPr>
            <a:endParaRPr lang="el-GR" sz="1600" dirty="0" smtClean="0"/>
          </a:p>
          <a:p>
            <a:pPr marL="114300" indent="0">
              <a:lnSpc>
                <a:spcPct val="150000"/>
              </a:lnSpc>
              <a:buClr>
                <a:schemeClr val="tx1"/>
              </a:buClr>
              <a:buNone/>
            </a:pPr>
            <a:endParaRPr lang="el-GR" sz="1600" dirty="0" smtClean="0"/>
          </a:p>
          <a:p>
            <a:pPr>
              <a:lnSpc>
                <a:spcPct val="150000"/>
              </a:lnSpc>
              <a:buClr>
                <a:schemeClr val="tx1"/>
              </a:buClr>
              <a:buFont typeface="Wingdings" panose="05000000000000000000" pitchFamily="2" charset="2"/>
              <a:buChar char="ü"/>
            </a:pPr>
            <a:endParaRPr lang="en-US" sz="1600" dirty="0" smtClean="0"/>
          </a:p>
          <a:p>
            <a:pPr>
              <a:lnSpc>
                <a:spcPct val="150000"/>
              </a:lnSpc>
              <a:buClr>
                <a:schemeClr val="tx1"/>
              </a:buClr>
              <a:buFont typeface="Wingdings" panose="05000000000000000000" pitchFamily="2" charset="2"/>
              <a:buChar char="ü"/>
            </a:pPr>
            <a:endParaRPr lang="el-GR" sz="1600" dirty="0" smtClean="0"/>
          </a:p>
          <a:p>
            <a:pPr>
              <a:lnSpc>
                <a:spcPct val="150000"/>
              </a:lnSpc>
              <a:buClr>
                <a:schemeClr val="tx1"/>
              </a:buClr>
              <a:buFont typeface="Wingdings" panose="05000000000000000000" pitchFamily="2" charset="2"/>
              <a:buChar char="ü"/>
            </a:pPr>
            <a:endParaRPr lang="el-GR" sz="1600" dirty="0" smtClean="0"/>
          </a:p>
          <a:p>
            <a:pPr marL="114300" indent="0">
              <a:lnSpc>
                <a:spcPct val="150000"/>
              </a:lnSpc>
              <a:buClr>
                <a:schemeClr val="tx1"/>
              </a:buClr>
              <a:buNone/>
            </a:pPr>
            <a:endParaRPr lang="el-GR" sz="1600" dirty="0"/>
          </a:p>
          <a:p>
            <a:pPr marL="114300" indent="0">
              <a:buClr>
                <a:schemeClr val="tx1"/>
              </a:buClr>
              <a:buNone/>
            </a:pPr>
            <a:endParaRPr lang="el-GR" sz="1800" b="1" dirty="0"/>
          </a:p>
        </p:txBody>
      </p:sp>
      <p:pic>
        <p:nvPicPr>
          <p:cNvPr id="6" name="Εικόνα 5" descr="C:\Users\e.papachristou\AppData\Local\Microsoft\Windows\Temporary Internet Files\Content.IE5\F2XP6RDS\imagex300x200[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980728"/>
            <a:ext cx="1761122" cy="1203046"/>
          </a:xfrm>
          <a:prstGeom prst="rect">
            <a:avLst/>
          </a:prstGeom>
          <a:noFill/>
          <a:ln>
            <a:noFill/>
          </a:ln>
        </p:spPr>
      </p:pic>
    </p:spTree>
    <p:extLst>
      <p:ext uri="{BB962C8B-B14F-4D97-AF65-F5344CB8AC3E}">
        <p14:creationId xmlns:p14="http://schemas.microsoft.com/office/powerpoint/2010/main" xmlns="" val="3065278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7707"/>
            <a:ext cx="7848872" cy="922114"/>
          </a:xfrm>
        </p:spPr>
        <p:txBody>
          <a:bodyPr/>
          <a:lstStyle/>
          <a:p>
            <a:pPr algn="ctr"/>
            <a:r>
              <a:rPr lang="el-GR" sz="2800" b="1" dirty="0" smtClean="0">
                <a:solidFill>
                  <a:schemeClr val="tx1"/>
                </a:solidFill>
                <a:latin typeface="+mn-lt"/>
              </a:rPr>
              <a:t>ΦΥΣΙΚΗ </a:t>
            </a:r>
            <a:r>
              <a:rPr lang="el-GR" sz="2800" b="1" dirty="0" smtClean="0">
                <a:solidFill>
                  <a:srgbClr val="C30DA0"/>
                </a:solidFill>
                <a:latin typeface="+mn-lt"/>
              </a:rPr>
              <a:t>ΑΣΚΗΣΗ</a:t>
            </a:r>
            <a:r>
              <a:rPr lang="el-GR" sz="2800" b="1" dirty="0" smtClean="0">
                <a:solidFill>
                  <a:schemeClr val="tx1"/>
                </a:solidFill>
                <a:latin typeface="+mn-lt"/>
              </a:rPr>
              <a:t> ΣΤΗ </a:t>
            </a:r>
            <a:r>
              <a:rPr lang="el-GR" sz="2800" b="1" dirty="0" smtClean="0">
                <a:solidFill>
                  <a:srgbClr val="58A4A8"/>
                </a:solidFill>
                <a:latin typeface="+mn-lt"/>
              </a:rPr>
              <a:t>ΓΕΙΤΟΝΙΑ </a:t>
            </a:r>
            <a:endParaRPr lang="el-GR" sz="2800" b="1" dirty="0">
              <a:solidFill>
                <a:srgbClr val="58A4A8"/>
              </a:solidFill>
              <a:latin typeface="+mn-lt"/>
            </a:endParaRPr>
          </a:p>
        </p:txBody>
      </p:sp>
      <p:sp>
        <p:nvSpPr>
          <p:cNvPr id="3" name="Θέση περιεχομένου 2"/>
          <p:cNvSpPr>
            <a:spLocks noGrp="1"/>
          </p:cNvSpPr>
          <p:nvPr>
            <p:ph idx="1"/>
          </p:nvPr>
        </p:nvSpPr>
        <p:spPr>
          <a:xfrm>
            <a:off x="406014" y="2348880"/>
            <a:ext cx="7681664" cy="3941420"/>
          </a:xfrm>
        </p:spPr>
        <p:txBody>
          <a:bodyPr>
            <a:normAutofit/>
          </a:bodyPr>
          <a:lstStyle/>
          <a:p>
            <a:pPr>
              <a:buClr>
                <a:srgbClr val="0070C0"/>
              </a:buClr>
              <a:buNone/>
            </a:pPr>
            <a:endParaRPr lang="el-GR" sz="1600" dirty="0" smtClean="0"/>
          </a:p>
          <a:p>
            <a:pPr>
              <a:buClr>
                <a:schemeClr val="tx1"/>
              </a:buClr>
              <a:buFont typeface="Wingdings" pitchFamily="2" charset="2"/>
              <a:buChar char="ü"/>
            </a:pPr>
            <a:r>
              <a:rPr lang="el-GR" sz="2400" dirty="0" smtClean="0">
                <a:solidFill>
                  <a:srgbClr val="2F2B20"/>
                </a:solidFill>
              </a:rPr>
              <a:t>Ασκηθείτε με τους </a:t>
            </a:r>
            <a:r>
              <a:rPr lang="el-GR" sz="2400" dirty="0">
                <a:solidFill>
                  <a:srgbClr val="2F2B20"/>
                </a:solidFill>
              </a:rPr>
              <a:t>γονείς σας σε </a:t>
            </a:r>
            <a:r>
              <a:rPr lang="el-GR" sz="2400" dirty="0" smtClean="0">
                <a:solidFill>
                  <a:srgbClr val="FF0000"/>
                </a:solidFill>
              </a:rPr>
              <a:t>πάρκα</a:t>
            </a:r>
          </a:p>
          <a:p>
            <a:pPr>
              <a:buClr>
                <a:schemeClr val="tx1"/>
              </a:buClr>
              <a:buFont typeface="Wingdings" pitchFamily="2" charset="2"/>
              <a:buChar char="ü"/>
            </a:pPr>
            <a:r>
              <a:rPr lang="el-GR" sz="2400" dirty="0" smtClean="0">
                <a:solidFill>
                  <a:srgbClr val="2F2B20"/>
                </a:solidFill>
              </a:rPr>
              <a:t>Πάτε κοντινή βόλτα στην </a:t>
            </a:r>
            <a:r>
              <a:rPr lang="el-GR" sz="2400" dirty="0" smtClean="0">
                <a:solidFill>
                  <a:srgbClr val="00B050"/>
                </a:solidFill>
              </a:rPr>
              <a:t>πλατεία</a:t>
            </a:r>
            <a:r>
              <a:rPr lang="el-GR" sz="2400" dirty="0" smtClean="0">
                <a:solidFill>
                  <a:srgbClr val="2F2B20"/>
                </a:solidFill>
              </a:rPr>
              <a:t> με τον παππού και τη γιαγιά! Θα ακούσετε παραμύθια και όμορφες ιστορίες </a:t>
            </a:r>
            <a:endParaRPr lang="el-GR" sz="2400" dirty="0">
              <a:solidFill>
                <a:srgbClr val="2F2B20"/>
              </a:solidFill>
            </a:endParaRPr>
          </a:p>
          <a:p>
            <a:pPr>
              <a:buClr>
                <a:schemeClr val="tx1"/>
              </a:buClr>
              <a:buFont typeface="Wingdings" pitchFamily="2" charset="2"/>
              <a:buChar char="ü"/>
            </a:pPr>
            <a:r>
              <a:rPr lang="el-GR" sz="2400" dirty="0" smtClean="0"/>
              <a:t>Ασκηθείτε με τους γονείς σας τα </a:t>
            </a:r>
            <a:r>
              <a:rPr lang="el-GR" sz="2400" dirty="0" smtClean="0">
                <a:solidFill>
                  <a:srgbClr val="0070C0"/>
                </a:solidFill>
              </a:rPr>
              <a:t>γήπεδα</a:t>
            </a:r>
            <a:r>
              <a:rPr lang="el-GR" sz="2400" dirty="0" smtClean="0"/>
              <a:t> που είναι κοντά σας. Σας περιμένουν!</a:t>
            </a:r>
          </a:p>
          <a:p>
            <a:pPr>
              <a:buClr>
                <a:schemeClr val="tx1"/>
              </a:buClr>
              <a:buFont typeface="Wingdings" pitchFamily="2" charset="2"/>
              <a:buChar char="ü"/>
            </a:pPr>
            <a:r>
              <a:rPr lang="el-GR" sz="2400" dirty="0" smtClean="0"/>
              <a:t>Μήπως έχετε </a:t>
            </a:r>
            <a:r>
              <a:rPr lang="el-GR" sz="2400" dirty="0" smtClean="0">
                <a:solidFill>
                  <a:srgbClr val="C30DA0"/>
                </a:solidFill>
              </a:rPr>
              <a:t>ταλέντο </a:t>
            </a:r>
            <a:r>
              <a:rPr lang="el-GR" sz="2400" dirty="0" smtClean="0"/>
              <a:t>στο ποδόσφαιρο, μπάσκετ, τένις, χορό; Ανακαλύψτε τα ταλέντα σας. </a:t>
            </a:r>
            <a:endParaRPr lang="el-GR" sz="2400" dirty="0"/>
          </a:p>
          <a:p>
            <a:pPr>
              <a:lnSpc>
                <a:spcPct val="150000"/>
              </a:lnSpc>
              <a:buClr>
                <a:schemeClr val="tx1"/>
              </a:buClr>
              <a:buFont typeface="Wingdings" panose="05000000000000000000" pitchFamily="2" charset="2"/>
              <a:buChar char="ü"/>
            </a:pPr>
            <a:endParaRPr lang="el-GR" sz="1600" dirty="0" smtClean="0"/>
          </a:p>
          <a:p>
            <a:pPr marL="114300" indent="0">
              <a:lnSpc>
                <a:spcPct val="150000"/>
              </a:lnSpc>
              <a:buClr>
                <a:schemeClr val="tx1"/>
              </a:buClr>
              <a:buNone/>
            </a:pPr>
            <a:endParaRPr lang="el-GR" sz="1600" dirty="0" smtClean="0"/>
          </a:p>
        </p:txBody>
      </p:sp>
      <p:pic>
        <p:nvPicPr>
          <p:cNvPr id="5" name="Εικόνα 4" descr="C:\Users\e.papachristou\AppData\Local\Microsoft\Windows\Temporary Internet Files\Content.IE5\HBJ7AUED\8468616278_6e54e58770_b[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80112" y="929820"/>
            <a:ext cx="2520280" cy="1275043"/>
          </a:xfrm>
          <a:prstGeom prst="rect">
            <a:avLst/>
          </a:prstGeom>
          <a:noFill/>
          <a:ln>
            <a:noFill/>
          </a:ln>
        </p:spPr>
      </p:pic>
    </p:spTree>
    <p:extLst>
      <p:ext uri="{BB962C8B-B14F-4D97-AF65-F5344CB8AC3E}">
        <p14:creationId xmlns:p14="http://schemas.microsoft.com/office/powerpoint/2010/main" xmlns="" val="3065278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Τίτλος 1"/>
          <p:cNvSpPr>
            <a:spLocks noGrp="1" noChangeArrowheads="1"/>
          </p:cNvSpPr>
          <p:nvPr>
            <p:ph type="title"/>
          </p:nvPr>
        </p:nvSpPr>
        <p:spPr>
          <a:xfrm>
            <a:off x="550168" y="-243408"/>
            <a:ext cx="7467600" cy="941388"/>
          </a:xfrm>
        </p:spPr>
        <p:txBody>
          <a:bodyPr/>
          <a:lstStyle/>
          <a:p>
            <a:pPr algn="ctr" eaLnBrk="1" hangingPunct="1"/>
            <a:r>
              <a:rPr lang="el-GR" sz="2800" u="sng" dirty="0" smtClean="0">
                <a:solidFill>
                  <a:srgbClr val="9E0000"/>
                </a:solidFill>
                <a:latin typeface="Calibri" pitchFamily="34" charset="0"/>
                <a:ea typeface="Calibri" pitchFamily="34" charset="0"/>
                <a:cs typeface="Calibri" pitchFamily="34" charset="0"/>
              </a:rPr>
              <a:t>Οδηγίες  </a:t>
            </a:r>
            <a:r>
              <a:rPr lang="el-GR" sz="2800" u="sng" dirty="0" smtClean="0">
                <a:solidFill>
                  <a:srgbClr val="58A4A8"/>
                </a:solidFill>
                <a:latin typeface="Calibri" pitchFamily="34" charset="0"/>
                <a:ea typeface="Calibri" pitchFamily="34" charset="0"/>
                <a:cs typeface="Calibri" pitchFamily="34" charset="0"/>
              </a:rPr>
              <a:t>καλής</a:t>
            </a:r>
            <a:r>
              <a:rPr lang="el-GR" sz="2800" u="sng" dirty="0" smtClean="0">
                <a:solidFill>
                  <a:srgbClr val="9E0000"/>
                </a:solidFill>
                <a:latin typeface="Calibri" pitchFamily="34" charset="0"/>
                <a:ea typeface="Calibri" pitchFamily="34" charset="0"/>
                <a:cs typeface="Calibri" pitchFamily="34" charset="0"/>
              </a:rPr>
              <a:t> διατροφής</a:t>
            </a:r>
          </a:p>
        </p:txBody>
      </p:sp>
      <p:sp>
        <p:nvSpPr>
          <p:cNvPr id="3" name="Θέση περιεχομένου 2"/>
          <p:cNvSpPr>
            <a:spLocks noGrp="1"/>
          </p:cNvSpPr>
          <p:nvPr>
            <p:ph idx="1"/>
          </p:nvPr>
        </p:nvSpPr>
        <p:spPr>
          <a:xfrm>
            <a:off x="323528" y="697980"/>
            <a:ext cx="7920880" cy="5916612"/>
          </a:xfrm>
        </p:spPr>
        <p:txBody>
          <a:bodyPr numCol="2">
            <a:noAutofit/>
          </a:bodyPr>
          <a:lstStyle/>
          <a:p>
            <a:pPr marL="582930" indent="-514350" eaLnBrk="1" fontAlgn="auto" hangingPunct="1">
              <a:spcAft>
                <a:spcPts val="0"/>
              </a:spcAft>
              <a:buClr>
                <a:srgbClr val="FFC000"/>
              </a:buClr>
              <a:buFont typeface="+mj-lt"/>
              <a:buAutoNum type="arabicPeriod"/>
              <a:defRPr/>
            </a:pPr>
            <a:r>
              <a:rPr lang="el-GR" sz="2400" b="1" dirty="0" smtClean="0">
                <a:solidFill>
                  <a:schemeClr val="tx2"/>
                </a:solidFill>
                <a:latin typeface="Calibri" pitchFamily="34" charset="0"/>
                <a:cs typeface="Calibri" pitchFamily="34" charset="0"/>
              </a:rPr>
              <a:t>Τρώτε </a:t>
            </a:r>
            <a:r>
              <a:rPr lang="el-GR" sz="2400" b="1" dirty="0" smtClean="0">
                <a:solidFill>
                  <a:srgbClr val="00B0F0"/>
                </a:solidFill>
                <a:latin typeface="Calibri" pitchFamily="34" charset="0"/>
                <a:cs typeface="Calibri" pitchFamily="34" charset="0"/>
              </a:rPr>
              <a:t>νόστιμα</a:t>
            </a:r>
            <a:r>
              <a:rPr lang="el-GR" sz="2400" b="1" dirty="0" smtClean="0">
                <a:solidFill>
                  <a:schemeClr val="tx2"/>
                </a:solidFill>
                <a:latin typeface="Calibri" pitchFamily="34" charset="0"/>
                <a:cs typeface="Calibri" pitchFamily="34" charset="0"/>
              </a:rPr>
              <a:t> και </a:t>
            </a:r>
            <a:r>
              <a:rPr lang="el-GR" sz="2400" b="1" dirty="0" smtClean="0">
                <a:solidFill>
                  <a:srgbClr val="7030A0"/>
                </a:solidFill>
                <a:latin typeface="Calibri" pitchFamily="34" charset="0"/>
                <a:cs typeface="Calibri" pitchFamily="34" charset="0"/>
              </a:rPr>
              <a:t>υγιεινά</a:t>
            </a:r>
            <a:r>
              <a:rPr lang="el-GR" sz="2400" b="1" dirty="0" smtClean="0">
                <a:solidFill>
                  <a:schemeClr val="tx2"/>
                </a:solidFill>
                <a:latin typeface="Calibri" pitchFamily="34" charset="0"/>
                <a:cs typeface="Calibri" pitchFamily="34" charset="0"/>
              </a:rPr>
              <a:t>.</a:t>
            </a:r>
            <a:endParaRPr lang="el-GR" sz="2400" dirty="0">
              <a:solidFill>
                <a:schemeClr val="tx2"/>
              </a:solidFill>
              <a:latin typeface="Calibri" pitchFamily="34" charset="0"/>
              <a:cs typeface="Calibri" pitchFamily="34" charset="0"/>
            </a:endParaRPr>
          </a:p>
          <a:p>
            <a:pPr marL="582930" indent="-514350" eaLnBrk="1" fontAlgn="auto" hangingPunct="1">
              <a:spcAft>
                <a:spcPts val="0"/>
              </a:spcAft>
              <a:buClr>
                <a:srgbClr val="FFC000"/>
              </a:buClr>
              <a:buFont typeface="+mj-lt"/>
              <a:buAutoNum type="arabicPeriod"/>
              <a:defRPr/>
            </a:pPr>
            <a:r>
              <a:rPr lang="el-GR" sz="2400" dirty="0" smtClean="0">
                <a:solidFill>
                  <a:schemeClr val="tx2"/>
                </a:solidFill>
                <a:latin typeface="Calibri" pitchFamily="34" charset="0"/>
                <a:cs typeface="Calibri" pitchFamily="34" charset="0"/>
              </a:rPr>
              <a:t>Φάτε καθημερινά καλό </a:t>
            </a:r>
            <a:r>
              <a:rPr lang="el-GR" sz="2400" b="1" dirty="0" smtClean="0">
                <a:solidFill>
                  <a:srgbClr val="C30DA0"/>
                </a:solidFill>
                <a:latin typeface="Calibri" pitchFamily="34" charset="0"/>
                <a:cs typeface="Calibri" pitchFamily="34" charset="0"/>
              </a:rPr>
              <a:t>πρωινό</a:t>
            </a:r>
            <a:r>
              <a:rPr lang="el-GR" sz="2400" dirty="0" smtClean="0">
                <a:solidFill>
                  <a:srgbClr val="C30DA0"/>
                </a:solidFill>
                <a:latin typeface="Calibri" pitchFamily="34" charset="0"/>
                <a:cs typeface="Calibri" pitchFamily="34" charset="0"/>
              </a:rPr>
              <a:t>.</a:t>
            </a:r>
            <a:r>
              <a:rPr lang="el-GR" sz="2400" dirty="0" smtClean="0">
                <a:solidFill>
                  <a:schemeClr val="tx2"/>
                </a:solidFill>
                <a:latin typeface="Calibri" pitchFamily="34" charset="0"/>
                <a:cs typeface="Calibri" pitchFamily="34" charset="0"/>
              </a:rPr>
              <a:t> Είναι βασικό γεύμα. </a:t>
            </a:r>
          </a:p>
          <a:p>
            <a:pPr marL="582930" indent="-514350" eaLnBrk="1" fontAlgn="auto" hangingPunct="1">
              <a:spcAft>
                <a:spcPts val="0"/>
              </a:spcAft>
              <a:buClr>
                <a:srgbClr val="FFC000"/>
              </a:buClr>
              <a:buFont typeface="+mj-lt"/>
              <a:buAutoNum type="arabicPeriod"/>
              <a:defRPr/>
            </a:pPr>
            <a:r>
              <a:rPr lang="el-GR" sz="2400" dirty="0" smtClean="0">
                <a:solidFill>
                  <a:schemeClr val="tx2"/>
                </a:solidFill>
                <a:latin typeface="Calibri" pitchFamily="34" charset="0"/>
                <a:cs typeface="Calibri" pitchFamily="34" charset="0"/>
              </a:rPr>
              <a:t>Το </a:t>
            </a:r>
            <a:r>
              <a:rPr lang="el-GR" sz="2400" b="1" dirty="0" smtClean="0">
                <a:solidFill>
                  <a:srgbClr val="00B0F0"/>
                </a:solidFill>
                <a:latin typeface="Calibri" pitchFamily="34" charset="0"/>
                <a:cs typeface="Calibri" pitchFamily="34" charset="0"/>
              </a:rPr>
              <a:t>κολατσιό </a:t>
            </a:r>
            <a:r>
              <a:rPr lang="el-GR" sz="2400" dirty="0" smtClean="0">
                <a:solidFill>
                  <a:schemeClr val="tx2"/>
                </a:solidFill>
                <a:latin typeface="Calibri" pitchFamily="34" charset="0"/>
                <a:cs typeface="Calibri" pitchFamily="34" charset="0"/>
              </a:rPr>
              <a:t>σας στο σχολείο είναι απαραίτητο για να συνεχίσετε τη μέρα σας. </a:t>
            </a:r>
          </a:p>
          <a:p>
            <a:pPr marL="582930" indent="-514350" eaLnBrk="1" fontAlgn="auto" hangingPunct="1">
              <a:spcAft>
                <a:spcPts val="0"/>
              </a:spcAft>
              <a:buClr>
                <a:srgbClr val="FFC000"/>
              </a:buClr>
              <a:buFont typeface="+mj-lt"/>
              <a:buAutoNum type="arabicPeriod"/>
              <a:defRPr/>
            </a:pPr>
            <a:r>
              <a:rPr lang="el-GR" sz="2400" dirty="0" smtClean="0">
                <a:solidFill>
                  <a:schemeClr val="tx2"/>
                </a:solidFill>
                <a:latin typeface="Calibri" pitchFamily="34" charset="0"/>
                <a:cs typeface="Calibri" pitchFamily="34" charset="0"/>
              </a:rPr>
              <a:t>Φάτε καθημερινά φρέσκα </a:t>
            </a:r>
            <a:r>
              <a:rPr lang="el-GR" sz="2400" b="1" dirty="0" smtClean="0">
                <a:solidFill>
                  <a:srgbClr val="0070C0"/>
                </a:solidFill>
                <a:latin typeface="Calibri" pitchFamily="34" charset="0"/>
                <a:cs typeface="Calibri" pitchFamily="34" charset="0"/>
              </a:rPr>
              <a:t>φρούτα και λαχανικά. </a:t>
            </a:r>
          </a:p>
          <a:p>
            <a:pPr marL="582930" indent="-514350" eaLnBrk="1" fontAlgn="auto" hangingPunct="1">
              <a:spcAft>
                <a:spcPts val="0"/>
              </a:spcAft>
              <a:buClr>
                <a:srgbClr val="FFC000"/>
              </a:buClr>
              <a:buFont typeface="+mj-lt"/>
              <a:buAutoNum type="arabicPeriod"/>
              <a:defRPr/>
            </a:pPr>
            <a:r>
              <a:rPr lang="el-GR" sz="2400" dirty="0" smtClean="0">
                <a:solidFill>
                  <a:schemeClr val="tx2"/>
                </a:solidFill>
                <a:latin typeface="Calibri" pitchFamily="34" charset="0"/>
                <a:cs typeface="Calibri" pitchFamily="34" charset="0"/>
              </a:rPr>
              <a:t>Μην ξεχνάτε να πίνετε </a:t>
            </a:r>
            <a:r>
              <a:rPr lang="el-GR" sz="2400" b="1" dirty="0" smtClean="0">
                <a:solidFill>
                  <a:srgbClr val="C00000"/>
                </a:solidFill>
                <a:latin typeface="Calibri" pitchFamily="34" charset="0"/>
                <a:cs typeface="Calibri" pitchFamily="34" charset="0"/>
              </a:rPr>
              <a:t>νερό.</a:t>
            </a:r>
            <a:r>
              <a:rPr lang="el-GR" sz="2400" b="1" dirty="0" smtClean="0">
                <a:solidFill>
                  <a:schemeClr val="tx2"/>
                </a:solidFill>
                <a:latin typeface="Calibri" pitchFamily="34" charset="0"/>
                <a:cs typeface="Calibri" pitchFamily="34" charset="0"/>
              </a:rPr>
              <a:t> </a:t>
            </a:r>
            <a:endParaRPr lang="el-GR" sz="2400" dirty="0">
              <a:solidFill>
                <a:schemeClr val="tx2"/>
              </a:solidFill>
              <a:latin typeface="Calibri" pitchFamily="34" charset="0"/>
              <a:cs typeface="Calibri" pitchFamily="34" charset="0"/>
            </a:endParaRPr>
          </a:p>
          <a:p>
            <a:pPr marL="582930" indent="-514350" eaLnBrk="1" fontAlgn="auto" hangingPunct="1">
              <a:spcAft>
                <a:spcPts val="0"/>
              </a:spcAft>
              <a:buClr>
                <a:srgbClr val="FFC000"/>
              </a:buClr>
              <a:buFont typeface="+mj-lt"/>
              <a:buAutoNum type="arabicPeriod"/>
              <a:defRPr/>
            </a:pPr>
            <a:r>
              <a:rPr lang="el-GR" sz="2400" b="1" dirty="0" smtClean="0">
                <a:solidFill>
                  <a:srgbClr val="00B050"/>
                </a:solidFill>
                <a:latin typeface="Calibri" pitchFamily="34" charset="0"/>
                <a:cs typeface="Calibri" pitchFamily="34" charset="0"/>
              </a:rPr>
              <a:t>Βούρτσισμα</a:t>
            </a:r>
            <a:r>
              <a:rPr lang="el-GR" sz="2400" b="1" dirty="0" smtClean="0">
                <a:solidFill>
                  <a:schemeClr val="tx2"/>
                </a:solidFill>
                <a:latin typeface="Calibri" pitchFamily="34" charset="0"/>
                <a:cs typeface="Calibri" pitchFamily="34" charset="0"/>
              </a:rPr>
              <a:t> </a:t>
            </a:r>
            <a:r>
              <a:rPr lang="el-GR" sz="2400" dirty="0" smtClean="0">
                <a:solidFill>
                  <a:schemeClr val="tx2"/>
                </a:solidFill>
                <a:latin typeface="Calibri" pitchFamily="34" charset="0"/>
                <a:cs typeface="Calibri" pitchFamily="34" charset="0"/>
              </a:rPr>
              <a:t>των δοντιών μετά το φαγητό.</a:t>
            </a:r>
            <a:endParaRPr lang="el-GR" sz="2400" dirty="0">
              <a:solidFill>
                <a:schemeClr val="tx2"/>
              </a:solidFill>
              <a:latin typeface="Calibri" pitchFamily="34" charset="0"/>
              <a:cs typeface="Calibri" pitchFamily="34" charset="0"/>
            </a:endParaRPr>
          </a:p>
          <a:p>
            <a:pPr marL="582930" indent="-514350" eaLnBrk="1" fontAlgn="auto" hangingPunct="1">
              <a:spcAft>
                <a:spcPts val="0"/>
              </a:spcAft>
              <a:buClr>
                <a:srgbClr val="FFC000"/>
              </a:buClr>
              <a:buFont typeface="+mj-lt"/>
              <a:buAutoNum type="arabicPeriod"/>
              <a:defRPr/>
            </a:pPr>
            <a:r>
              <a:rPr lang="el-GR" sz="2400" b="1" dirty="0" smtClean="0">
                <a:solidFill>
                  <a:srgbClr val="C30DA0"/>
                </a:solidFill>
                <a:latin typeface="Calibri" pitchFamily="34" charset="0"/>
                <a:cs typeface="Calibri" pitchFamily="34" charset="0"/>
              </a:rPr>
              <a:t>Κινηθείτε!!! Η άσκηση κάνει καλό στην υγεία!!</a:t>
            </a:r>
            <a:endParaRPr lang="el-GR" sz="2400" b="1" dirty="0">
              <a:solidFill>
                <a:srgbClr val="C30DA0"/>
              </a:solidFill>
              <a:latin typeface="Calibri" pitchFamily="34" charset="0"/>
              <a:cs typeface="Calibri" pitchFamily="34" charset="0"/>
            </a:endParaRPr>
          </a:p>
          <a:p>
            <a:pPr marL="582930" indent="-514350" eaLnBrk="1" fontAlgn="auto" hangingPunct="1">
              <a:spcAft>
                <a:spcPts val="0"/>
              </a:spcAft>
              <a:buClr>
                <a:srgbClr val="FFC000"/>
              </a:buClr>
              <a:buFont typeface="+mj-lt"/>
              <a:buAutoNum type="arabicPeriod"/>
              <a:defRPr/>
            </a:pPr>
            <a:r>
              <a:rPr lang="el-GR" sz="2400" b="1" dirty="0" smtClean="0">
                <a:solidFill>
                  <a:srgbClr val="00B050"/>
                </a:solidFill>
                <a:latin typeface="Calibri" pitchFamily="34" charset="0"/>
                <a:cs typeface="Calibri" pitchFamily="34" charset="0"/>
              </a:rPr>
              <a:t>Ύπνος!!!</a:t>
            </a:r>
            <a:r>
              <a:rPr lang="el-GR" sz="2400" b="1" dirty="0" smtClean="0">
                <a:solidFill>
                  <a:schemeClr val="tx2"/>
                </a:solidFill>
                <a:latin typeface="Calibri" pitchFamily="34" charset="0"/>
                <a:cs typeface="Calibri" pitchFamily="34" charset="0"/>
              </a:rPr>
              <a:t> Κοιμηθείτε νωρίς το βράδυ. </a:t>
            </a:r>
            <a:r>
              <a:rPr lang="el-GR" sz="2400" dirty="0" smtClean="0">
                <a:solidFill>
                  <a:schemeClr val="tx2"/>
                </a:solidFill>
                <a:latin typeface="Calibri" pitchFamily="34" charset="0"/>
                <a:cs typeface="Calibri" pitchFamily="34" charset="0"/>
              </a:rPr>
              <a:t>Ο ύπνος ξεκουράζει το μυαλό και το σώμα.</a:t>
            </a:r>
            <a:endParaRPr lang="el-GR" sz="2400" dirty="0">
              <a:solidFill>
                <a:schemeClr val="tx2"/>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41081" y="0"/>
            <a:ext cx="7515295" cy="548680"/>
          </a:xfrm>
        </p:spPr>
        <p:txBody>
          <a:bodyPr/>
          <a:lstStyle/>
          <a:p>
            <a:pPr algn="ctr"/>
            <a:r>
              <a:rPr lang="el-GR" sz="2800" b="1" dirty="0" smtClean="0">
                <a:solidFill>
                  <a:srgbClr val="58A4A8"/>
                </a:solidFill>
                <a:latin typeface="+mn-lt"/>
              </a:rPr>
              <a:t> Υγιεινή </a:t>
            </a:r>
            <a:r>
              <a:rPr lang="el-GR" sz="2800" b="1" dirty="0" smtClean="0">
                <a:solidFill>
                  <a:schemeClr val="tx1"/>
                </a:solidFill>
                <a:latin typeface="+mn-lt"/>
              </a:rPr>
              <a:t>και </a:t>
            </a:r>
            <a:r>
              <a:rPr lang="el-GR" sz="2800" b="1" dirty="0" smtClean="0">
                <a:solidFill>
                  <a:srgbClr val="FFC000"/>
                </a:solidFill>
                <a:latin typeface="+mn-lt"/>
              </a:rPr>
              <a:t>ασφάλεια</a:t>
            </a:r>
            <a:endParaRPr lang="el-GR" sz="2800" b="1" dirty="0">
              <a:solidFill>
                <a:srgbClr val="FFC000"/>
              </a:solidFill>
              <a:latin typeface="+mn-lt"/>
            </a:endParaRPr>
          </a:p>
        </p:txBody>
      </p:sp>
      <p:sp>
        <p:nvSpPr>
          <p:cNvPr id="3" name="Υπότιτλος 2"/>
          <p:cNvSpPr>
            <a:spLocks noGrp="1"/>
          </p:cNvSpPr>
          <p:nvPr>
            <p:ph type="subTitle" idx="1"/>
          </p:nvPr>
        </p:nvSpPr>
        <p:spPr>
          <a:xfrm>
            <a:off x="214281" y="500202"/>
            <a:ext cx="8102135" cy="5666972"/>
          </a:xfrm>
        </p:spPr>
        <p:txBody>
          <a:bodyPr>
            <a:noAutofit/>
          </a:bodyPr>
          <a:lstStyle/>
          <a:p>
            <a:pPr>
              <a:buClrTx/>
            </a:pPr>
            <a:endParaRPr lang="el-GR" sz="2200" u="sng" dirty="0" smtClean="0">
              <a:solidFill>
                <a:schemeClr val="tx1"/>
              </a:solidFill>
            </a:endParaRPr>
          </a:p>
          <a:p>
            <a:pPr marL="342900" indent="-342900">
              <a:buClrTx/>
              <a:buFont typeface="Wingdings" panose="05000000000000000000" pitchFamily="2" charset="2"/>
              <a:buChar char="ü"/>
            </a:pPr>
            <a:r>
              <a:rPr lang="el-GR" sz="2400" dirty="0" smtClean="0">
                <a:solidFill>
                  <a:schemeClr val="tx1"/>
                </a:solidFill>
              </a:rPr>
              <a:t>Διατηρείστε καθαρό το σώμα σας κάνοντας το καθημερινό σας μπάνιο. </a:t>
            </a:r>
            <a:r>
              <a:rPr lang="el-GR" sz="2400" b="1" dirty="0" smtClean="0">
                <a:solidFill>
                  <a:srgbClr val="7030A0"/>
                </a:solidFill>
              </a:rPr>
              <a:t>Πλένετε</a:t>
            </a:r>
            <a:r>
              <a:rPr lang="el-GR" sz="2400" dirty="0" smtClean="0">
                <a:solidFill>
                  <a:schemeClr val="tx1"/>
                </a:solidFill>
              </a:rPr>
              <a:t> το πρόσωπο, τα χέρια</a:t>
            </a:r>
            <a:r>
              <a:rPr lang="el-GR" sz="2400" dirty="0">
                <a:solidFill>
                  <a:schemeClr val="tx1"/>
                </a:solidFill>
              </a:rPr>
              <a:t> </a:t>
            </a:r>
            <a:r>
              <a:rPr lang="el-GR" sz="2400" dirty="0" smtClean="0">
                <a:solidFill>
                  <a:schemeClr val="tx1"/>
                </a:solidFill>
              </a:rPr>
              <a:t>και τα πόδια μετά την άσκηση.</a:t>
            </a:r>
          </a:p>
          <a:p>
            <a:pPr marL="342900" indent="-342900">
              <a:buClrTx/>
              <a:buFont typeface="Wingdings" panose="05000000000000000000" pitchFamily="2" charset="2"/>
              <a:buChar char="ü"/>
            </a:pPr>
            <a:r>
              <a:rPr lang="el-GR" sz="2400" dirty="0" smtClean="0">
                <a:solidFill>
                  <a:schemeClr val="tx1"/>
                </a:solidFill>
              </a:rPr>
              <a:t>Φορέστε </a:t>
            </a:r>
            <a:r>
              <a:rPr lang="el-GR" sz="2400" b="1" dirty="0" smtClean="0">
                <a:solidFill>
                  <a:srgbClr val="00B050"/>
                </a:solidFill>
              </a:rPr>
              <a:t>καθαρά ρούχα </a:t>
            </a:r>
            <a:r>
              <a:rPr lang="el-GR" sz="2400" dirty="0" smtClean="0">
                <a:solidFill>
                  <a:schemeClr val="tx1"/>
                </a:solidFill>
              </a:rPr>
              <a:t>και παπούτσια. Τα παπούτσια χρειάζεται να αερίζονται καλά μετά την άσκηση.</a:t>
            </a:r>
          </a:p>
          <a:p>
            <a:pPr marL="342900" indent="-342900">
              <a:buClrTx/>
              <a:buFont typeface="Wingdings" panose="05000000000000000000" pitchFamily="2" charset="2"/>
              <a:buChar char="ü"/>
            </a:pPr>
            <a:r>
              <a:rPr lang="el-GR" sz="2400" dirty="0" smtClean="0">
                <a:solidFill>
                  <a:schemeClr val="tx1"/>
                </a:solidFill>
              </a:rPr>
              <a:t>Προστατευτικό καπέλο και γυαλιά, όταν ασκείστε στον </a:t>
            </a:r>
            <a:r>
              <a:rPr lang="el-GR" sz="2400" b="1" dirty="0" smtClean="0">
                <a:solidFill>
                  <a:srgbClr val="C30DA0"/>
                </a:solidFill>
              </a:rPr>
              <a:t>ήλιο</a:t>
            </a:r>
            <a:r>
              <a:rPr lang="el-GR" sz="2400" dirty="0" smtClean="0">
                <a:solidFill>
                  <a:schemeClr val="tx1"/>
                </a:solidFill>
              </a:rPr>
              <a:t>.</a:t>
            </a:r>
          </a:p>
          <a:p>
            <a:pPr marL="342900" indent="-342900">
              <a:buClrTx/>
              <a:buFont typeface="Wingdings" panose="05000000000000000000" pitchFamily="2" charset="2"/>
              <a:buChar char="ü"/>
            </a:pPr>
            <a:r>
              <a:rPr lang="el-GR" sz="2400" dirty="0" smtClean="0">
                <a:solidFill>
                  <a:schemeClr val="tx1"/>
                </a:solidFill>
              </a:rPr>
              <a:t>Οδηγείστε το ποδήλατο με ασφάλεια, φορώντας τον εξοπλισμό </a:t>
            </a:r>
            <a:r>
              <a:rPr lang="el-GR" sz="2400" b="1" dirty="0" smtClean="0">
                <a:solidFill>
                  <a:srgbClr val="0070C0"/>
                </a:solidFill>
              </a:rPr>
              <a:t>ασφαλείας</a:t>
            </a:r>
            <a:r>
              <a:rPr lang="el-GR" sz="2400" dirty="0" smtClean="0">
                <a:solidFill>
                  <a:schemeClr val="tx1"/>
                </a:solidFill>
              </a:rPr>
              <a:t>: κράνος, επιγονατίδες, κα.   </a:t>
            </a:r>
          </a:p>
          <a:p>
            <a:pPr>
              <a:buClrTx/>
            </a:pPr>
            <a:r>
              <a:rPr lang="el-GR" sz="2200" dirty="0" smtClean="0">
                <a:solidFill>
                  <a:schemeClr val="tx1"/>
                </a:solidFill>
              </a:rPr>
              <a:t> </a:t>
            </a:r>
          </a:p>
          <a:p>
            <a:pPr>
              <a:buClr>
                <a:srgbClr val="0070C0"/>
              </a:buClr>
            </a:pPr>
            <a:endParaRPr lang="el-GR" sz="1600" b="1" dirty="0" smtClean="0">
              <a:solidFill>
                <a:srgbClr val="0070C0"/>
              </a:solidFill>
            </a:endParaRPr>
          </a:p>
          <a:p>
            <a:pPr>
              <a:buClr>
                <a:srgbClr val="0070C0"/>
              </a:buClr>
            </a:pPr>
            <a:endParaRPr lang="el-GR" sz="1600" dirty="0">
              <a:solidFill>
                <a:srgbClr val="0070C0"/>
              </a:solidFill>
            </a:endParaRPr>
          </a:p>
        </p:txBody>
      </p:sp>
      <p:pic>
        <p:nvPicPr>
          <p:cNvPr id="1033"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5301208"/>
            <a:ext cx="1656184" cy="827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78648" y="4455614"/>
            <a:ext cx="1440160" cy="8344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868144" y="5195670"/>
            <a:ext cx="2066925" cy="1038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82077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φυσική άσκηση πριν και μετά το σχολει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Image result for φυσική άσκηση πριν και μετά το σχολει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p:cNvPicPr>
            <a:picLocks noChangeAspect="1" noChangeArrowheads="1"/>
          </p:cNvPicPr>
          <p:nvPr/>
        </p:nvPicPr>
        <p:blipFill>
          <a:blip r:embed="rId2" cstate="print"/>
          <a:srcRect/>
          <a:stretch>
            <a:fillRect/>
          </a:stretch>
        </p:blipFill>
        <p:spPr bwMode="auto">
          <a:xfrm>
            <a:off x="2686050" y="1052513"/>
            <a:ext cx="3771900" cy="4248695"/>
          </a:xfrm>
          <a:prstGeom prst="rect">
            <a:avLst/>
          </a:prstGeom>
          <a:noFill/>
          <a:ln w="9525">
            <a:noFill/>
            <a:miter lim="800000"/>
            <a:headEnd/>
            <a:tailEnd/>
          </a:ln>
          <a:effectLst/>
        </p:spPr>
      </p:pic>
      <p:sp>
        <p:nvSpPr>
          <p:cNvPr id="5" name="Τίτλος 1"/>
          <p:cNvSpPr txBox="1">
            <a:spLocks/>
          </p:cNvSpPr>
          <p:nvPr/>
        </p:nvSpPr>
        <p:spPr>
          <a:xfrm>
            <a:off x="611560" y="5877272"/>
            <a:ext cx="7515295" cy="548680"/>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l-GR" sz="2400" b="1" dirty="0" smtClean="0">
                <a:solidFill>
                  <a:schemeClr val="tx1"/>
                </a:solidFill>
                <a:latin typeface="+mn-lt"/>
              </a:rPr>
              <a:t> </a:t>
            </a:r>
            <a:r>
              <a:rPr lang="el-GR" sz="2400" b="1" dirty="0" smtClean="0">
                <a:solidFill>
                  <a:srgbClr val="0070C0"/>
                </a:solidFill>
                <a:latin typeface="+mn-lt"/>
              </a:rPr>
              <a:t>Καλή </a:t>
            </a:r>
            <a:r>
              <a:rPr lang="el-GR" sz="2400" b="1" dirty="0" smtClean="0">
                <a:solidFill>
                  <a:srgbClr val="00B050"/>
                </a:solidFill>
                <a:latin typeface="+mn-lt"/>
              </a:rPr>
              <a:t>σας</a:t>
            </a:r>
            <a:r>
              <a:rPr lang="el-GR" sz="2400" b="1" dirty="0" smtClean="0">
                <a:solidFill>
                  <a:srgbClr val="0070C0"/>
                </a:solidFill>
                <a:latin typeface="+mn-lt"/>
              </a:rPr>
              <a:t> </a:t>
            </a:r>
            <a:r>
              <a:rPr lang="el-GR" sz="2400" b="1" dirty="0" smtClean="0">
                <a:solidFill>
                  <a:srgbClr val="C30DA0"/>
                </a:solidFill>
                <a:latin typeface="+mn-lt"/>
              </a:rPr>
              <a:t>διασκέδαση</a:t>
            </a:r>
            <a:r>
              <a:rPr lang="el-GR" sz="2400" b="1" dirty="0" smtClean="0">
                <a:solidFill>
                  <a:srgbClr val="0070C0"/>
                </a:solidFill>
                <a:latin typeface="+mn-lt"/>
              </a:rPr>
              <a:t>!!!</a:t>
            </a:r>
            <a:endParaRPr lang="el-GR" sz="2400" b="1" dirty="0">
              <a:solidFill>
                <a:srgbClr val="0070C0"/>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7620000" cy="1143000"/>
          </a:xfrm>
        </p:spPr>
        <p:txBody>
          <a:bodyPr>
            <a:normAutofit/>
          </a:bodyPr>
          <a:lstStyle/>
          <a:p>
            <a:r>
              <a:rPr lang="el-GR" sz="2800" dirty="0" smtClean="0">
                <a:solidFill>
                  <a:srgbClr val="0070C0"/>
                </a:solidFill>
                <a:latin typeface="Calibri" pitchFamily="34" charset="0"/>
              </a:rPr>
              <a:t>ΣΥΓΧΡΟΝΟΣ ΤΡΟΠΟΣ ΖΩΗΣ</a:t>
            </a:r>
            <a:endParaRPr lang="el-GR" sz="2800" dirty="0">
              <a:solidFill>
                <a:srgbClr val="0070C0"/>
              </a:solidFill>
              <a:latin typeface="Calibri" pitchFamily="34" charset="0"/>
            </a:endParaRPr>
          </a:p>
        </p:txBody>
      </p:sp>
      <p:sp>
        <p:nvSpPr>
          <p:cNvPr id="3" name="2 - Θέση περιεχομένου"/>
          <p:cNvSpPr>
            <a:spLocks noGrp="1"/>
          </p:cNvSpPr>
          <p:nvPr>
            <p:ph sz="quarter" idx="1"/>
          </p:nvPr>
        </p:nvSpPr>
        <p:spPr>
          <a:xfrm>
            <a:off x="179512" y="2060848"/>
            <a:ext cx="4824536" cy="3240360"/>
          </a:xfrm>
        </p:spPr>
        <p:txBody>
          <a:bodyPr>
            <a:normAutofit/>
          </a:bodyPr>
          <a:lstStyle/>
          <a:p>
            <a:pPr>
              <a:buFont typeface="Wingdings" panose="05000000000000000000" pitchFamily="2" charset="2"/>
              <a:buChar char="ü"/>
            </a:pPr>
            <a:r>
              <a:rPr lang="el-GR" sz="2400" dirty="0" smtClean="0">
                <a:latin typeface="Calibri" pitchFamily="34" charset="0"/>
              </a:rPr>
              <a:t>Ο τρόπος ζωής του σύγχρονου ανθρώπου έχει </a:t>
            </a:r>
            <a:r>
              <a:rPr lang="el-GR" sz="2400" dirty="0" smtClean="0">
                <a:solidFill>
                  <a:srgbClr val="00B050"/>
                </a:solidFill>
                <a:latin typeface="Calibri" pitchFamily="34" charset="0"/>
              </a:rPr>
              <a:t>αλλάξει…</a:t>
            </a:r>
          </a:p>
          <a:p>
            <a:pPr marL="114300" indent="0">
              <a:buNone/>
            </a:pPr>
            <a:endParaRPr lang="el-GR" sz="2400" dirty="0">
              <a:latin typeface="Calibri" pitchFamily="34" charset="0"/>
            </a:endParaRPr>
          </a:p>
          <a:p>
            <a:pPr marL="114300" indent="0">
              <a:buNone/>
            </a:pPr>
            <a:endParaRPr lang="el-GR" sz="2400" dirty="0" smtClean="0">
              <a:latin typeface="Calibri" pitchFamily="34" charset="0"/>
            </a:endParaRPr>
          </a:p>
          <a:p>
            <a:pPr>
              <a:buFont typeface="Wingdings" panose="05000000000000000000" pitchFamily="2" charset="2"/>
              <a:buChar char="ü"/>
            </a:pPr>
            <a:r>
              <a:rPr lang="el-GR" sz="2400" dirty="0" smtClean="0">
                <a:latin typeface="Calibri" pitchFamily="34" charset="0"/>
              </a:rPr>
              <a:t> Χαρακτηρίζεται από έντονο </a:t>
            </a:r>
            <a:r>
              <a:rPr lang="el-GR" sz="2400" dirty="0" smtClean="0">
                <a:solidFill>
                  <a:srgbClr val="C30DA0"/>
                </a:solidFill>
                <a:latin typeface="Calibri" pitchFamily="34" charset="0"/>
              </a:rPr>
              <a:t>καθιστικό τρόπο ζωής.</a:t>
            </a:r>
          </a:p>
          <a:p>
            <a:pPr marL="114300" indent="0">
              <a:buNone/>
            </a:pPr>
            <a:endParaRPr lang="el-GR" sz="2400" dirty="0" smtClean="0">
              <a:latin typeface="Calibri" pitchFamily="34" charset="0"/>
            </a:endParaRPr>
          </a:p>
          <a:p>
            <a:pPr marL="114300" indent="0">
              <a:buNone/>
            </a:pPr>
            <a:endParaRPr lang="el-GR" sz="2400" dirty="0" smtClean="0">
              <a:latin typeface="Calibri" pitchFamily="34" charset="0"/>
            </a:endParaRPr>
          </a:p>
          <a:p>
            <a:pPr>
              <a:buFont typeface="Wingdings" pitchFamily="2" charset="2"/>
              <a:buChar char="Ø"/>
            </a:pPr>
            <a:endParaRPr lang="el-GR" sz="2000" dirty="0">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4788024" y="2348880"/>
            <a:ext cx="3284136" cy="17716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85719" y="332655"/>
            <a:ext cx="3071835" cy="155852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84734" y="4653136"/>
            <a:ext cx="3051162" cy="1851834"/>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5010680" y="4653136"/>
            <a:ext cx="3022750" cy="1928802"/>
          </a:xfrm>
          <a:prstGeom prst="rect">
            <a:avLst/>
          </a:prstGeom>
          <a:noFill/>
          <a:ln w="9525">
            <a:noFill/>
            <a:miter lim="800000"/>
            <a:headEnd/>
            <a:tailEnd/>
          </a:ln>
          <a:effectLst/>
        </p:spPr>
      </p:pic>
      <p:sp>
        <p:nvSpPr>
          <p:cNvPr id="2" name="Ορθογώνιο 1"/>
          <p:cNvSpPr/>
          <p:nvPr/>
        </p:nvSpPr>
        <p:spPr>
          <a:xfrm>
            <a:off x="2083345" y="2290901"/>
            <a:ext cx="4926961" cy="1938992"/>
          </a:xfrm>
          <a:prstGeom prst="rect">
            <a:avLst/>
          </a:prstGeom>
        </p:spPr>
        <p:txBody>
          <a:bodyPr wrap="square">
            <a:spAutoFit/>
          </a:bodyPr>
          <a:lstStyle/>
          <a:p>
            <a:pPr>
              <a:buFont typeface="Wingdings" panose="05000000000000000000" pitchFamily="2" charset="2"/>
              <a:buChar char="ü"/>
            </a:pPr>
            <a:r>
              <a:rPr lang="el-GR" sz="2400" dirty="0">
                <a:latin typeface="Calibri" pitchFamily="34" charset="0"/>
              </a:rPr>
              <a:t>Τα παιχνίδια στις αυλές μετατράπηκαν σε παιχνίδια που παίζονται </a:t>
            </a:r>
            <a:r>
              <a:rPr lang="el-GR" sz="2400" b="1" dirty="0">
                <a:solidFill>
                  <a:srgbClr val="7030A0"/>
                </a:solidFill>
                <a:latin typeface="Calibri" pitchFamily="34" charset="0"/>
              </a:rPr>
              <a:t>από την καρέκλα του σπιτιού μας</a:t>
            </a:r>
            <a:r>
              <a:rPr lang="el-GR" sz="2400" dirty="0">
                <a:latin typeface="Calibri" pitchFamily="34" charset="0"/>
              </a:rPr>
              <a:t> και πολλές φορές με τη χρήση του υπολογιστή!!</a:t>
            </a:r>
          </a:p>
        </p:txBody>
      </p:sp>
      <p:pic>
        <p:nvPicPr>
          <p:cNvPr id="7" name="6 - Εικόνα" descr="Οι γονείς αναρωτιούνται: Γιατί τα παιδιά έχουν τόσες εργασίες για ..."/>
          <p:cNvPicPr/>
          <p:nvPr/>
        </p:nvPicPr>
        <p:blipFill>
          <a:blip r:embed="rId5" cstate="print"/>
          <a:srcRect/>
          <a:stretch>
            <a:fillRect/>
          </a:stretch>
        </p:blipFill>
        <p:spPr bwMode="auto">
          <a:xfrm>
            <a:off x="4786314" y="357166"/>
            <a:ext cx="2714644" cy="1857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8429652" cy="702491"/>
          </a:xfrm>
        </p:spPr>
        <p:txBody>
          <a:bodyPr/>
          <a:lstStyle/>
          <a:p>
            <a:pPr algn="ctr"/>
            <a:r>
              <a:rPr lang="el-GR" sz="2800" b="1" dirty="0" smtClean="0">
                <a:solidFill>
                  <a:schemeClr val="tx1"/>
                </a:solidFill>
                <a:latin typeface="+mn-lt"/>
              </a:rPr>
              <a:t>Φυσική Άσκηση σε Παιδιά </a:t>
            </a:r>
            <a:endParaRPr lang="el-GR" sz="2800" b="1" dirty="0">
              <a:solidFill>
                <a:schemeClr val="tx1"/>
              </a:solidFill>
              <a:latin typeface="+mn-lt"/>
            </a:endParaRPr>
          </a:p>
        </p:txBody>
      </p:sp>
      <p:sp>
        <p:nvSpPr>
          <p:cNvPr id="3" name="Θέση περιεχομένου 2"/>
          <p:cNvSpPr>
            <a:spLocks noGrp="1"/>
          </p:cNvSpPr>
          <p:nvPr>
            <p:ph sz="half" idx="1"/>
          </p:nvPr>
        </p:nvSpPr>
        <p:spPr>
          <a:xfrm>
            <a:off x="4365" y="1078497"/>
            <a:ext cx="3222569" cy="4143355"/>
          </a:xfrm>
        </p:spPr>
        <p:txBody>
          <a:bodyPr>
            <a:normAutofit/>
          </a:bodyPr>
          <a:lstStyle/>
          <a:p>
            <a:pPr marL="114300" indent="0">
              <a:buClrTx/>
              <a:buNone/>
            </a:pPr>
            <a:endParaRPr lang="el-GR" sz="2400" dirty="0" smtClean="0"/>
          </a:p>
          <a:p>
            <a:pPr marL="114300" indent="0">
              <a:buClrTx/>
              <a:buNone/>
            </a:pPr>
            <a:endParaRPr lang="el-GR" sz="1600" dirty="0"/>
          </a:p>
          <a:p>
            <a:pPr marL="114300" indent="0">
              <a:buClrTx/>
              <a:buNone/>
            </a:pPr>
            <a:endParaRPr lang="el-GR" sz="1600" dirty="0" smtClean="0"/>
          </a:p>
          <a:p>
            <a:pPr marL="457200" indent="-342900">
              <a:buClrTx/>
              <a:buFont typeface="+mj-lt"/>
              <a:buAutoNum type="arabicPeriod"/>
            </a:pPr>
            <a:endParaRPr lang="el-GR" sz="1600" b="1" dirty="0" smtClean="0"/>
          </a:p>
          <a:p>
            <a:pPr marL="114300" indent="0">
              <a:buClrTx/>
              <a:buNone/>
            </a:pPr>
            <a:endParaRPr lang="el-GR" sz="1600" b="1" dirty="0"/>
          </a:p>
          <a:p>
            <a:pPr marL="114300" indent="0">
              <a:buClrTx/>
              <a:buNone/>
            </a:pPr>
            <a:endParaRPr lang="el-GR" sz="1600" b="1" dirty="0" smtClean="0"/>
          </a:p>
          <a:p>
            <a:pPr marL="114300" indent="0">
              <a:buClrTx/>
              <a:buNone/>
            </a:pPr>
            <a:endParaRPr lang="el-GR" sz="1600" b="1" dirty="0"/>
          </a:p>
          <a:p>
            <a:pPr marL="114300" indent="0">
              <a:buClrTx/>
              <a:buNone/>
            </a:pPr>
            <a:endParaRPr lang="el-GR" sz="1600" b="1" dirty="0" smtClean="0"/>
          </a:p>
          <a:p>
            <a:pPr marL="114300" indent="0">
              <a:buClrTx/>
              <a:buNone/>
            </a:pPr>
            <a:endParaRPr lang="el-GR" sz="1600" b="1" dirty="0"/>
          </a:p>
          <a:p>
            <a:pPr marL="114300" indent="0">
              <a:buClrTx/>
              <a:buNone/>
            </a:pPr>
            <a:endParaRPr lang="el-GR" sz="1600" b="1" dirty="0" smtClean="0"/>
          </a:p>
          <a:p>
            <a:pPr marL="114300" indent="0">
              <a:buClrTx/>
              <a:buNone/>
            </a:pPr>
            <a:endParaRPr lang="el-GR" sz="1600" b="1" dirty="0" smtClean="0"/>
          </a:p>
          <a:p>
            <a:pPr marL="114300" indent="0">
              <a:buClrTx/>
              <a:buNone/>
            </a:pPr>
            <a:r>
              <a:rPr lang="el-GR" sz="1600" b="1" dirty="0" smtClean="0"/>
              <a:t/>
            </a:r>
            <a:br>
              <a:rPr lang="el-GR" sz="1600" b="1" dirty="0" smtClean="0"/>
            </a:br>
            <a:endParaRPr lang="el-GR" sz="1600" b="1" dirty="0" smtClean="0"/>
          </a:p>
          <a:p>
            <a:pPr marL="411480" lvl="1" indent="0">
              <a:buClrTx/>
              <a:buNone/>
            </a:pPr>
            <a:endParaRPr lang="el-GR" sz="1600" b="1" dirty="0" smtClean="0"/>
          </a:p>
          <a:p>
            <a:pPr marL="114300" indent="0">
              <a:buClrTx/>
              <a:buNone/>
            </a:pPr>
            <a:endParaRPr lang="el-GR" sz="1600" b="1" dirty="0" smtClean="0">
              <a:solidFill>
                <a:srgbClr val="00B050"/>
              </a:solidFill>
            </a:endParaRPr>
          </a:p>
          <a:p>
            <a:pPr marL="457200" indent="-342900">
              <a:buClrTx/>
              <a:buFont typeface="+mj-lt"/>
              <a:buAutoNum type="arabicPeriod"/>
            </a:pPr>
            <a:endParaRPr lang="el-GR" sz="1600" dirty="0"/>
          </a:p>
        </p:txBody>
      </p:sp>
      <p:sp>
        <p:nvSpPr>
          <p:cNvPr id="11" name="Θέση περιεχομένου 10"/>
          <p:cNvSpPr>
            <a:spLocks noGrp="1"/>
          </p:cNvSpPr>
          <p:nvPr>
            <p:ph sz="half" idx="2"/>
          </p:nvPr>
        </p:nvSpPr>
        <p:spPr>
          <a:xfrm>
            <a:off x="3014971" y="702491"/>
            <a:ext cx="5429288" cy="4791388"/>
          </a:xfrm>
        </p:spPr>
        <p:txBody>
          <a:bodyPr>
            <a:normAutofit/>
          </a:bodyPr>
          <a:lstStyle/>
          <a:p>
            <a:pPr marL="114300" indent="0" algn="ctr">
              <a:buNone/>
            </a:pPr>
            <a:endParaRPr lang="el-GR" sz="1600" b="1" dirty="0" smtClean="0">
              <a:solidFill>
                <a:srgbClr val="00B050"/>
              </a:solidFill>
            </a:endParaRPr>
          </a:p>
          <a:p>
            <a:pPr marL="114300" indent="0" algn="ctr">
              <a:buNone/>
            </a:pPr>
            <a:endParaRPr lang="el-GR" sz="1600" b="1" dirty="0" smtClean="0">
              <a:solidFill>
                <a:srgbClr val="00B050"/>
              </a:solidFill>
            </a:endParaRPr>
          </a:p>
          <a:p>
            <a:pPr marL="114300" indent="0" algn="ctr">
              <a:buNone/>
            </a:pPr>
            <a:endParaRPr lang="el-GR" sz="1600" b="1" dirty="0">
              <a:solidFill>
                <a:srgbClr val="00B050"/>
              </a:solidFill>
            </a:endParaRPr>
          </a:p>
          <a:p>
            <a:pPr marL="114300" indent="0" algn="ctr">
              <a:buNone/>
            </a:pPr>
            <a:endParaRPr lang="el-GR" sz="1600" b="1" dirty="0" smtClean="0">
              <a:solidFill>
                <a:srgbClr val="00B050"/>
              </a:solidFill>
            </a:endParaRPr>
          </a:p>
          <a:p>
            <a:pPr marL="114300" indent="0" algn="ctr">
              <a:buNone/>
            </a:pPr>
            <a:endParaRPr lang="el-GR" sz="1600" b="1" dirty="0">
              <a:solidFill>
                <a:srgbClr val="00B050"/>
              </a:solidFill>
            </a:endParaRPr>
          </a:p>
          <a:p>
            <a:pPr marL="114300" indent="0" algn="ctr">
              <a:buNone/>
            </a:pPr>
            <a:endParaRPr lang="el-GR" sz="1600" dirty="0" smtClean="0">
              <a:solidFill>
                <a:srgbClr val="00B050"/>
              </a:solidFill>
            </a:endParaRPr>
          </a:p>
          <a:p>
            <a:pPr marL="114300" indent="0" algn="ctr">
              <a:buNone/>
            </a:pPr>
            <a:endParaRPr lang="el-GR" sz="1600" b="1" dirty="0">
              <a:solidFill>
                <a:srgbClr val="00B050"/>
              </a:solidFill>
            </a:endParaRPr>
          </a:p>
          <a:p>
            <a:pPr marL="114300" indent="0" algn="ctr">
              <a:buNone/>
            </a:pPr>
            <a:endParaRPr lang="el-GR" sz="1600" b="1" dirty="0" smtClean="0">
              <a:solidFill>
                <a:srgbClr val="00B050"/>
              </a:solidFill>
            </a:endParaRPr>
          </a:p>
          <a:p>
            <a:pPr marL="114300" indent="0" algn="ctr">
              <a:buNone/>
            </a:pPr>
            <a:endParaRPr lang="el-GR" sz="1600" b="1" dirty="0">
              <a:solidFill>
                <a:srgbClr val="00B050"/>
              </a:solidFill>
            </a:endParaRPr>
          </a:p>
          <a:p>
            <a:pPr marL="114300" indent="0" algn="ctr">
              <a:buNone/>
            </a:pPr>
            <a:endParaRPr lang="el-GR" sz="1600" b="1" dirty="0" smtClean="0">
              <a:solidFill>
                <a:srgbClr val="00B050"/>
              </a:solidFill>
            </a:endParaRPr>
          </a:p>
          <a:p>
            <a:pPr marL="114300" indent="0" algn="ctr">
              <a:buNone/>
            </a:pPr>
            <a:endParaRPr lang="el-GR" sz="1600" b="1" dirty="0">
              <a:solidFill>
                <a:srgbClr val="00B050"/>
              </a:solidFill>
            </a:endParaRPr>
          </a:p>
          <a:p>
            <a:pPr marL="114300" indent="0">
              <a:buNone/>
            </a:pPr>
            <a:endParaRPr lang="el-GR" sz="1600" b="1" dirty="0" smtClean="0"/>
          </a:p>
          <a:p>
            <a:pPr marL="114300" indent="0">
              <a:buNone/>
            </a:pPr>
            <a:endParaRPr lang="el-GR" sz="1600" b="1" dirty="0" smtClean="0"/>
          </a:p>
          <a:p>
            <a:pPr marL="114300" indent="0">
              <a:buNone/>
            </a:pPr>
            <a:r>
              <a:rPr lang="el-GR" sz="1600" b="1" dirty="0" smtClean="0"/>
              <a:t>  </a:t>
            </a:r>
            <a:endParaRPr lang="el-GR" sz="1600" b="1" dirty="0"/>
          </a:p>
          <a:p>
            <a:pPr marL="114300" indent="0">
              <a:buNone/>
            </a:pPr>
            <a:endParaRPr lang="el-GR" sz="1600" b="1" dirty="0">
              <a:solidFill>
                <a:srgbClr val="00B050"/>
              </a:solidFill>
            </a:endParaRPr>
          </a:p>
        </p:txBody>
      </p:sp>
      <p:sp>
        <p:nvSpPr>
          <p:cNvPr id="12" name="Ορθογώνιο 11"/>
          <p:cNvSpPr/>
          <p:nvPr/>
        </p:nvSpPr>
        <p:spPr>
          <a:xfrm>
            <a:off x="1062016" y="5981786"/>
            <a:ext cx="6815504" cy="555544"/>
          </a:xfrm>
          <a:prstGeom prst="rect">
            <a:avLst/>
          </a:prstGeom>
          <a:solidFill>
            <a:srgbClr val="FFC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buClrTx/>
            </a:pPr>
            <a:r>
              <a:rPr lang="el-GR" sz="2400" b="1" dirty="0" smtClean="0">
                <a:solidFill>
                  <a:srgbClr val="7030A0"/>
                </a:solidFill>
              </a:rPr>
              <a:t>60 </a:t>
            </a:r>
            <a:r>
              <a:rPr lang="el-GR" sz="2400" b="1" dirty="0">
                <a:solidFill>
                  <a:srgbClr val="7030A0"/>
                </a:solidFill>
              </a:rPr>
              <a:t>λεπτά </a:t>
            </a:r>
            <a:r>
              <a:rPr lang="el-GR" sz="2400" b="1" dirty="0" smtClean="0">
                <a:solidFill>
                  <a:schemeClr val="tx1"/>
                </a:solidFill>
              </a:rPr>
              <a:t>σωματικής </a:t>
            </a:r>
            <a:r>
              <a:rPr lang="el-GR" sz="2400" b="1" dirty="0">
                <a:solidFill>
                  <a:schemeClr val="tx1"/>
                </a:solidFill>
              </a:rPr>
              <a:t>δραστηριότητας καθημερινά.</a:t>
            </a:r>
          </a:p>
        </p:txBody>
      </p:sp>
      <p:pic>
        <p:nvPicPr>
          <p:cNvPr id="2056" name="Picture 8" descr="C:\Users\e.papachristou\AppData\Local\Microsoft\Windows\Temporary Internet Files\Content.IE5\WKIN24FZ\2017-04-26_122353[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768" y="2007862"/>
            <a:ext cx="1080120" cy="1440160"/>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Εικόνα 19" descr="C:\Users\e.papachristou\AppData\Local\Microsoft\Windows\Temporary Internet Files\Content.IE5\HBJ7AUED\podhlato-oneirokriths-36356345[1].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8675" y="1912093"/>
            <a:ext cx="1524000" cy="1417734"/>
          </a:xfrm>
          <a:prstGeom prst="rect">
            <a:avLst/>
          </a:prstGeom>
          <a:noFill/>
          <a:ln>
            <a:noFill/>
          </a:ln>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4" y="3947306"/>
            <a:ext cx="1524000" cy="16561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Ευθεία γραμμή σύνδεσης 5"/>
          <p:cNvCxnSpPr/>
          <p:nvPr/>
        </p:nvCxnSpPr>
        <p:spPr>
          <a:xfrm>
            <a:off x="2987824" y="1484784"/>
            <a:ext cx="0" cy="4608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a:off x="8429652" y="1643050"/>
            <a:ext cx="0" cy="4608512"/>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Εικόνα 18" descr="Αποτέλεσμα εικόνας για Kids fitness dumbbells"/>
          <p:cNvPicPr/>
          <p:nvPr/>
        </p:nvPicPr>
        <p:blipFill rotWithShape="1">
          <a:blip r:embed="rId5" cstate="print">
            <a:extLst>
              <a:ext uri="{28A0092B-C50C-407E-A947-70E740481C1C}">
                <a14:useLocalDpi xmlns:a14="http://schemas.microsoft.com/office/drawing/2010/main" xmlns="" val="0"/>
              </a:ext>
            </a:extLst>
          </a:blip>
          <a:srcRect b="14450"/>
          <a:stretch/>
        </p:blipFill>
        <p:spPr bwMode="auto">
          <a:xfrm>
            <a:off x="3635896" y="2242586"/>
            <a:ext cx="1667744" cy="1270903"/>
          </a:xfrm>
          <a:prstGeom prst="rect">
            <a:avLst/>
          </a:prstGeom>
          <a:noFill/>
          <a:ln>
            <a:noFill/>
          </a:ln>
          <a:extLst>
            <a:ext uri="{53640926-AAD7-44D8-BBD7-CCE9431645EC}">
              <a14:shadowObscured xmlns:a14="http://schemas.microsoft.com/office/drawing/2010/main" xmlns=""/>
            </a:ext>
          </a:extLst>
        </p:spPr>
      </p:pic>
      <p:pic>
        <p:nvPicPr>
          <p:cNvPr id="21" name="Εικόνα 20" descr="Αποτέλεσμα εικόνας για Muscle Strength Exercises for Kids"/>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716016" y="4136551"/>
            <a:ext cx="1646263" cy="1286510"/>
          </a:xfrm>
          <a:prstGeom prst="rect">
            <a:avLst/>
          </a:prstGeom>
          <a:noFill/>
          <a:ln>
            <a:noFill/>
          </a:ln>
        </p:spPr>
      </p:pic>
      <p:pic>
        <p:nvPicPr>
          <p:cNvPr id="22" name="Εικόνα 21" descr="Αποτέλεσμα εικόνας για Muscle Strength Exercises for Kids"/>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01595" y="2348880"/>
            <a:ext cx="1714498" cy="1299160"/>
          </a:xfrm>
          <a:prstGeom prst="rect">
            <a:avLst/>
          </a:prstGeom>
          <a:noFill/>
          <a:ln>
            <a:noFill/>
          </a:ln>
        </p:spPr>
      </p:pic>
    </p:spTree>
    <p:extLst>
      <p:ext uri="{BB962C8B-B14F-4D97-AF65-F5344CB8AC3E}">
        <p14:creationId xmlns:p14="http://schemas.microsoft.com/office/powerpoint/2010/main" xmlns="" val="4241611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42852"/>
            <a:ext cx="7620000" cy="714380"/>
          </a:xfrm>
        </p:spPr>
        <p:txBody>
          <a:bodyPr/>
          <a:lstStyle/>
          <a:p>
            <a:pPr algn="ctr"/>
            <a:r>
              <a:rPr lang="el-GR" sz="2800" b="1" dirty="0" smtClean="0">
                <a:solidFill>
                  <a:schemeClr val="tx1"/>
                </a:solidFill>
                <a:latin typeface="+mn-lt"/>
              </a:rPr>
              <a:t>Τα </a:t>
            </a:r>
            <a:r>
              <a:rPr lang="el-GR" sz="2800" b="1" dirty="0" smtClean="0">
                <a:solidFill>
                  <a:srgbClr val="FFC000"/>
                </a:solidFill>
                <a:latin typeface="+mn-lt"/>
              </a:rPr>
              <a:t>Οφέλη </a:t>
            </a:r>
            <a:r>
              <a:rPr lang="el-GR" sz="2800" b="1" dirty="0" smtClean="0">
                <a:solidFill>
                  <a:schemeClr val="tx1"/>
                </a:solidFill>
                <a:latin typeface="+mn-lt"/>
              </a:rPr>
              <a:t>της Φυσικής Άσκησης σε Παιδιά</a:t>
            </a:r>
            <a:endParaRPr lang="el-GR" sz="2800" b="1" dirty="0">
              <a:solidFill>
                <a:schemeClr val="tx1"/>
              </a:solidFill>
              <a:latin typeface="+mn-lt"/>
            </a:endParaRPr>
          </a:p>
        </p:txBody>
      </p:sp>
      <p:graphicFrame>
        <p:nvGraphicFramePr>
          <p:cNvPr id="4" name="Διάγραμμα 3"/>
          <p:cNvGraphicFramePr/>
          <p:nvPr>
            <p:extLst>
              <p:ext uri="{D42A27DB-BD31-4B8C-83A1-F6EECF244321}">
                <p14:modId xmlns:p14="http://schemas.microsoft.com/office/powerpoint/2010/main" xmlns="" val="1619784413"/>
              </p:ext>
            </p:extLst>
          </p:nvPr>
        </p:nvGraphicFramePr>
        <p:xfrm>
          <a:off x="214282" y="1052736"/>
          <a:ext cx="792088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75186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42910" y="214290"/>
            <a:ext cx="7620000" cy="576064"/>
          </a:xfrm>
        </p:spPr>
        <p:txBody>
          <a:bodyPr/>
          <a:lstStyle/>
          <a:p>
            <a:pPr algn="ctr"/>
            <a:r>
              <a:rPr lang="el-GR" sz="2800" b="1" dirty="0" smtClean="0">
                <a:solidFill>
                  <a:schemeClr val="tx1"/>
                </a:solidFill>
                <a:latin typeface="+mn-lt"/>
              </a:rPr>
              <a:t>Ασκούνται Επαρκώς τα Παιδιά και οι Έφηβοι στην </a:t>
            </a:r>
            <a:r>
              <a:rPr lang="el-GR" sz="2800" b="1" dirty="0" smtClean="0">
                <a:solidFill>
                  <a:srgbClr val="AB5567"/>
                </a:solidFill>
                <a:latin typeface="+mn-lt"/>
              </a:rPr>
              <a:t>Ελλάδα;</a:t>
            </a:r>
            <a:endParaRPr lang="el-GR" sz="2800" b="1" dirty="0">
              <a:solidFill>
                <a:srgbClr val="AB5567"/>
              </a:solidFill>
              <a:latin typeface="+mn-lt"/>
            </a:endParaRPr>
          </a:p>
        </p:txBody>
      </p:sp>
      <p:sp>
        <p:nvSpPr>
          <p:cNvPr id="6" name="Θέση περιεχομένου 5"/>
          <p:cNvSpPr>
            <a:spLocks noGrp="1"/>
          </p:cNvSpPr>
          <p:nvPr>
            <p:ph idx="1"/>
          </p:nvPr>
        </p:nvSpPr>
        <p:spPr>
          <a:xfrm>
            <a:off x="107504" y="908720"/>
            <a:ext cx="8208912" cy="5400600"/>
          </a:xfrm>
        </p:spPr>
        <p:txBody>
          <a:bodyPr>
            <a:noAutofit/>
          </a:bodyPr>
          <a:lstStyle/>
          <a:p>
            <a:pPr marL="114300" indent="0">
              <a:buClr>
                <a:schemeClr val="tx1"/>
              </a:buClr>
              <a:buNone/>
            </a:pPr>
            <a:r>
              <a:rPr lang="el-GR" sz="1600" dirty="0" smtClean="0"/>
              <a:t/>
            </a:r>
            <a:br>
              <a:rPr lang="el-GR" sz="1600" dirty="0" smtClean="0"/>
            </a:br>
            <a:r>
              <a:rPr lang="el-GR" sz="1600" dirty="0" smtClean="0"/>
              <a:t>                           </a:t>
            </a:r>
          </a:p>
          <a:p>
            <a:pPr>
              <a:buClr>
                <a:schemeClr val="tx1"/>
              </a:buClr>
              <a:buNone/>
            </a:pPr>
            <a:r>
              <a:rPr lang="el-GR" sz="1600" dirty="0" smtClean="0"/>
              <a:t>		</a:t>
            </a:r>
            <a:endParaRPr lang="el-GR" sz="1600" dirty="0">
              <a:solidFill>
                <a:srgbClr val="00B050"/>
              </a:solidFill>
            </a:endParaRPr>
          </a:p>
          <a:p>
            <a:pPr marL="114300" indent="0">
              <a:buClr>
                <a:schemeClr val="tx1"/>
              </a:buClr>
              <a:buNone/>
            </a:pPr>
            <a:r>
              <a:rPr lang="el-GR" sz="1600" dirty="0" smtClean="0"/>
              <a:t>                                      </a:t>
            </a:r>
          </a:p>
          <a:p>
            <a:pPr marL="114300" indent="0">
              <a:buClr>
                <a:schemeClr val="tx1"/>
              </a:buClr>
              <a:buNone/>
            </a:pPr>
            <a:r>
              <a:rPr lang="el-GR" sz="1600" dirty="0" smtClean="0"/>
              <a:t>                                      </a:t>
            </a:r>
          </a:p>
          <a:p>
            <a:pPr marL="114300" indent="0">
              <a:buClr>
                <a:schemeClr val="tx1"/>
              </a:buClr>
              <a:buNone/>
            </a:pPr>
            <a:r>
              <a:rPr lang="el-GR" sz="1600" dirty="0" smtClean="0"/>
              <a:t>	</a:t>
            </a:r>
            <a:r>
              <a:rPr lang="el-GR" sz="1600" b="1" dirty="0" smtClean="0">
                <a:solidFill>
                  <a:srgbClr val="0070C0"/>
                </a:solidFill>
              </a:rPr>
              <a:t/>
            </a:r>
            <a:br>
              <a:rPr lang="el-GR" sz="1600" b="1" dirty="0" smtClean="0">
                <a:solidFill>
                  <a:srgbClr val="0070C0"/>
                </a:solidFill>
              </a:rPr>
            </a:br>
            <a:endParaRPr lang="el-GR" sz="1600" b="1" dirty="0" smtClean="0">
              <a:solidFill>
                <a:srgbClr val="0070C0"/>
              </a:solidFill>
            </a:endParaRPr>
          </a:p>
          <a:p>
            <a:pPr marL="114300" indent="0" algn="ctr">
              <a:buClr>
                <a:schemeClr val="tx1"/>
              </a:buClr>
              <a:buNone/>
            </a:pPr>
            <a:endParaRPr lang="el-GR" sz="1600" dirty="0" smtClean="0"/>
          </a:p>
          <a:p>
            <a:pPr marL="114300" indent="0" algn="ctr">
              <a:buClr>
                <a:schemeClr val="tx1"/>
              </a:buClr>
              <a:buNone/>
            </a:pPr>
            <a:endParaRPr lang="el-GR" sz="1600" dirty="0"/>
          </a:p>
          <a:p>
            <a:pPr marL="114300" indent="0" algn="ctr">
              <a:buClr>
                <a:schemeClr val="tx1"/>
              </a:buClr>
              <a:buNone/>
            </a:pPr>
            <a:r>
              <a:rPr lang="el-GR" sz="2800" b="1" u="sng" dirty="0" smtClean="0">
                <a:solidFill>
                  <a:srgbClr val="002060"/>
                </a:solidFill>
              </a:rPr>
              <a:t>Όχι!!! </a:t>
            </a:r>
          </a:p>
          <a:p>
            <a:pPr marL="114300" indent="0" algn="ctr">
              <a:buClr>
                <a:schemeClr val="tx1"/>
              </a:buClr>
              <a:buNone/>
            </a:pPr>
            <a:endParaRPr lang="el-GR" sz="2400" dirty="0" smtClean="0"/>
          </a:p>
          <a:p>
            <a:pPr marL="114300" indent="0" algn="ctr">
              <a:buClr>
                <a:schemeClr val="tx1"/>
              </a:buClr>
              <a:buNone/>
            </a:pPr>
            <a:r>
              <a:rPr lang="el-GR" sz="2400" dirty="0" smtClean="0"/>
              <a:t>Τα παιδιά στην Ελλάδα </a:t>
            </a:r>
            <a:r>
              <a:rPr lang="el-GR" sz="2400" b="1" dirty="0" smtClean="0">
                <a:solidFill>
                  <a:srgbClr val="A20000"/>
                </a:solidFill>
              </a:rPr>
              <a:t>δεν ασκούνται αρκετά </a:t>
            </a:r>
            <a:r>
              <a:rPr lang="el-GR" sz="2400" dirty="0" smtClean="0"/>
              <a:t>σε σύγκριση με παιδιά άλλων χωρών.</a:t>
            </a:r>
            <a:endParaRPr lang="el-GR" sz="2400" b="1" dirty="0" smtClean="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19872" y="1414002"/>
            <a:ext cx="1584176" cy="1309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4243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Πίνακας 3"/>
          <p:cNvGraphicFramePr>
            <a:graphicFrameLocks noGrp="1"/>
          </p:cNvGraphicFramePr>
          <p:nvPr>
            <p:extLst>
              <p:ext uri="{D42A27DB-BD31-4B8C-83A1-F6EECF244321}">
                <p14:modId xmlns:p14="http://schemas.microsoft.com/office/powerpoint/2010/main" xmlns="" val="382634030"/>
              </p:ext>
            </p:extLst>
          </p:nvPr>
        </p:nvGraphicFramePr>
        <p:xfrm>
          <a:off x="9236" y="44624"/>
          <a:ext cx="9144000" cy="6552274"/>
        </p:xfrm>
        <a:graphic>
          <a:graphicData uri="http://schemas.openxmlformats.org/drawingml/2006/table">
            <a:tbl>
              <a:tblPr firstRow="1" bandRow="1">
                <a:tableStyleId>{5C22544A-7EE6-4342-B048-85BDC9FD1C3A}</a:tableStyleId>
              </a:tblPr>
              <a:tblGrid>
                <a:gridCol w="3995936"/>
                <a:gridCol w="5148064"/>
              </a:tblGrid>
              <a:tr h="1074000">
                <a:tc gridSpan="2">
                  <a:txBody>
                    <a:bodyPr/>
                    <a:lstStyle/>
                    <a:p>
                      <a:r>
                        <a:rPr lang="en-US" dirty="0" smtClean="0"/>
                        <a:t>                           </a:t>
                      </a:r>
                      <a:r>
                        <a:rPr lang="el-GR" sz="2800" dirty="0" smtClean="0"/>
                        <a:t>ΑΣΚΗΣΗ</a:t>
                      </a:r>
                      <a:r>
                        <a:rPr lang="el-GR" sz="2800" baseline="0" dirty="0" smtClean="0"/>
                        <a:t>                           ΑΘΛΗΤΙΣΜΟΣ</a:t>
                      </a:r>
                      <a:endParaRPr lang="el-GR" sz="2800" dirty="0"/>
                    </a:p>
                  </a:txBody>
                  <a:tcPr/>
                </a:tc>
                <a:tc hMerge="1">
                  <a:txBody>
                    <a:bodyPr/>
                    <a:lstStyle/>
                    <a:p>
                      <a:endParaRPr lang="el-GR" dirty="0"/>
                    </a:p>
                  </a:txBody>
                  <a:tcPr/>
                </a:tc>
              </a:tr>
              <a:tr h="2310376">
                <a:tc>
                  <a:txBody>
                    <a:bodyPr/>
                    <a:lstStyle/>
                    <a:p>
                      <a:pPr algn="l"/>
                      <a:endParaRPr lang="en-US" b="1" dirty="0" smtClean="0"/>
                    </a:p>
                    <a:p>
                      <a:pPr marL="285750" indent="-285750" algn="l">
                        <a:buFont typeface="Arial" panose="020B0604020202020204" pitchFamily="34" charset="0"/>
                        <a:buChar char="•"/>
                      </a:pPr>
                      <a:r>
                        <a:rPr lang="el-GR" sz="2400" b="1" baseline="0" dirty="0" smtClean="0"/>
                        <a:t>Κ</a:t>
                      </a:r>
                      <a:r>
                        <a:rPr lang="el-GR" sz="2400" b="1" dirty="0" smtClean="0"/>
                        <a:t>άθε</a:t>
                      </a:r>
                      <a:r>
                        <a:rPr lang="el-GR" sz="2400" b="1" baseline="0" dirty="0" smtClean="0"/>
                        <a:t> </a:t>
                      </a:r>
                      <a:r>
                        <a:rPr lang="el-GR" sz="2400" b="1" baseline="0" dirty="0" smtClean="0">
                          <a:solidFill>
                            <a:srgbClr val="C30DA0"/>
                          </a:solidFill>
                        </a:rPr>
                        <a:t>κίνηση </a:t>
                      </a:r>
                      <a:r>
                        <a:rPr lang="el-GR" sz="2400" b="1" baseline="0" dirty="0" smtClean="0"/>
                        <a:t>του σώματος. </a:t>
                      </a:r>
                    </a:p>
                    <a:p>
                      <a:pPr marL="0" indent="0" algn="l">
                        <a:buFont typeface="Arial" panose="020B0604020202020204" pitchFamily="34" charset="0"/>
                        <a:buNone/>
                      </a:pPr>
                      <a:endParaRPr lang="en-US" sz="2400" b="1" baseline="0" dirty="0" smtClean="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2400" b="1" dirty="0" smtClean="0"/>
                        <a:t>Παιχνίδι, περπάτημα,</a:t>
                      </a:r>
                      <a:r>
                        <a:rPr lang="el-GR" sz="2400" b="1" baseline="0" dirty="0" smtClean="0"/>
                        <a:t> Τρέξιμο, Κολύμπι, Σχοινάκι.</a:t>
                      </a:r>
                      <a:endParaRPr lang="el-GR" sz="2400" b="1" dirty="0" smtClean="0"/>
                    </a:p>
                    <a:p>
                      <a:pPr marL="0" indent="0" algn="l">
                        <a:buFont typeface="Arial" panose="020B0604020202020204" pitchFamily="34" charset="0"/>
                        <a:buNone/>
                      </a:pPr>
                      <a:endParaRPr lang="el-GR" b="1" dirty="0"/>
                    </a:p>
                  </a:txBody>
                  <a:tcPr>
                    <a:solidFill>
                      <a:schemeClr val="accent1">
                        <a:lumMod val="60000"/>
                        <a:lumOff val="40000"/>
                      </a:schemeClr>
                    </a:solidFill>
                  </a:tcPr>
                </a:tc>
                <a:tc>
                  <a:txBody>
                    <a:bodyPr/>
                    <a:lstStyle/>
                    <a:p>
                      <a:endParaRPr lang="en-US" b="1" dirty="0" smtClean="0"/>
                    </a:p>
                    <a:p>
                      <a:pPr marL="0" indent="0">
                        <a:buFont typeface="Arial" panose="020B0604020202020204" pitchFamily="34" charset="0"/>
                        <a:buNone/>
                      </a:pPr>
                      <a:endParaRPr lang="el-GR" b="1" baseline="0" dirty="0" smtClean="0"/>
                    </a:p>
                    <a:p>
                      <a:pPr marL="285750" indent="-285750">
                        <a:buFont typeface="Arial" panose="020B0604020202020204" pitchFamily="34" charset="0"/>
                        <a:buChar char="•"/>
                      </a:pPr>
                      <a:endParaRPr lang="el-GR" b="1" baseline="0" dirty="0" smtClean="0"/>
                    </a:p>
                    <a:p>
                      <a:pPr marL="285750" indent="-285750">
                        <a:buFont typeface="Arial" panose="020B0604020202020204" pitchFamily="34" charset="0"/>
                        <a:buChar char="•"/>
                      </a:pPr>
                      <a:r>
                        <a:rPr lang="el-GR" sz="2400" b="1" dirty="0" smtClean="0"/>
                        <a:t>Ατομικά</a:t>
                      </a:r>
                      <a:r>
                        <a:rPr lang="el-GR" sz="2400" b="1" baseline="0" dirty="0" smtClean="0"/>
                        <a:t> και Ομαδικά Αθλήματα.</a:t>
                      </a:r>
                      <a:endParaRPr lang="el-GR" sz="2400" b="1" dirty="0" smtClean="0"/>
                    </a:p>
                    <a:p>
                      <a:pPr marL="0" indent="0">
                        <a:buFont typeface="Arial" panose="020B0604020202020204" pitchFamily="34" charset="0"/>
                        <a:buNone/>
                      </a:pPr>
                      <a:endParaRPr lang="el-GR" b="1" dirty="0"/>
                    </a:p>
                  </a:txBody>
                  <a:tcPr>
                    <a:solidFill>
                      <a:schemeClr val="accent1">
                        <a:lumMod val="60000"/>
                        <a:lumOff val="40000"/>
                      </a:schemeClr>
                    </a:solidFill>
                  </a:tcPr>
                </a:tc>
              </a:tr>
              <a:tr h="3167898">
                <a:tc>
                  <a:txBody>
                    <a:bodyPr/>
                    <a:lstStyle/>
                    <a:p>
                      <a:endParaRPr lang="en-US" b="1" dirty="0" smtClean="0"/>
                    </a:p>
                    <a:p>
                      <a:r>
                        <a:rPr lang="en-US" b="1" dirty="0" smtClean="0"/>
                        <a:t>                                  </a:t>
                      </a:r>
                    </a:p>
                  </a:txBody>
                  <a:tcPr>
                    <a:solidFill>
                      <a:schemeClr val="accent1">
                        <a:lumMod val="60000"/>
                        <a:lumOff val="40000"/>
                      </a:schemeClr>
                    </a:solidFill>
                  </a:tcPr>
                </a:tc>
                <a:tc>
                  <a:txBody>
                    <a:bodyPr/>
                    <a:lstStyle/>
                    <a:p>
                      <a:endParaRPr lang="en-US" b="1" dirty="0" smtClean="0"/>
                    </a:p>
                    <a:p>
                      <a:endParaRPr lang="en-US" b="1" dirty="0" smtClean="0"/>
                    </a:p>
                  </a:txBody>
                  <a:tcPr>
                    <a:solidFill>
                      <a:schemeClr val="accent1">
                        <a:lumMod val="60000"/>
                        <a:lumOff val="40000"/>
                      </a:schemeClr>
                    </a:solidFill>
                  </a:tcPr>
                </a:tc>
              </a:tr>
            </a:tbl>
          </a:graphicData>
        </a:graphic>
      </p:graphicFrame>
      <p:pic>
        <p:nvPicPr>
          <p:cNvPr id="9" name="8 - Εικόνα" descr="C:\Users\e.papachristou\AppData\Local\Microsoft\Windows\Temporary Internet Files\Content.IE5\0I65GVLN\Screen-Shot-2019-06-21-at-8.03.41-PM[1].png"/>
          <p:cNvPicPr/>
          <p:nvPr/>
        </p:nvPicPr>
        <p:blipFill>
          <a:blip r:embed="rId3" cstate="print"/>
          <a:srcRect/>
          <a:stretch>
            <a:fillRect/>
          </a:stretch>
        </p:blipFill>
        <p:spPr bwMode="auto">
          <a:xfrm>
            <a:off x="4071934" y="3786190"/>
            <a:ext cx="2477659" cy="2357454"/>
          </a:xfrm>
          <a:prstGeom prst="rect">
            <a:avLst/>
          </a:prstGeom>
          <a:noFill/>
          <a:ln w="9525">
            <a:noFill/>
            <a:miter lim="800000"/>
            <a:headEnd/>
            <a:tailEnd/>
          </a:ln>
        </p:spPr>
      </p:pic>
      <p:pic>
        <p:nvPicPr>
          <p:cNvPr id="10" name="9 - Εικόνα" descr="C:\Users\e.papachristou\AppData\Local\Microsoft\Windows\Temporary Internet Files\Content.IE5\7YRF018G\Youth-soccer-indiana[1].jpg"/>
          <p:cNvPicPr/>
          <p:nvPr/>
        </p:nvPicPr>
        <p:blipFill>
          <a:blip r:embed="rId4" cstate="print"/>
          <a:srcRect/>
          <a:stretch>
            <a:fillRect/>
          </a:stretch>
        </p:blipFill>
        <p:spPr bwMode="auto">
          <a:xfrm>
            <a:off x="500034" y="3541322"/>
            <a:ext cx="2550723" cy="1447137"/>
          </a:xfrm>
          <a:prstGeom prst="rect">
            <a:avLst/>
          </a:prstGeom>
          <a:noFill/>
          <a:ln w="9525">
            <a:noFill/>
            <a:miter lim="800000"/>
            <a:headEnd/>
            <a:tailEnd/>
          </a:ln>
        </p:spPr>
      </p:pic>
      <p:pic>
        <p:nvPicPr>
          <p:cNvPr id="13" name="12 - Εικόνα" descr="C:\Users\e.papachristou\AppData\Local\Microsoft\Windows\Temporary Internet Files\Content.IE5\R479YYJ0\3607614092_be01d40a77_o[1].jpg"/>
          <p:cNvPicPr/>
          <p:nvPr/>
        </p:nvPicPr>
        <p:blipFill>
          <a:blip r:embed="rId5" cstate="print"/>
          <a:srcRect/>
          <a:stretch>
            <a:fillRect/>
          </a:stretch>
        </p:blipFill>
        <p:spPr bwMode="auto">
          <a:xfrm>
            <a:off x="6786578" y="3786190"/>
            <a:ext cx="2215266" cy="2382340"/>
          </a:xfrm>
          <a:prstGeom prst="rect">
            <a:avLst/>
          </a:prstGeom>
          <a:noFill/>
          <a:ln w="9525">
            <a:noFill/>
            <a:miter lim="800000"/>
            <a:headEnd/>
            <a:tailEnd/>
          </a:ln>
        </p:spPr>
      </p:pic>
      <p:pic>
        <p:nvPicPr>
          <p:cNvPr id="7" name="6 - Εικόνα" descr="C:\Users\e.papachristou\Desktop\post_5095.jpg"/>
          <p:cNvPicPr/>
          <p:nvPr/>
        </p:nvPicPr>
        <p:blipFill>
          <a:blip r:embed="rId6" cstate="print"/>
          <a:srcRect/>
          <a:stretch>
            <a:fillRect/>
          </a:stretch>
        </p:blipFill>
        <p:spPr bwMode="auto">
          <a:xfrm>
            <a:off x="500034" y="5143512"/>
            <a:ext cx="2500330" cy="1214422"/>
          </a:xfrm>
          <a:prstGeom prst="rect">
            <a:avLst/>
          </a:prstGeom>
          <a:noFill/>
          <a:ln w="9525">
            <a:noFill/>
            <a:miter lim="800000"/>
            <a:headEnd/>
            <a:tailEnd/>
          </a:ln>
        </p:spPr>
      </p:pic>
    </p:spTree>
    <p:extLst>
      <p:ext uri="{BB962C8B-B14F-4D97-AF65-F5344CB8AC3E}">
        <p14:creationId xmlns:p14="http://schemas.microsoft.com/office/powerpoint/2010/main" xmlns="" val="634100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sz="2800" b="1" u="sng" dirty="0">
                <a:solidFill>
                  <a:srgbClr val="FF0000"/>
                </a:solidFill>
                <a:latin typeface="Calibri"/>
              </a:rPr>
              <a:t>Πού</a:t>
            </a:r>
            <a:r>
              <a:rPr lang="el-GR" sz="2800" b="1" u="sng" dirty="0">
                <a:solidFill>
                  <a:srgbClr val="2F2B20"/>
                </a:solidFill>
                <a:latin typeface="Calibri"/>
              </a:rPr>
              <a:t> και </a:t>
            </a:r>
            <a:r>
              <a:rPr lang="el-GR" sz="2800" b="1" u="sng" dirty="0">
                <a:solidFill>
                  <a:srgbClr val="00B0F0"/>
                </a:solidFill>
                <a:latin typeface="Calibri"/>
              </a:rPr>
              <a:t>πότε</a:t>
            </a:r>
            <a:r>
              <a:rPr lang="el-GR" sz="2800" b="1" u="sng" dirty="0">
                <a:solidFill>
                  <a:srgbClr val="2F2B20"/>
                </a:solidFill>
                <a:latin typeface="Calibri"/>
              </a:rPr>
              <a:t> ασκούμαστε;</a:t>
            </a:r>
            <a:endParaRPr lang="el-GR" u="sng"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806729521"/>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9366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548680"/>
            <a:ext cx="7620000" cy="5832648"/>
          </a:xfrm>
        </p:spPr>
        <p:txBody>
          <a:bodyPr/>
          <a:lstStyle/>
          <a:p>
            <a:pPr algn="ctr"/>
            <a:r>
              <a:rPr lang="el-GR" sz="2400" b="1" spc="0" dirty="0" smtClean="0">
                <a:ln w="12700">
                  <a:solidFill>
                    <a:schemeClr val="tx2">
                      <a:satMod val="155000"/>
                    </a:schemeClr>
                  </a:solidFill>
                  <a:prstDash val="solid"/>
                </a:ln>
                <a:solidFill>
                  <a:srgbClr val="FF0000"/>
                </a:solidFill>
                <a:effectLst>
                  <a:outerShdw blurRad="38100" dist="38100" dir="2700000" algn="tl">
                    <a:srgbClr val="000000">
                      <a:alpha val="43137"/>
                    </a:srgbClr>
                  </a:outerShdw>
                </a:effectLst>
                <a:latin typeface="+mn-lt"/>
              </a:rPr>
              <a:t>Μάθημα</a:t>
            </a:r>
            <a:r>
              <a:rPr lang="el-GR" sz="2400" b="1" spc="0" dirty="0" smtClean="0">
                <a:ln w="12700">
                  <a:solidFill>
                    <a:schemeClr val="tx2">
                      <a:satMod val="155000"/>
                    </a:schemeClr>
                  </a:solidFill>
                  <a:prstDash val="solid"/>
                </a:ln>
                <a:solidFill>
                  <a:schemeClr val="tx1"/>
                </a:solidFill>
                <a:effectLst>
                  <a:outerShdw blurRad="38100" dist="38100" dir="2700000" algn="tl" rotWithShape="0">
                    <a:srgbClr val="000000">
                      <a:alpha val="43137"/>
                    </a:srgbClr>
                  </a:outerShdw>
                </a:effectLst>
                <a:latin typeface="+mn-lt"/>
              </a:rPr>
              <a:t> Φυσικής Αγωγής </a:t>
            </a:r>
            <a:r>
              <a:rPr lang="el-GR" b="1" spc="0" dirty="0" smtClean="0">
                <a:ln w="12700">
                  <a:solidFill>
                    <a:schemeClr val="tx2">
                      <a:satMod val="155000"/>
                    </a:schemeClr>
                  </a:solidFill>
                  <a:prstDash val="solid"/>
                </a:ln>
                <a:solidFill>
                  <a:schemeClr val="tx1"/>
                </a:solidFill>
                <a:effectLst>
                  <a:outerShdw blurRad="38100" dist="38100" dir="2700000" algn="tl" rotWithShape="0">
                    <a:srgbClr val="000000">
                      <a:alpha val="43137"/>
                    </a:srgbClr>
                  </a:outerShdw>
                </a:effectLst>
                <a:latin typeface="+mn-lt"/>
              </a:rPr>
              <a:t/>
            </a:r>
            <a:br>
              <a:rPr lang="el-GR" b="1" spc="0" dirty="0" smtClean="0">
                <a:ln w="12700">
                  <a:solidFill>
                    <a:schemeClr val="tx2">
                      <a:satMod val="155000"/>
                    </a:schemeClr>
                  </a:solidFill>
                  <a:prstDash val="solid"/>
                </a:ln>
                <a:solidFill>
                  <a:schemeClr val="tx1"/>
                </a:solidFill>
                <a:effectLst>
                  <a:outerShdw blurRad="38100" dist="38100" dir="2700000" algn="tl" rotWithShape="0">
                    <a:srgbClr val="000000">
                      <a:alpha val="43137"/>
                    </a:srgbClr>
                  </a:outerShdw>
                </a:effectLst>
                <a:latin typeface="+mn-lt"/>
              </a:rPr>
            </a:br>
            <a:endParaRPr lang="el-GR" b="1" spc="0" dirty="0">
              <a:ln w="12700">
                <a:solidFill>
                  <a:schemeClr val="tx2">
                    <a:satMod val="155000"/>
                  </a:schemeClr>
                </a:solidFill>
                <a:prstDash val="solid"/>
              </a:ln>
              <a:solidFill>
                <a:schemeClr val="tx1"/>
              </a:solidFill>
              <a:effectLst>
                <a:outerShdw blurRad="38100" dist="38100" dir="2700000" algn="tl" rotWithShape="0">
                  <a:srgbClr val="000000">
                    <a:alpha val="43137"/>
                  </a:srgbClr>
                </a:outerShdw>
              </a:effectLst>
              <a:latin typeface="+mn-l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404663"/>
            <a:ext cx="2736304" cy="2046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44758" y="3787873"/>
            <a:ext cx="2691138" cy="2017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descr="C:\Users\e.papachristou\AppData\Local\Microsoft\Windows\Temporary Internet Files\Content.IE5\WKIN24FZ\blogger-image--148836282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1862" y="3793584"/>
            <a:ext cx="2982466" cy="2016616"/>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355976" y="404662"/>
            <a:ext cx="3168352" cy="2046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78700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Γειτνίαση">
  <a:themeElements>
    <a:clrScheme name="Γειτνίαση">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ειτνίαση">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TotalTime>
  <Words>673</Words>
  <Application>Microsoft Office PowerPoint</Application>
  <PresentationFormat>Προβολή στην οθόνη (4:3)</PresentationFormat>
  <Paragraphs>139</Paragraphs>
  <Slides>18</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Γειτνίαση</vt:lpstr>
      <vt:lpstr>   «Άσκηση – Δραστηριότητες – Παιχνίδι  στη ζωή του Παιδιού και του Εφήβου»  </vt:lpstr>
      <vt:lpstr>ΣΥΓΧΡΟΝΟΣ ΤΡΟΠΟΣ ΖΩΗΣ</vt:lpstr>
      <vt:lpstr>Διαφάνεια 3</vt:lpstr>
      <vt:lpstr>Φυσική Άσκηση σε Παιδιά </vt:lpstr>
      <vt:lpstr>Τα Οφέλη της Φυσικής Άσκησης σε Παιδιά</vt:lpstr>
      <vt:lpstr>Ασκούνται Επαρκώς τα Παιδιά και οι Έφηβοι στην Ελλάδα;</vt:lpstr>
      <vt:lpstr>Διαφάνεια 7</vt:lpstr>
      <vt:lpstr>Πού και πότε ασκούμαστε;</vt:lpstr>
      <vt:lpstr>Μάθημα Φυσικής Αγωγής  </vt:lpstr>
      <vt:lpstr> Φυσική Άσκηση στο σχολείο</vt:lpstr>
      <vt:lpstr>ΦΥΣΙΚΗ ΑΣΚΗΣΗ ΣΤΟ ΣΧΟΛΕΙΟ</vt:lpstr>
      <vt:lpstr>Φυσική Άσκηση Πριν και  Μετά Το Σχολείο</vt:lpstr>
      <vt:lpstr> Φυσική Άσκηση στο σπίτι</vt:lpstr>
      <vt:lpstr>ΦΥΣΙΚΗ ΑΣΚΗΣΗ ΣΤΟ ΣΠΙΤΙ ΜΕ ΤΗΝ ΟΙΚΟΓΕΝΕΙΑ  </vt:lpstr>
      <vt:lpstr>ΦΥΣΙΚΗ ΑΣΚΗΣΗ ΣΤΗ ΓΕΙΤΟΝΙΑ </vt:lpstr>
      <vt:lpstr>Οδηγίες  καλής διατροφής</vt:lpstr>
      <vt:lpstr> Υγιεινή και ασφάλεια</vt:lpstr>
      <vt:lpstr>Διαφάνεια 18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ΑΝΑΣΤΑΣΙΑ ΛΑΠΠΑ</dc:creator>
  <cp:lastModifiedBy>User</cp:lastModifiedBy>
  <cp:revision>229</cp:revision>
  <dcterms:created xsi:type="dcterms:W3CDTF">2020-02-13T10:32:47Z</dcterms:created>
  <dcterms:modified xsi:type="dcterms:W3CDTF">2022-09-29T15:21:27Z</dcterms:modified>
</cp:coreProperties>
</file>