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57" r:id="rId4"/>
    <p:sldId id="258" r:id="rId5"/>
    <p:sldId id="265" r:id="rId6"/>
    <p:sldId id="285" r:id="rId7"/>
    <p:sldId id="286" r:id="rId8"/>
    <p:sldId id="259" r:id="rId9"/>
    <p:sldId id="261" r:id="rId10"/>
    <p:sldId id="263" r:id="rId11"/>
    <p:sldId id="275" r:id="rId12"/>
    <p:sldId id="276" r:id="rId13"/>
    <p:sldId id="277" r:id="rId14"/>
    <p:sldId id="269" r:id="rId15"/>
    <p:sldId id="271" r:id="rId16"/>
    <p:sldId id="278" r:id="rId17"/>
    <p:sldId id="279" r:id="rId18"/>
    <p:sldId id="280" r:id="rId19"/>
    <p:sldId id="281" r:id="rId20"/>
    <p:sldId id="282" r:id="rId21"/>
    <p:sldId id="270" r:id="rId22"/>
    <p:sldId id="283" r:id="rId23"/>
    <p:sldId id="284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276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41" autoAdjust="0"/>
  </p:normalViewPr>
  <p:slideViewPr>
    <p:cSldViewPr snapToGrid="0"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pPr/>
              <a:t>10/02/2021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76CF-27DD-4CDF-96EA-263FE6FCFA6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186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513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088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005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540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60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77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87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46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13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83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85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4464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2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06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55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8835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05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349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74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081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564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0917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0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5297806" cy="2139314"/>
          </a:xfrm>
        </p:spPr>
        <p:txBody>
          <a:bodyPr>
            <a:normAutofit/>
          </a:bodyPr>
          <a:lstStyle/>
          <a:p>
            <a:r>
              <a:rPr lang="el-G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ΑΣΦΑΛΕΙΑ ΣΤΟ ΔΙΑΔΙΚΤΥΟ</a:t>
            </a:r>
            <a:br>
              <a:rPr lang="el-G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100" b="1" dirty="0" smtClean="0"/>
              <a:t>ΓΙΑ ΠΑΙΔΙΑ ΔΗΜΟΤΙΚΟΥ (9-12χρ)</a:t>
            </a:r>
            <a:endParaRPr lang="en-GB" sz="31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4314072"/>
            <a:ext cx="5903595" cy="1056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8865" y="515808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377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06290" y="4599148"/>
            <a:ext cx="4088130" cy="11963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Πως θα δημιουργήσω έναν «ισχυρό» κωδικό πρόσβασης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" y="1831183"/>
            <a:ext cx="8602980" cy="2115977"/>
          </a:xfrm>
        </p:spPr>
        <p:txBody>
          <a:bodyPr>
            <a:normAutofit/>
          </a:bodyPr>
          <a:lstStyle/>
          <a:p>
            <a:r>
              <a:rPr lang="el-GR" dirty="0" smtClean="0"/>
              <a:t>Αποφεύγω το προφανές (</a:t>
            </a:r>
            <a:r>
              <a:rPr lang="el-GR" dirty="0" err="1" smtClean="0"/>
              <a:t>ημ.γέννησης</a:t>
            </a:r>
            <a:r>
              <a:rPr lang="el-GR" dirty="0" smtClean="0"/>
              <a:t>, όνομα </a:t>
            </a:r>
            <a:r>
              <a:rPr lang="el-GR" dirty="0" err="1" smtClean="0"/>
              <a:t>κ.α</a:t>
            </a:r>
            <a:r>
              <a:rPr lang="el-GR" dirty="0" smtClean="0"/>
              <a:t>)</a:t>
            </a:r>
          </a:p>
          <a:p>
            <a:r>
              <a:rPr lang="el-GR" dirty="0" smtClean="0"/>
              <a:t>Χρησιμοποιώ περισσότερους από 8 χαρακτήρες </a:t>
            </a:r>
          </a:p>
          <a:p>
            <a:r>
              <a:rPr lang="el-GR" dirty="0" smtClean="0"/>
              <a:t>Χρησιμοποιώ γράμματα μαζί με αριθμούς και σύμβολα</a:t>
            </a:r>
          </a:p>
          <a:p>
            <a:r>
              <a:rPr lang="el-GR" dirty="0" smtClean="0"/>
              <a:t>Δε χρησιμοποιώ λέξεις που υπάρχουν στο λεξικό </a:t>
            </a:r>
          </a:p>
          <a:p>
            <a:pPr marL="0" indent="0">
              <a:buNone/>
            </a:pPr>
            <a:endParaRPr lang="el-G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4360" y="3395041"/>
            <a:ext cx="4602480" cy="3256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4735653"/>
            <a:ext cx="3931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ΘΥΜΑΜΑΙ ΠΑΝΤΑ:</a:t>
            </a:r>
          </a:p>
          <a:p>
            <a:r>
              <a:rPr lang="el-G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Δεν εμπιστεύομαι σε κανέναν τον κωδικό ασφαλείας που χρησιμοποιώ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2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1145"/>
            <a:ext cx="9452610" cy="119348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Πως </a:t>
            </a:r>
            <a:r>
              <a:rPr lang="el-GR" dirty="0"/>
              <a:t>θα καταλάβω εάν </a:t>
            </a:r>
            <a:r>
              <a:rPr lang="el-GR" dirty="0" smtClean="0"/>
              <a:t>δαπανώ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υπερβολικά πολλές ώρες στο διαδίκτυο;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Θέλεις </a:t>
            </a:r>
            <a:r>
              <a:rPr lang="el-GR" sz="2000" dirty="0"/>
              <a:t>να περνάς συνεχώς όλο και περισσότερο </a:t>
            </a:r>
            <a:r>
              <a:rPr lang="el-GR" sz="2000" dirty="0" smtClean="0"/>
              <a:t>χρόνο στο </a:t>
            </a:r>
            <a:r>
              <a:rPr lang="el-GR" sz="2000" dirty="0"/>
              <a:t>διαδίκτυο</a:t>
            </a:r>
            <a:r>
              <a:rPr lang="el-GR" sz="2000" dirty="0" smtClean="0"/>
              <a:t>; Όταν δεν είσαι συνδεδεμένος σκέφτεσαι διαρκώς τις διαδικτυακές σου δραστηριότητες;</a:t>
            </a:r>
            <a:endParaRPr lang="en-US" sz="2000" dirty="0" smtClean="0"/>
          </a:p>
          <a:p>
            <a:r>
              <a:rPr lang="el-GR" sz="2000" dirty="0" smtClean="0"/>
              <a:t>Δεν περνάς χρόνο με την οικογένεια </a:t>
            </a:r>
            <a:r>
              <a:rPr lang="el-GR" sz="2000" dirty="0"/>
              <a:t>ή/και τους </a:t>
            </a:r>
            <a:r>
              <a:rPr lang="el-GR" sz="2000" dirty="0" smtClean="0"/>
              <a:t>φίλους σου ή παραμελείς τις δραστηριότητές σου εξαιτίας του διαδικτύου;</a:t>
            </a:r>
          </a:p>
          <a:p>
            <a:r>
              <a:rPr lang="el-GR" sz="2000" dirty="0"/>
              <a:t>Νιώθεις κενό, ανησυχία, </a:t>
            </a:r>
            <a:r>
              <a:rPr lang="el-GR" sz="2000" dirty="0" smtClean="0"/>
              <a:t>άσχημη </a:t>
            </a:r>
            <a:r>
              <a:rPr lang="el-GR" sz="2000" dirty="0"/>
              <a:t>διάθεση ή </a:t>
            </a:r>
            <a:r>
              <a:rPr lang="el-GR" sz="2000" dirty="0" smtClean="0"/>
              <a:t>και επιθετικότητα </a:t>
            </a:r>
            <a:r>
              <a:rPr lang="el-GR" sz="2000" dirty="0"/>
              <a:t>όταν δεν είσαι </a:t>
            </a:r>
            <a:r>
              <a:rPr lang="el-GR" sz="2000" dirty="0" smtClean="0"/>
              <a:t>συνδεδεμένος </a:t>
            </a:r>
            <a:r>
              <a:rPr lang="el-GR" sz="2000" dirty="0"/>
              <a:t>ή όταν </a:t>
            </a:r>
            <a:r>
              <a:rPr lang="el-GR" sz="2000" dirty="0" smtClean="0"/>
              <a:t>οι γονείς </a:t>
            </a:r>
            <a:r>
              <a:rPr lang="el-GR" sz="2000" dirty="0"/>
              <a:t>σου προσπαθούν να σου περιορίσουν τη </a:t>
            </a:r>
            <a:r>
              <a:rPr lang="el-GR" sz="2000" dirty="0" smtClean="0"/>
              <a:t>χρήση του </a:t>
            </a:r>
            <a:r>
              <a:rPr lang="el-GR" sz="2000" dirty="0"/>
              <a:t>διαδικτύου</a:t>
            </a:r>
            <a:r>
              <a:rPr lang="el-GR" sz="2000" dirty="0" smtClean="0"/>
              <a:t>;</a:t>
            </a:r>
          </a:p>
          <a:p>
            <a:r>
              <a:rPr lang="el-GR" sz="2000" dirty="0" smtClean="0"/>
              <a:t>Ο χρόνος ενασχόλησής σου με το διαδίκτυο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 αποτελεί σημείο τριβής με την οικογένειά σου;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2140" y="4199528"/>
            <a:ext cx="2388870" cy="1991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30275">
            <a:off x="54564" y="644500"/>
            <a:ext cx="1690761" cy="13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010" y="550545"/>
            <a:ext cx="5935980" cy="1252539"/>
          </a:xfrm>
        </p:spPr>
        <p:txBody>
          <a:bodyPr/>
          <a:lstStyle/>
          <a:p>
            <a:r>
              <a:rPr lang="el-GR" dirty="0" smtClean="0"/>
              <a:t>Τι μπορώ να κάνω για να βοηθήσω τον εαυτό μου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58340"/>
            <a:ext cx="6096000" cy="404622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Ενίσχυσε τις ικανότητες στις διαπροσωπικές σου σχέσεις και επέκτεινε το δίκτυο των </a:t>
            </a:r>
            <a:r>
              <a:rPr lang="el-GR" dirty="0" smtClean="0"/>
              <a:t>φίλων σου.</a:t>
            </a:r>
          </a:p>
          <a:p>
            <a:r>
              <a:rPr lang="el-GR" dirty="0"/>
              <a:t>Βρες υγιείς δραστηριότητες που σου αρέσουν στην </a:t>
            </a:r>
            <a:r>
              <a:rPr lang="el-GR" dirty="0" err="1"/>
              <a:t>πραγµατική</a:t>
            </a:r>
            <a:r>
              <a:rPr lang="el-GR" dirty="0"/>
              <a:t> ζωή </a:t>
            </a:r>
            <a:r>
              <a:rPr lang="el-GR" dirty="0" err="1"/>
              <a:t>προκειµένου</a:t>
            </a:r>
            <a:r>
              <a:rPr lang="el-GR" dirty="0"/>
              <a:t> να </a:t>
            </a:r>
            <a:r>
              <a:rPr lang="el-GR" dirty="0" err="1"/>
              <a:t>γεµίσεις</a:t>
            </a:r>
            <a:r>
              <a:rPr lang="el-GR" dirty="0"/>
              <a:t> τον ελεύθερο χρόνο σου! </a:t>
            </a:r>
            <a:endParaRPr lang="el-GR" dirty="0" smtClean="0"/>
          </a:p>
          <a:p>
            <a:r>
              <a:rPr lang="el-GR" dirty="0"/>
              <a:t>Θέσε µόνος/µ</a:t>
            </a:r>
            <a:r>
              <a:rPr lang="el-GR" dirty="0" err="1"/>
              <a:t>όνη</a:t>
            </a:r>
            <a:r>
              <a:rPr lang="el-GR" dirty="0"/>
              <a:t> σου στόχο για τις ώρες που θα δαπανήσεις στο διαδίκτυο και µην </a:t>
            </a:r>
            <a:r>
              <a:rPr lang="el-GR" dirty="0" err="1"/>
              <a:t>περιµένεις</a:t>
            </a:r>
            <a:r>
              <a:rPr lang="el-GR" dirty="0"/>
              <a:t> από τους γονείς σου να το κάνουν αυτό για σένα!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647" y="3162618"/>
            <a:ext cx="2818505" cy="30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446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του διαδικτύου με μέτρο!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6374130" cy="3199766"/>
          </a:xfrm>
        </p:spPr>
        <p:txBody>
          <a:bodyPr/>
          <a:lstStyle/>
          <a:p>
            <a:r>
              <a:rPr lang="el-GR" dirty="0"/>
              <a:t>Μην αντικαθιστάς τους φίλους σου στον πραγματικό κόσμο με τους φίλους από το </a:t>
            </a:r>
            <a:r>
              <a:rPr lang="el-GR" dirty="0" smtClean="0"/>
              <a:t>διαδίκτυο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Βάλε όρια στη χρήση του διαδικτύου</a:t>
            </a:r>
            <a:r>
              <a:rPr lang="en-US" dirty="0" smtClean="0"/>
              <a:t> </a:t>
            </a:r>
            <a:r>
              <a:rPr lang="el-GR" dirty="0" smtClean="0"/>
              <a:t>και μην παραμελείς τις υπόλοιπες δραστηριότητες σου</a:t>
            </a: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2575" y="3093721"/>
            <a:ext cx="21907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098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7" y="581025"/>
            <a:ext cx="8354291" cy="1252539"/>
          </a:xfrm>
        </p:spPr>
        <p:txBody>
          <a:bodyPr/>
          <a:lstStyle/>
          <a:p>
            <a:r>
              <a:rPr lang="el-GR" dirty="0" smtClean="0"/>
              <a:t>Πιστεύουμε ό,τι διαβάζουμε στο διαδίκτυο;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5633605" cy="4270375"/>
          </a:xfrm>
        </p:spPr>
        <p:txBody>
          <a:bodyPr/>
          <a:lstStyle/>
          <a:p>
            <a:endParaRPr lang="el-GR" dirty="0"/>
          </a:p>
          <a:p>
            <a:pPr marL="0" indent="0">
              <a:buNone/>
            </a:pPr>
            <a:r>
              <a:rPr lang="el-GR" sz="3600" dirty="0" smtClean="0"/>
              <a:t>Φυσικά και ΌΧΙ!</a:t>
            </a:r>
            <a:endParaRPr lang="en-US" sz="3600" dirty="0" smtClean="0"/>
          </a:p>
          <a:p>
            <a:pPr marL="0" indent="0">
              <a:buNone/>
            </a:pPr>
            <a:r>
              <a:rPr lang="el-GR" dirty="0" smtClean="0"/>
              <a:t>Στο διαδίκτυο ο καθένας μπορεί να γράψει ότι θέλει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2036" y="2590801"/>
            <a:ext cx="3048000" cy="334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64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905" y="4029485"/>
            <a:ext cx="2644524" cy="2069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Πως ακριβώς µ</a:t>
            </a:r>
            <a:r>
              <a:rPr lang="el-GR" dirty="0" err="1"/>
              <a:t>πορεί</a:t>
            </a:r>
            <a:r>
              <a:rPr lang="el-GR" dirty="0"/>
              <a:t> να εκφραστεί ο διαδικτυακός </a:t>
            </a:r>
            <a:r>
              <a:rPr lang="el-GR" dirty="0" err="1"/>
              <a:t>εκφοβισµός</a:t>
            </a:r>
            <a:r>
              <a:rPr lang="el-GR" dirty="0" smtClean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5" y="1920874"/>
            <a:ext cx="8888278" cy="2457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ορφές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πάρει ο διαδικτυακός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εκφοβισµός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 ποικίλες και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περιλαµβάνουν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αποστολή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ηνυµάτων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βλαβερό και απειλητικό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περιεχόµενο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αποστολή ή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δηµοσίευση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ευαίσθητων πληροφοριών όπως σεξουαλικές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προτιµήσεις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δηµοσίευση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προσωπικών φωτογραφιών σε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κοινωνικά δίκτυα, 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δηµιουργία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ψεύτικου προφίλ σε κοινωνικά δίκτυα µε σκοπό την γελοιοποίηση κάποιου παιδιού, 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δηµιουργία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κάποιας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οµάδας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διαδίκτυο </a:t>
            </a: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µε σκοπό 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τον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εξευτελισµό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παιδιού, 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κ.α</a:t>
            </a: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980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960" y="4355028"/>
            <a:ext cx="565688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µ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ορφές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διαδικτυακού 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είναι </a:t>
            </a:r>
            <a:r>
              <a:rPr lang="el-GR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πραγµατικά</a:t>
            </a:r>
            <a:r>
              <a:rPr lang="el-G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πολλές καθώς 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έσα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κάθε νέο κοινωνικό δίκτυο ή κάθε νέα 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εφαρµογή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κάθε νέο παιχνίδι 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προκύψει κάποια 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ορφή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διαδικτυακού 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1600" dirty="0" smtClean="0">
              <a:solidFill>
                <a:prstClr val="black"/>
              </a:solidFill>
            </a:endParaRPr>
          </a:p>
          <a:p>
            <a:pPr algn="just"/>
            <a:endParaRPr lang="el-G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98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25780" y="960120"/>
            <a:ext cx="5135880" cy="63246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" y="573405"/>
            <a:ext cx="5183505" cy="1252539"/>
          </a:xfrm>
        </p:spPr>
        <p:txBody>
          <a:bodyPr/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Είναι </a:t>
            </a:r>
            <a:r>
              <a:rPr lang="el-GR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πράγµατι</a:t>
            </a: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ένα </a:t>
            </a:r>
            <a:r>
              <a:rPr lang="el-G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αστείο;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5193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θυµόµαστε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αστείο είναι όταν </a:t>
            </a:r>
            <a:r>
              <a:rPr lang="el-GR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γελάµε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όλοι µε αυτό και όχι µόνο ο ένας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Δυστυχώς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διαδικτυακός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εκφοβισµός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δεν είναι αστείο που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συµβεί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εταξύ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συνοµηλίκων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αλλά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πολύ επικίνδυνη πράξη µε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ακροχρόνιες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τραυµατικές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συνέπειες για το παιδί που το βιώνει αλλά και για το παιδί που το παρατηρεί!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055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801" y="4107051"/>
            <a:ext cx="2350660" cy="2084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7702" y="4107051"/>
            <a:ext cx="547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prstClr val="black"/>
              </a:solidFill>
            </a:endParaRPr>
          </a:p>
          <a:p>
            <a:pPr algn="just"/>
            <a:r>
              <a:rPr lang="el-GR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Ανάµεσα</a:t>
            </a:r>
            <a:r>
              <a:rPr lang="el-G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στις συνέπειες αυτές </a:t>
            </a:r>
            <a:r>
              <a:rPr lang="el-GR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περιλαµβάνονται</a:t>
            </a:r>
            <a:r>
              <a:rPr lang="el-G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dirty="0">
                <a:solidFill>
                  <a:srgbClr val="92D050"/>
                </a:solidFill>
              </a:rPr>
              <a:t>κατάθλιψη, αυτοκαταστροφική ή αυτοκτονική </a:t>
            </a:r>
            <a:r>
              <a:rPr lang="el-GR" dirty="0" err="1">
                <a:solidFill>
                  <a:srgbClr val="92D050"/>
                </a:solidFill>
              </a:rPr>
              <a:t>συµπεριφορά</a:t>
            </a:r>
            <a:r>
              <a:rPr lang="el-GR" dirty="0">
                <a:solidFill>
                  <a:srgbClr val="92D050"/>
                </a:solidFill>
              </a:rPr>
              <a:t>, </a:t>
            </a:r>
            <a:r>
              <a:rPr lang="el-GR" dirty="0" err="1">
                <a:solidFill>
                  <a:srgbClr val="92D050"/>
                </a:solidFill>
              </a:rPr>
              <a:t>χαµηλή</a:t>
            </a:r>
            <a:r>
              <a:rPr lang="el-GR" dirty="0">
                <a:solidFill>
                  <a:srgbClr val="92D050"/>
                </a:solidFill>
              </a:rPr>
              <a:t> </a:t>
            </a:r>
            <a:r>
              <a:rPr lang="el-GR" dirty="0" err="1">
                <a:solidFill>
                  <a:srgbClr val="92D050"/>
                </a:solidFill>
              </a:rPr>
              <a:t>αυτοεκτίµηση</a:t>
            </a:r>
            <a:r>
              <a:rPr lang="el-GR" dirty="0">
                <a:solidFill>
                  <a:srgbClr val="92D050"/>
                </a:solidFill>
              </a:rPr>
              <a:t>, κακή επίδοση στο σχολείο, κοινωνική </a:t>
            </a:r>
            <a:r>
              <a:rPr lang="el-GR" dirty="0" err="1">
                <a:solidFill>
                  <a:srgbClr val="92D050"/>
                </a:solidFill>
              </a:rPr>
              <a:t>αποµόνωση</a:t>
            </a:r>
            <a:r>
              <a:rPr lang="el-GR" dirty="0">
                <a:solidFill>
                  <a:srgbClr val="92D050"/>
                </a:solidFill>
              </a:rPr>
              <a:t>, αποχή από το σχολείο και τις παρέες </a:t>
            </a:r>
            <a:r>
              <a:rPr lang="el-GR" dirty="0" err="1">
                <a:solidFill>
                  <a:srgbClr val="92D050"/>
                </a:solidFill>
              </a:rPr>
              <a:t>συνοµηλίκων</a:t>
            </a:r>
            <a:r>
              <a:rPr lang="el-GR" dirty="0">
                <a:solidFill>
                  <a:srgbClr val="92D050"/>
                </a:solidFill>
              </a:rPr>
              <a:t> τους, κ.α.</a:t>
            </a:r>
          </a:p>
        </p:txBody>
      </p:sp>
    </p:spTree>
    <p:extLst>
      <p:ext uri="{BB962C8B-B14F-4D97-AF65-F5344CB8AC3E}">
        <p14:creationId xmlns:p14="http://schemas.microsoft.com/office/powerpoint/2010/main" xmlns="" val="247387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8650" y="685800"/>
            <a:ext cx="7151370" cy="10972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Τι µ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πορούµε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να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κάνουµε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l-GR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προκειµένου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l-GR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να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προστατευτούµε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; </a:t>
            </a:r>
            <a:endParaRPr lang="en-GB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5962650" cy="4270375"/>
          </a:xfrm>
        </p:spPr>
        <p:txBody>
          <a:bodyPr>
            <a:normAutofit fontScale="62500" lnSpcReduction="20000"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δίνουµε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ποτέ τους κωδικούς µας σε κανέναν, ούτε στους καλύτερους φίλους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στέλνουµε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όταν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είµαστε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θυµωµένοι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Είναι δύσκολο να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πάρουµε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πίσω αυτά που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πει πάνω στο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θυµό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κάτι δε µας φαίνεται σωστό σε έναν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σε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τότε κατά πάσα πιθανότητα δεν είναι. Γι’ αυτό, εάν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αισθανθούµε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άσχηµα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ας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βγούµε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αµέσως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τον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ας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διακόψουµε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αµέσως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Ας 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συνειδητοποιήσουµε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η διαδικτυακή επικοινωνία δεν είναι πάντα ιδιωτική</a:t>
            </a:r>
            <a:r>
              <a:rPr lang="el-GR" sz="2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καθώς οι άλλοι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πορούν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αντιγράψουν, να εκτυπώσουν και να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οιραστούν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άλλους τα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λεγόµενά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ή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τις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φωτογραφίες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προωθούµε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εικόνες και φωτογραφίες που θα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πορούσαν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πληγώσουν τα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συναισθήµατα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κάποιου.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υαλό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ότι, εάν κάποιος µας στείλει ένα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ήνυµα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προωθήσουµε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αυτό, στην ουσία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γινόµαστε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εµείς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έρος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53" b="5751"/>
          <a:stretch/>
        </p:blipFill>
        <p:spPr>
          <a:xfrm>
            <a:off x="6544629" y="1820866"/>
            <a:ext cx="2599371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88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Ας μιλήσουμε…..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5508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319"/>
          <a:stretch/>
        </p:blipFill>
        <p:spPr>
          <a:xfrm>
            <a:off x="236220" y="1833564"/>
            <a:ext cx="8515350" cy="2355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3030" y="3931920"/>
            <a:ext cx="6377940" cy="229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9495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αν µου έχει ήδη </a:t>
            </a:r>
            <a:r>
              <a:rPr lang="el-GR" dirty="0" err="1"/>
              <a:t>συµβεί</a:t>
            </a:r>
            <a:r>
              <a:rPr lang="el-GR" dirty="0"/>
              <a:t>… Τι να κάνω</a:t>
            </a:r>
            <a:r>
              <a:rPr lang="el-GR" dirty="0" smtClean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060" y="1668780"/>
            <a:ext cx="6637020" cy="253746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απαντάµε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στα εκφοβιστικά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Μπλοκάρουµε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την πρόσβαση του αποστολέα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Κρατάµε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αποθηκεύουµε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τις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συνοµιλίες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Αυτό θα µας είναι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χρήσιµο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εάν χρειαστεί ή εάν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θελήσουµε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καταγγείλουµε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189" y="4283075"/>
            <a:ext cx="6401621" cy="18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40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2707715"/>
            <a:ext cx="7886700" cy="1463289"/>
          </a:xfrm>
        </p:spPr>
        <p:txBody>
          <a:bodyPr/>
          <a:lstStyle/>
          <a:p>
            <a:r>
              <a:rPr lang="el-GR" dirty="0" smtClean="0"/>
              <a:t>Τι μας αρέσει να κάνουμε στο διαδίκτυο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6" name="Picture 2" descr="Image result for musik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898" y="1105504"/>
            <a:ext cx="2049231" cy="196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rson Playing Video Game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9510" y="4214360"/>
            <a:ext cx="2156580" cy="16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Image result for social media 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social media 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social media 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Image result for social media  clip art"/>
          <p:cNvSpPr>
            <a:spLocks noChangeAspect="1" noChangeArrowheads="1"/>
          </p:cNvSpPr>
          <p:nvPr/>
        </p:nvSpPr>
        <p:spPr bwMode="auto">
          <a:xfrm>
            <a:off x="3950335" y="27736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Image result for social media 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1153" y="921848"/>
            <a:ext cx="1525854" cy="101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6" descr="Image result for chat clipar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computer chat clipart"/>
          <p:cNvSpPr>
            <a:spLocks noChangeAspect="1" noChangeArrowheads="1"/>
          </p:cNvSpPr>
          <p:nvPr/>
        </p:nvSpPr>
        <p:spPr bwMode="auto">
          <a:xfrm>
            <a:off x="5291455" y="49122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32" descr="Image result for computer chat clipart"/>
          <p:cNvSpPr>
            <a:spLocks noChangeAspect="1" noChangeArrowheads="1"/>
          </p:cNvSpPr>
          <p:nvPr/>
        </p:nvSpPr>
        <p:spPr bwMode="auto">
          <a:xfrm>
            <a:off x="5960110" y="47598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34" descr="Image result for computer chat clipar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6" descr="Image result for computer chat clipar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8" descr="Image result for computer chat clipar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6" name="Picture 4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9567" y="1711564"/>
            <a:ext cx="1357785" cy="135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Image result for photographer camera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5399" y="3733655"/>
            <a:ext cx="1169067" cy="223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Image result for homework on pc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165" y="956160"/>
            <a:ext cx="1973428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48" descr="Image result for google clip ar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50" descr="Image result for google clip ar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2" descr="Image result for google clip ar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54" descr="Image result for google clip art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56" descr="Image result for google clip ar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58" descr="Image result for google clip art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60" descr="Image result for google clip art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62" descr="Image result for google clip art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8" name="Picture 64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70051">
            <a:off x="488950" y="3767635"/>
            <a:ext cx="23812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9912" y="985613"/>
            <a:ext cx="1819426" cy="13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09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 το πω σε έναν ενήλικα αν…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Κάποιος με κάνει να νιώσω άβολα με αυτά που μου λέει </a:t>
            </a:r>
          </a:p>
          <a:p>
            <a:r>
              <a:rPr lang="el-GR" dirty="0" smtClean="0"/>
              <a:t>Συναντήσω ακατάλληλο  περιεχόμενο </a:t>
            </a:r>
            <a:r>
              <a:rPr lang="el-GR" smtClean="0"/>
              <a:t>στο διαδίκτυο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7819" y="3407113"/>
            <a:ext cx="3809524" cy="26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478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140" y="788376"/>
            <a:ext cx="7063740" cy="512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10679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46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048" y="1207294"/>
            <a:ext cx="6865903" cy="45330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86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61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326" y="312738"/>
            <a:ext cx="8084634" cy="1520827"/>
          </a:xfrm>
        </p:spPr>
        <p:txBody>
          <a:bodyPr/>
          <a:lstStyle/>
          <a:p>
            <a:r>
              <a:rPr lang="el-GR" dirty="0" smtClean="0"/>
              <a:t>Τι πρέπει να προσέχουμε στο διαδίκτυο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9240"/>
            <a:ext cx="7886700" cy="7326629"/>
          </a:xfrm>
        </p:spPr>
        <p:txBody>
          <a:bodyPr>
            <a:normAutofit/>
          </a:bodyPr>
          <a:lstStyle/>
          <a:p>
            <a:r>
              <a:rPr lang="el-GR" dirty="0" smtClean="0"/>
              <a:t>Να μην αποκαλύπτουμε προσωπικά μας δεδομένα</a:t>
            </a:r>
          </a:p>
          <a:p>
            <a:r>
              <a:rPr lang="el-GR" dirty="0" smtClean="0"/>
              <a:t>Να μη μιλάμε με αγνώστους</a:t>
            </a:r>
          </a:p>
          <a:p>
            <a:r>
              <a:rPr lang="el-GR" dirty="0" smtClean="0"/>
              <a:t>Να μην παίζουμε παιχνίδια ακατάλληλα για την ηλικία μας</a:t>
            </a:r>
          </a:p>
          <a:p>
            <a:r>
              <a:rPr lang="el-GR" dirty="0" smtClean="0"/>
              <a:t>Να μην παραμελούμε τις δραστηριότητές μας για χάρη του διαδικτύου</a:t>
            </a:r>
          </a:p>
          <a:p>
            <a:r>
              <a:rPr lang="el-GR" dirty="0" smtClean="0"/>
              <a:t>Να σεβόμαστε τους άλλους χρήστες του διαδικτύου</a:t>
            </a:r>
          </a:p>
          <a:p>
            <a:r>
              <a:rPr lang="el-GR" dirty="0" smtClean="0"/>
              <a:t>0ταν κάτι μας ανησυχήσει να το πούμε σε έναν ενήλικα που εμπιστευόμαστε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AutoShape 2" descr="Image result for stay safe online clipart"/>
          <p:cNvSpPr>
            <a:spLocks noChangeAspect="1" noChangeArrowheads="1"/>
          </p:cNvSpPr>
          <p:nvPr/>
        </p:nvSpPr>
        <p:spPr bwMode="auto">
          <a:xfrm>
            <a:off x="3363595" y="30711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stay safe online clipart"/>
          <p:cNvSpPr>
            <a:spLocks noChangeAspect="1" noChangeArrowheads="1"/>
          </p:cNvSpPr>
          <p:nvPr/>
        </p:nvSpPr>
        <p:spPr bwMode="auto">
          <a:xfrm>
            <a:off x="3515995" y="32235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saferinternet clip art"/>
          <p:cNvSpPr>
            <a:spLocks noChangeAspect="1" noChangeArrowheads="1"/>
          </p:cNvSpPr>
          <p:nvPr/>
        </p:nvSpPr>
        <p:spPr bwMode="auto">
          <a:xfrm>
            <a:off x="7429500" y="43360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saferinternet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5660" y="4107180"/>
            <a:ext cx="1832610" cy="1832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9947" y="438310"/>
            <a:ext cx="2344784" cy="12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463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860423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Πόσο «φίλοι» είναι τελικά οι διαδικτυακοί σου φίλοι…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" y="1441448"/>
            <a:ext cx="7421880" cy="4768852"/>
          </a:xfrm>
        </p:spPr>
        <p:txBody>
          <a:bodyPr>
            <a:normAutofit/>
          </a:bodyPr>
          <a:lstStyle/>
          <a:p>
            <a:r>
              <a:rPr lang="el-GR" dirty="0" smtClean="0"/>
              <a:t>Δε δεχόμαστε αιτήματα φιλίας και δε συνομιλούμε ποτέ με αγνώστους</a:t>
            </a:r>
          </a:p>
          <a:p>
            <a:r>
              <a:rPr lang="el-GR" dirty="0" smtClean="0"/>
              <a:t>Πίσω από την οθόνη του υπολογιστή μπορεί να κρύβεται οποιοσδήποτε. Ακόμα και ένας 50χρονος που λέει ψέματα ότι είναι 10χρονος…</a:t>
            </a:r>
          </a:p>
          <a:p>
            <a:r>
              <a:rPr lang="el-GR" dirty="0" smtClean="0"/>
              <a:t>Δε δεχόμαστε ποτέ να συναντηθούμε μόνοι μας με κάποιον που γνωρίσαμε διαδικτυακά, όσο χρόνο και αν συνομιλούμε μαζί του </a:t>
            </a:r>
          </a:p>
          <a:p>
            <a:r>
              <a:rPr lang="el-GR" dirty="0" smtClean="0"/>
              <a:t>Αν κάποιος μας ενοχλεί ή μας κάνει να νιώσουμε άβολα το λέμε σε έναν ενήλικα.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3072" y="3825874"/>
            <a:ext cx="2257108" cy="21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571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/>
              <a:t>Grooming</a:t>
            </a:r>
            <a:r>
              <a:rPr lang="el-GR" dirty="0"/>
              <a:t> 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διαδικτυακό </a:t>
            </a:r>
            <a:r>
              <a:rPr lang="el-GR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grooming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 αλλιώς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«αποπλάνηση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συμβαίνει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ένας ενήλικας έρχεται σε επαφή µέσω του διαδικτύου µε ένα παιδί ή έφηβο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προκειμένου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το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συναντήσει από κοντά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να το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εκμεταλλευτεί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µε πολύ </a:t>
            </a:r>
            <a:r>
              <a:rPr lang="el-G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άσχημο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τρόπο. 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1161" y="4157580"/>
            <a:ext cx="3634189" cy="1569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" y="4157580"/>
            <a:ext cx="4556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grooming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µέσω 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διαδικτύου </a:t>
            </a:r>
            <a:r>
              <a:rPr lang="el-G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έγκλημα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</a:t>
            </a:r>
            <a:r>
              <a:rPr lang="el-G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τιμωρείται 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αυστηρά </a:t>
            </a:r>
            <a:r>
              <a:rPr lang="el-G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όλες τις χώρες της </a:t>
            </a:r>
            <a:r>
              <a:rPr lang="el-G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Ευρώπης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GB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47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6"/>
            <a:ext cx="7886700" cy="874396"/>
          </a:xfrm>
        </p:spPr>
        <p:txBody>
          <a:bodyPr/>
          <a:lstStyle/>
          <a:p>
            <a:r>
              <a:rPr lang="el-GR" dirty="0" smtClean="0"/>
              <a:t>Μέθοδοι που χρησιμοποιούν οι </a:t>
            </a:r>
            <a:r>
              <a:rPr lang="en-US" dirty="0">
                <a:solidFill>
                  <a:srgbClr val="002060"/>
                </a:solidFill>
              </a:rPr>
              <a:t>G</a:t>
            </a:r>
            <a:r>
              <a:rPr lang="en-US" dirty="0" smtClean="0">
                <a:solidFill>
                  <a:srgbClr val="002060"/>
                </a:solidFill>
              </a:rPr>
              <a:t>roomers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" y="1577338"/>
            <a:ext cx="6336030" cy="2926080"/>
          </a:xfrm>
        </p:spPr>
        <p:txBody>
          <a:bodyPr>
            <a:normAutofit fontScale="92500" lnSpcReduction="20000"/>
          </a:bodyPr>
          <a:lstStyle/>
          <a:p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Κάποιοι διαδικτυακοί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groomers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προσποιούνται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είναι συνομήλικοι µε τα παιδιά (π.χ. βάζοντας ψεύτικη φωτογραφία προφίλ και δηλώνοντας ψευδή ηλικία). </a:t>
            </a: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Ακόµα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οι διαδικτυακοί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groomers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συνήθως έχουν γνώσεις στο 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χειρίζονται ψυχολογικά και </a:t>
            </a:r>
            <a:r>
              <a:rPr lang="el-G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συναισθηματικά</a:t>
            </a:r>
            <a:r>
              <a:rPr lang="el-GR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 εφήβους (π.χ. γνωρίζουν την εφηβική γλώσσα και τον εφηβικό τρόπο σκέψης) και για αυτό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χρησιμοποιούν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διάφορες τεχνικές 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προκειμένου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αποκτήσουν αρχικά την 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εμπιστοσύνη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εφήβου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5632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8660" y="4503418"/>
            <a:ext cx="4432057" cy="146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875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" y="191885"/>
            <a:ext cx="7886700" cy="1542619"/>
          </a:xfrm>
        </p:spPr>
        <p:txBody>
          <a:bodyPr/>
          <a:lstStyle/>
          <a:p>
            <a:r>
              <a:rPr lang="el-GR" dirty="0" smtClean="0"/>
              <a:t>Ποια είναι τα προσωπικά μας δεδομένα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700" y="1438639"/>
            <a:ext cx="6651667" cy="46605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000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Ποιος έχει…</a:t>
            </a:r>
            <a:br>
              <a:rPr lang="el-GR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2726" y="4086912"/>
            <a:ext cx="5291787" cy="21496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6680" y="1505904"/>
            <a:ext cx="87266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Τραβήξει μια φωτογραφία</a:t>
            </a:r>
            <a:r>
              <a:rPr lang="el-GR" sz="2400" dirty="0" smtClean="0"/>
              <a:t>;</a:t>
            </a:r>
          </a:p>
          <a:p>
            <a:endParaRPr lang="el-GR" sz="2400" dirty="0"/>
          </a:p>
          <a:p>
            <a:r>
              <a:rPr lang="el-GR" sz="2400" dirty="0" smtClean="0"/>
              <a:t>Τραβήξει μια </a:t>
            </a:r>
            <a:r>
              <a:rPr lang="en-US" sz="2400" dirty="0" smtClean="0"/>
              <a:t>selfie</a:t>
            </a:r>
            <a:r>
              <a:rPr lang="el-GR" sz="2400" dirty="0" smtClean="0"/>
              <a:t>;</a:t>
            </a:r>
          </a:p>
          <a:p>
            <a:endParaRPr lang="el-GR" sz="2400" dirty="0"/>
          </a:p>
          <a:p>
            <a:r>
              <a:rPr lang="el-GR" sz="2400" dirty="0" smtClean="0"/>
              <a:t>Κοινοποιήσει μια φωτογραφία στο διαδίκτυο;</a:t>
            </a:r>
          </a:p>
          <a:p>
            <a:endParaRPr lang="el-GR" sz="2400" dirty="0"/>
          </a:p>
          <a:p>
            <a:r>
              <a:rPr lang="el-GR" sz="2400" dirty="0" smtClean="0"/>
              <a:t>Επεξεργαστεί ή αλλάξει μια φωτογραφία;</a:t>
            </a:r>
            <a:endParaRPr lang="el-GR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9571" y="477580"/>
            <a:ext cx="3888112" cy="31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38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8294370" cy="1252539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Πως θα είμαι σίγουρος ότι μοιράζομαι φωτογραφίες με ασφάλεια;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3564"/>
            <a:ext cx="7760970" cy="4357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Πριν κοινοποιήσεις μια φωτογραφία σκέψου και ρώτα τον εαυτό σου</a:t>
            </a:r>
            <a:r>
              <a:rPr lang="el-GR" dirty="0" smtClean="0"/>
              <a:t>…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Με </a:t>
            </a:r>
            <a:r>
              <a:rPr lang="el-GR" dirty="0"/>
              <a:t>ποιον τη μοιράζομαι</a:t>
            </a:r>
            <a:r>
              <a:rPr lang="el-GR" dirty="0" smtClean="0"/>
              <a:t>;</a:t>
            </a:r>
            <a:endParaRPr lang="el-GR" dirty="0"/>
          </a:p>
          <a:p>
            <a:r>
              <a:rPr lang="el-GR" dirty="0"/>
              <a:t>Ποιος άλλος μπορεί να τη δει</a:t>
            </a:r>
            <a:r>
              <a:rPr lang="el-GR" dirty="0" smtClean="0"/>
              <a:t>;</a:t>
            </a:r>
          </a:p>
          <a:p>
            <a:r>
              <a:rPr lang="el-GR" dirty="0" smtClean="0"/>
              <a:t>Εκείνοι </a:t>
            </a:r>
            <a:r>
              <a:rPr lang="el-GR" dirty="0"/>
              <a:t>που θα τη δουν τι θα μάθουν για μένα;</a:t>
            </a:r>
          </a:p>
          <a:p>
            <a:r>
              <a:rPr lang="el-GR" dirty="0"/>
              <a:t>Εκείνοι που θα τη δουν τι θα μάθουν για τους υπόλοιπους που απεικονίζονται στη φωτογραφία;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2677244"/>
            <a:ext cx="3192780" cy="20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58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1090</Words>
  <Application>Microsoft Office PowerPoint</Application>
  <PresentationFormat>Προβολή στην οθόνη (4:3)</PresentationFormat>
  <Paragraphs>112</Paragraphs>
  <Slides>23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ΑΣΦΑΛΕΙΑ ΣΤΟ ΔΙΑΔΙΚΤΥΟ ΓΙΑ ΠΑΙΔΙΑ ΔΗΜΟΤΙΚΟΥ (9-12χρ)</vt:lpstr>
      <vt:lpstr>Τι μας αρέσει να κάνουμε στο διαδίκτυο</vt:lpstr>
      <vt:lpstr>Τι πρέπει να προσέχουμε στο διαδίκτυο</vt:lpstr>
      <vt:lpstr>Πόσο «φίλοι» είναι τελικά οι διαδικτυακοί σου φίλοι…</vt:lpstr>
      <vt:lpstr>Τι είναι το Grooming ;</vt:lpstr>
      <vt:lpstr>Μέθοδοι που χρησιμοποιούν οι Groomers</vt:lpstr>
      <vt:lpstr>Ποια είναι τα προσωπικά μας δεδομένα</vt:lpstr>
      <vt:lpstr>Ποιος έχει… </vt:lpstr>
      <vt:lpstr>Πως θα είμαι σίγουρος ότι μοιράζομαι φωτογραφίες με ασφάλεια;</vt:lpstr>
      <vt:lpstr>Πως θα δημιουργήσω έναν «ισχυρό» κωδικό πρόσβασης</vt:lpstr>
      <vt:lpstr> Πως θα καταλάβω εάν δαπανώ υπερβολικά πολλές ώρες στο διαδίκτυο; </vt:lpstr>
      <vt:lpstr>Τι μπορώ να κάνω για να βοηθήσω τον εαυτό μου</vt:lpstr>
      <vt:lpstr>Χρήση του διαδικτύου με μέτρο!</vt:lpstr>
      <vt:lpstr>Πιστεύουμε ό,τι διαβάζουμε στο διαδίκτυο;</vt:lpstr>
      <vt:lpstr>Πως ακριβώς µπορεί να εκφραστεί ο διαδικτυακός εκφοβισµός;</vt:lpstr>
      <vt:lpstr>Είναι πράγµατι ένα αστείο;</vt:lpstr>
      <vt:lpstr>Τι µπορούµε να κάνουµε προκειµένου  να προστατευτούµε; </vt:lpstr>
      <vt:lpstr>Ας μιλήσουμε…..</vt:lpstr>
      <vt:lpstr>Και αν µου έχει ήδη συµβεί… Τι να κάνω;</vt:lpstr>
      <vt:lpstr>Να το πω σε έναν ενήλικα αν…</vt:lpstr>
      <vt:lpstr>Διαφάνεια 21</vt:lpstr>
      <vt:lpstr>Διαφάνεια 22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User</cp:lastModifiedBy>
  <cp:revision>39</cp:revision>
  <dcterms:created xsi:type="dcterms:W3CDTF">2017-02-20T07:48:45Z</dcterms:created>
  <dcterms:modified xsi:type="dcterms:W3CDTF">2021-02-10T21:44:41Z</dcterms:modified>
</cp:coreProperties>
</file>