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2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5" r:id="rId11"/>
    <p:sldId id="267" r:id="rId12"/>
    <p:sldId id="268" r:id="rId13"/>
    <p:sldId id="269" r:id="rId14"/>
    <p:sldId id="270" r:id="rId15"/>
    <p:sldId id="276" r:id="rId16"/>
    <p:sldId id="273" r:id="rId17"/>
    <p:sldId id="271" r:id="rId18"/>
    <p:sldId id="257" r:id="rId19"/>
    <p:sldId id="277" r:id="rId20"/>
    <p:sldId id="274" r:id="rId21"/>
    <p:sldId id="275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808000"/>
    <a:srgbClr val="CC6600"/>
    <a:srgbClr val="0066FF"/>
    <a:srgbClr val="FF3399"/>
    <a:srgbClr val="33CCFF"/>
    <a:srgbClr val="3366CC"/>
    <a:srgbClr val="CC0066"/>
    <a:srgbClr val="FF66C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B945D35F-564E-4B65-9287-4354761E26F7}" type="datetimeFigureOut">
              <a:rPr lang="el-GR" smtClean="0"/>
              <a:t>26/5/2020</a:t>
            </a:fld>
            <a:endParaRPr lang="el-GR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D8D262-3A34-4F84-B14D-A165BFC7BD97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05794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5D35F-564E-4B65-9287-4354761E26F7}" type="datetimeFigureOut">
              <a:rPr lang="el-GR" smtClean="0"/>
              <a:t>26/5/2020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8D262-3A34-4F84-B14D-A165BFC7BD97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939016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5D35F-564E-4B65-9287-4354761E26F7}" type="datetimeFigureOut">
              <a:rPr lang="el-GR" smtClean="0"/>
              <a:t>26/5/2020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8D262-3A34-4F84-B14D-A165BFC7BD97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589980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5D35F-564E-4B65-9287-4354761E26F7}" type="datetimeFigureOut">
              <a:rPr lang="el-GR" smtClean="0"/>
              <a:t>26/5/2020</a:t>
            </a:fld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8D262-3A34-4F84-B14D-A165BFC7BD97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28698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945D35F-564E-4B65-9287-4354761E26F7}" type="datetimeFigureOut">
              <a:rPr lang="el-GR" smtClean="0"/>
              <a:t>26/5/2020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B5D8D262-3A34-4F84-B14D-A165BFC7BD97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9598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5D35F-564E-4B65-9287-4354761E26F7}" type="datetimeFigureOut">
              <a:rPr lang="el-GR" smtClean="0"/>
              <a:t>26/5/2020</a:t>
            </a:fld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8D262-3A34-4F84-B14D-A165BFC7BD97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98609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5D35F-564E-4B65-9287-4354761E26F7}" type="datetimeFigureOut">
              <a:rPr lang="el-GR" smtClean="0"/>
              <a:t>26/5/2020</a:t>
            </a:fld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8D262-3A34-4F84-B14D-A165BFC7BD97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79341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5D35F-564E-4B65-9287-4354761E26F7}" type="datetimeFigureOut">
              <a:rPr lang="el-GR" smtClean="0"/>
              <a:t>26/5/2020</a:t>
            </a:fld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8D262-3A34-4F84-B14D-A165BFC7BD97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927244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5D35F-564E-4B65-9287-4354761E26F7}" type="datetimeFigureOut">
              <a:rPr lang="el-GR" smtClean="0"/>
              <a:t>26/5/2020</a:t>
            </a:fld>
            <a:endParaRPr lang="el-G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D8D262-3A34-4F84-B14D-A165BFC7BD97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21583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5D35F-564E-4B65-9287-4354761E26F7}" type="datetimeFigureOut">
              <a:rPr lang="el-GR" smtClean="0"/>
              <a:t>26/5/2020</a:t>
            </a:fld>
            <a:endParaRPr lang="el-GR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l-GR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5D8D262-3A34-4F84-B14D-A165BFC7BD97}" type="slidenum">
              <a:rPr lang="el-GR" smtClean="0"/>
              <a:t>‹#›</a:t>
            </a:fld>
            <a:endParaRPr lang="el-GR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46716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945D35F-564E-4B65-9287-4354761E26F7}" type="datetimeFigureOut">
              <a:rPr lang="el-GR" smtClean="0"/>
              <a:t>26/5/2020</a:t>
            </a:fld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5D8D262-3A34-4F84-B14D-A165BFC7BD97}" type="slidenum">
              <a:rPr lang="el-GR" smtClean="0"/>
              <a:t>‹#›</a:t>
            </a:fld>
            <a:endParaRPr lang="el-GR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22319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945D35F-564E-4B65-9287-4354761E26F7}" type="datetimeFigureOut">
              <a:rPr lang="el-GR" smtClean="0"/>
              <a:t>26/5/2020</a:t>
            </a:fld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5D8D262-3A34-4F84-B14D-A165BFC7BD97}" type="slidenum">
              <a:rPr lang="el-GR" smtClean="0"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27057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1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8.m4a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0.m4a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2.m4a"/><Relationship Id="rId7" Type="http://schemas.openxmlformats.org/officeDocument/2006/relationships/image" Target="../media/image3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2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2.m4a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4.m4a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4.m4a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6.m4a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6.m4a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audio" Target="../media/media27.m4a"/><Relationship Id="rId16" Type="http://schemas.openxmlformats.org/officeDocument/2006/relationships/image" Target="../media/image3.png"/><Relationship Id="rId1" Type="http://schemas.microsoft.com/office/2007/relationships/media" Target="../media/media27.m4a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veworksheets.com/c?a=s&amp;g=E%20class&amp;s=English&amp;t=r5iive79gp&amp;l=kx&amp;i=dxuntx&amp;r=xg" TargetMode="External"/><Relationship Id="rId3" Type="http://schemas.microsoft.com/office/2007/relationships/media" Target="../media/media29.m4a"/><Relationship Id="rId7" Type="http://schemas.openxmlformats.org/officeDocument/2006/relationships/image" Target="../media/image25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hyperlink" Target="https://www.liveworksheets.com/c?a=s&amp;g=E%20class&amp;s=English&amp;t=r5iive79gp&amp;l=qq&amp;i=fcnnun&amp;r=gg" TargetMode="Externa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.png"/><Relationship Id="rId4" Type="http://schemas.openxmlformats.org/officeDocument/2006/relationships/audio" Target="../media/media29.m4a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1.m4a"/><Relationship Id="rId7" Type="http://schemas.openxmlformats.org/officeDocument/2006/relationships/image" Target="../media/image27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hyperlink" Target="https://safeyoutube.net/w/XV0H" TargetMode="Externa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1.m4a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33.m4a"/><Relationship Id="rId7" Type="http://schemas.openxmlformats.org/officeDocument/2006/relationships/image" Target="../media/image3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3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vocabularyhome.com/verbs/verbs-followed-by-gerunds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ZWhtHcKaNNg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9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2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4.m4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6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A780A79-1C27-440B-8A40-A5C6255EB2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9600" b="1" kern="1700" dirty="0">
                <a:solidFill>
                  <a:srgbClr val="FF6600"/>
                </a:solidFill>
              </a:rPr>
              <a:t>Gerunds</a:t>
            </a:r>
            <a:br>
              <a:rPr lang="en-US" dirty="0"/>
            </a:br>
            <a:endParaRPr lang="el-GR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61CD1377-894A-4428-BC1D-1B070D62CE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4000" b="1" dirty="0">
                <a:solidFill>
                  <a:schemeClr val="accent1">
                    <a:lumMod val="50000"/>
                  </a:schemeClr>
                </a:solidFill>
              </a:rPr>
              <a:t>What’s a gerund?</a:t>
            </a:r>
            <a:endParaRPr lang="el-GR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78CF3CAF-D9C6-4D9F-AAE1-A32017F7E432}"/>
              </a:ext>
            </a:extLst>
          </p:cNvPr>
          <p:cNvSpPr/>
          <p:nvPr/>
        </p:nvSpPr>
        <p:spPr>
          <a:xfrm>
            <a:off x="1219200" y="5611091"/>
            <a:ext cx="9809018" cy="98367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English people use gerunds a lot.</a:t>
            </a:r>
            <a:endParaRPr lang="el-GR" sz="2400" b="1" dirty="0"/>
          </a:p>
        </p:txBody>
      </p:sp>
      <p:pic>
        <p:nvPicPr>
          <p:cNvPr id="5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7114A206-0F4D-4C23-9FC8-20AD6EA758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269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16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A042990-7D6F-4D8B-A014-93751CEC1B8E}"/>
              </a:ext>
            </a:extLst>
          </p:cNvPr>
          <p:cNvSpPr/>
          <p:nvPr/>
        </p:nvSpPr>
        <p:spPr>
          <a:xfrm>
            <a:off x="128071" y="159385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2.</a:t>
            </a:r>
            <a:endParaRPr lang="el-G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0D2406CD-01A3-4D17-923E-B677DFFAF21B}"/>
              </a:ext>
            </a:extLst>
          </p:cNvPr>
          <p:cNvSpPr/>
          <p:nvPr/>
        </p:nvSpPr>
        <p:spPr>
          <a:xfrm>
            <a:off x="382088" y="1082715"/>
            <a:ext cx="8907686" cy="5345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-as an </a:t>
            </a:r>
            <a:r>
              <a:rPr lang="en-US" sz="2400" b="1" u="sng" spc="3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object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a sentence: keep in mind there are some very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common verbs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that take gerunds as an object.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spc="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love</a:t>
            </a:r>
            <a:r>
              <a:rPr lang="en-US" sz="2400" b="1" spc="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en-US" sz="2400" b="1" spc="6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like</a:t>
            </a:r>
            <a:r>
              <a:rPr lang="en-US" sz="2400" b="1" spc="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 </a:t>
            </a:r>
            <a:r>
              <a:rPr lang="en-US" sz="2400" b="1" spc="6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hate</a:t>
            </a:r>
            <a:r>
              <a:rPr lang="en-US" sz="2400" b="1" spc="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spc="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dislike</a:t>
            </a:r>
            <a:r>
              <a:rPr lang="en-US" sz="2400" b="1" spc="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spc="6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prefer</a:t>
            </a:r>
            <a:r>
              <a:rPr lang="en-US" sz="2400" b="1" spc="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spc="6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enjoy</a:t>
            </a:r>
            <a:r>
              <a:rPr lang="en-US" sz="2400" b="1" spc="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these verbs </a:t>
            </a:r>
            <a:r>
              <a:rPr lang="en-US" sz="2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followed by a gerund.</a:t>
            </a: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really </a:t>
            </a:r>
            <a:r>
              <a:rPr lang="en-US" sz="2400" b="1" i="1" u="sng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like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cooking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but my wife is a much better cook than me.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l-GR" sz="2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 really </a:t>
            </a:r>
            <a:r>
              <a:rPr lang="en-US" sz="2400" b="1" i="1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enjoys</a:t>
            </a:r>
            <a:r>
              <a:rPr lang="en-US" sz="24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taking </a:t>
            </a:r>
            <a:r>
              <a:rPr lang="en-US" sz="2400" b="1" i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pictures of sunsets.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400" b="1" i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808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en-US" sz="2400" b="1" i="1" u="sng" dirty="0">
                <a:solidFill>
                  <a:srgbClr val="808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prefer</a:t>
            </a:r>
            <a:r>
              <a:rPr lang="en-US" sz="2400" b="1" i="1" dirty="0">
                <a:solidFill>
                  <a:srgbClr val="808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buying</a:t>
            </a:r>
            <a:r>
              <a:rPr lang="en-US" sz="2400" b="1" i="1" dirty="0">
                <a:solidFill>
                  <a:srgbClr val="808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meat from the supermarket. It is cheaper.</a:t>
            </a:r>
            <a:endParaRPr lang="el-GR" sz="2400" b="1" dirty="0">
              <a:solidFill>
                <a:srgbClr val="808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Englishclasspractice7grade: agosto 2018">
            <a:extLst>
              <a:ext uri="{FF2B5EF4-FFF2-40B4-BE49-F238E27FC236}">
                <a16:creationId xmlns:a16="http://schemas.microsoft.com/office/drawing/2014/main" id="{62BFE150-83DD-4DB4-A629-8226A313A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506" y="874644"/>
            <a:ext cx="3202406" cy="2554356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320E86A0-D48B-4ABB-B16F-A32BBF5486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071" y="5996422"/>
            <a:ext cx="609600" cy="609600"/>
          </a:xfrm>
          <a:prstGeom prst="rect">
            <a:avLst/>
          </a:prstGeom>
        </p:spPr>
      </p:pic>
      <p:pic>
        <p:nvPicPr>
          <p:cNvPr id="5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453BC0C7-1538-4B6A-BE74-D844EE78C1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10694503" y="5754570"/>
            <a:ext cx="821635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5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44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Free Male Head Silhouette, Download Free Clip Art, Free Clip Art ...">
            <a:extLst>
              <a:ext uri="{FF2B5EF4-FFF2-40B4-BE49-F238E27FC236}">
                <a16:creationId xmlns:a16="http://schemas.microsoft.com/office/drawing/2014/main" id="{46D43015-AD53-418D-9D3B-A123BB58C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230" y="2713149"/>
            <a:ext cx="4740953" cy="379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ομιλίας: Ορθογώνιο με στρογγυλεμένες γωνίες 4">
            <a:extLst>
              <a:ext uri="{FF2B5EF4-FFF2-40B4-BE49-F238E27FC236}">
                <a16:creationId xmlns:a16="http://schemas.microsoft.com/office/drawing/2014/main" id="{D708B286-D531-402E-BAD9-5DD1BBAF5B5A}"/>
              </a:ext>
            </a:extLst>
          </p:cNvPr>
          <p:cNvSpPr/>
          <p:nvPr/>
        </p:nvSpPr>
        <p:spPr>
          <a:xfrm>
            <a:off x="410817" y="225285"/>
            <a:ext cx="7315200" cy="2252871"/>
          </a:xfrm>
          <a:prstGeom prst="wedgeRoundRectCallout">
            <a:avLst>
              <a:gd name="adj1" fmla="val 42754"/>
              <a:gd name="adj2" fmla="val 1175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87B088B6-1F9F-457A-A682-300D1D42024B}"/>
              </a:ext>
            </a:extLst>
          </p:cNvPr>
          <p:cNvSpPr/>
          <p:nvPr/>
        </p:nvSpPr>
        <p:spPr>
          <a:xfrm>
            <a:off x="728869" y="387668"/>
            <a:ext cx="6679096" cy="1752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Now, you try answering this question:  What do you dislike doing? 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do you prefer doing?</a:t>
            </a:r>
            <a:endParaRPr lang="el-GR" sz="3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7C48CF-228E-4D39-9042-644C03852E94}"/>
              </a:ext>
            </a:extLst>
          </p:cNvPr>
          <p:cNvSpPr txBox="1"/>
          <p:nvPr/>
        </p:nvSpPr>
        <p:spPr>
          <a:xfrm>
            <a:off x="410817" y="4134279"/>
            <a:ext cx="27034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going to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doing homework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studying for a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going to the doctor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riding my bike</a:t>
            </a:r>
          </a:p>
          <a:p>
            <a:endParaRPr lang="el-GR" dirty="0"/>
          </a:p>
        </p:txBody>
      </p:sp>
      <p:pic>
        <p:nvPicPr>
          <p:cNvPr id="7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E7A736E0-6132-43DA-AD81-81D1F859CF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4069" y="5900089"/>
            <a:ext cx="609600" cy="609600"/>
          </a:xfrm>
          <a:prstGeom prst="rect">
            <a:avLst/>
          </a:prstGeom>
        </p:spPr>
      </p:pic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EF915FCA-4B67-4546-A9D1-6ECDBC9DD00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10800522" y="5888605"/>
            <a:ext cx="768626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1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6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24D64708-1BB0-4F15-861A-4987DE974347}"/>
              </a:ext>
            </a:extLst>
          </p:cNvPr>
          <p:cNvSpPr/>
          <p:nvPr/>
        </p:nvSpPr>
        <p:spPr>
          <a:xfrm>
            <a:off x="781879" y="3974272"/>
            <a:ext cx="11224591" cy="25530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also includes </a:t>
            </a:r>
            <a:r>
              <a:rPr lang="en-US" sz="24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phrases that end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prepositions like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FF66C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spite </a:t>
            </a:r>
            <a:r>
              <a:rPr lang="en-US" sz="2400" b="1" u="sng" dirty="0">
                <a:solidFill>
                  <a:srgbClr val="FF66C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 </a:t>
            </a:r>
            <a: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e.g. </a:t>
            </a:r>
            <a:r>
              <a:rPr lang="en-US" sz="2400" i="1" dirty="0">
                <a:solidFill>
                  <a:srgbClr val="FF66C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spite </a:t>
            </a:r>
            <a:r>
              <a:rPr lang="en-US" sz="2400" i="1" u="sng" dirty="0">
                <a:solidFill>
                  <a:srgbClr val="FF66C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en-US" sz="2400" i="1" dirty="0">
                <a:solidFill>
                  <a:srgbClr val="FF66C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training</a:t>
            </a:r>
            <a: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years, she lost the tournament.</a:t>
            </a: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FF00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There’s no point </a:t>
            </a:r>
            <a:r>
              <a:rPr lang="en-US" sz="2800" b="1" u="sng" dirty="0">
                <a:solidFill>
                  <a:srgbClr val="FF00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….   </a:t>
            </a:r>
            <a:r>
              <a:rPr lang="en-US" sz="2800" i="1" dirty="0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There’s no point </a:t>
            </a:r>
            <a:r>
              <a:rPr lang="en-US" sz="2800" i="1" u="sng" dirty="0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en-US" sz="2800" i="1" dirty="0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CC0066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taking</a:t>
            </a: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your jacket. It’s really hot outside.</a:t>
            </a:r>
            <a:endParaRPr lang="el-G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Fed up </a:t>
            </a:r>
            <a:r>
              <a:rPr lang="en-US" sz="2800" b="1" u="sng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……</a:t>
            </a: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I’m fed up </a:t>
            </a:r>
            <a:r>
              <a:rPr lang="en-US" sz="2800" i="1" u="sng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en-US" sz="2800" i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asking</a:t>
            </a: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you to be quiet!</a:t>
            </a:r>
            <a:endParaRPr lang="el-G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0A25DE-B5EE-4EF0-B4D9-39AA8308DB83}"/>
              </a:ext>
            </a:extLst>
          </p:cNvPr>
          <p:cNvSpPr txBox="1"/>
          <p:nvPr/>
        </p:nvSpPr>
        <p:spPr>
          <a:xfrm>
            <a:off x="1205948" y="138824"/>
            <a:ext cx="7818782" cy="2461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-after </a:t>
            </a:r>
            <a:r>
              <a:rPr lang="en-US" sz="2400" b="1" spc="3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prepositions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 you see a verb after a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preposition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it’s often a </a:t>
            </a:r>
            <a:r>
              <a:rPr lang="en-US" sz="2400" b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gerund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>
                <a:solidFill>
                  <a:srgbClr val="CCCC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rgbClr val="FF7C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rgbClr val="0099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behind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between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rgbClr val="33CC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near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without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etc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i="1" dirty="0">
                <a:solidFill>
                  <a:srgbClr val="00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 walked out of the room </a:t>
            </a:r>
            <a:r>
              <a:rPr lang="en-US" sz="2400" b="1" i="1" u="sng" dirty="0">
                <a:solidFill>
                  <a:srgbClr val="00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without </a:t>
            </a:r>
            <a:r>
              <a:rPr lang="en-US" sz="2400" b="1" i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saying</a:t>
            </a:r>
            <a:r>
              <a:rPr lang="en-US" sz="2400" b="1" i="1" dirty="0">
                <a:solidFill>
                  <a:srgbClr val="00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word.</a:t>
            </a:r>
            <a:endParaRPr lang="el-GR" sz="2400" b="1" dirty="0">
              <a:solidFill>
                <a:srgbClr val="00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3542BB53-7187-4C2C-9C32-53D8DBF896F1}"/>
              </a:ext>
            </a:extLst>
          </p:cNvPr>
          <p:cNvSpPr/>
          <p:nvPr/>
        </p:nvSpPr>
        <p:spPr>
          <a:xfrm>
            <a:off x="326853" y="65613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3.</a:t>
            </a:r>
            <a:endParaRPr lang="el-G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7172" name="Picture 4" descr="Jenny Incelli: EDTECH Learning Log: Shape">
            <a:extLst>
              <a:ext uri="{FF2B5EF4-FFF2-40B4-BE49-F238E27FC236}">
                <a16:creationId xmlns:a16="http://schemas.microsoft.com/office/drawing/2014/main" id="{33AD0EF4-4843-4B70-A779-5BADAF8C2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3333"/>
            <a:ext cx="12192000" cy="1499613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744B6115-505D-4E6A-B340-449196F0F3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2279" y="6113213"/>
            <a:ext cx="609600" cy="609600"/>
          </a:xfrm>
          <a:prstGeom prst="rect">
            <a:avLst/>
          </a:prstGeom>
        </p:spPr>
      </p:pic>
      <p:pic>
        <p:nvPicPr>
          <p:cNvPr id="6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0B0EA02F-4961-4A44-9848-7882C86B1C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11017289" y="5724222"/>
            <a:ext cx="785663" cy="80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7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8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F9A4EFD4-B57B-410D-8F31-3F1D204BEEFE}"/>
              </a:ext>
            </a:extLst>
          </p:cNvPr>
          <p:cNvSpPr/>
          <p:nvPr/>
        </p:nvSpPr>
        <p:spPr>
          <a:xfrm>
            <a:off x="700140" y="1256094"/>
            <a:ext cx="10511199" cy="4830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fixed expressions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These you just need to </a:t>
            </a: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remember. </a:t>
            </a:r>
            <a:endParaRPr lang="el-GR" sz="24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2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Can’t help</a:t>
            </a:r>
            <a: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 She </a:t>
            </a:r>
            <a:r>
              <a:rPr lang="en-US" sz="2400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can’t help </a:t>
            </a:r>
            <a:r>
              <a:rPr lang="en-US" sz="2400" i="1" dirty="0">
                <a:solidFill>
                  <a:srgbClr val="0066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being</a:t>
            </a:r>
            <a: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 quiet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2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Can’t stand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I </a:t>
            </a:r>
            <a:r>
              <a:rPr lang="en-US" sz="2400" i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can’t stand </a:t>
            </a:r>
            <a:r>
              <a:rPr lang="en-US" sz="2400" i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waking</a:t>
            </a:r>
            <a: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up early in the morning.</a:t>
            </a: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2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It’s no use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It’s no use </a:t>
            </a:r>
            <a:r>
              <a:rPr lang="en-US" sz="24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leaving </a:t>
            </a:r>
            <a: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message, she won’t call you.</a:t>
            </a: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20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33CC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(to be) worth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i="1" dirty="0">
                <a:solidFill>
                  <a:srgbClr val="33CC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It’s not worth 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spending</a:t>
            </a:r>
            <a: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 much money.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These are </a:t>
            </a:r>
            <a:r>
              <a:rPr lang="en-US" sz="2400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really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common expressions followed by a gerund.</a:t>
            </a: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58926C8E-C885-4ABB-9A5B-85FD0997EB36}"/>
              </a:ext>
            </a:extLst>
          </p:cNvPr>
          <p:cNvSpPr/>
          <p:nvPr/>
        </p:nvSpPr>
        <p:spPr>
          <a:xfrm>
            <a:off x="408592" y="422918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4.</a:t>
            </a:r>
            <a:endParaRPr lang="el-G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D86FF581-58BD-492D-9FF4-23F9F00D8E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1061" y="6086647"/>
            <a:ext cx="609600" cy="609600"/>
          </a:xfrm>
          <a:prstGeom prst="rect">
            <a:avLst/>
          </a:prstGeom>
        </p:spPr>
      </p:pic>
      <p:pic>
        <p:nvPicPr>
          <p:cNvPr id="5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FD5EDBED-8A51-40FD-B22C-9974C681F1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>
            <a:off x="10588485" y="5890140"/>
            <a:ext cx="78187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3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68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2D024147-EE33-4B6E-BFEB-34E411FF6E5D}"/>
              </a:ext>
            </a:extLst>
          </p:cNvPr>
          <p:cNvSpPr/>
          <p:nvPr/>
        </p:nvSpPr>
        <p:spPr>
          <a:xfrm>
            <a:off x="315826" y="104865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5.</a:t>
            </a:r>
            <a:endParaRPr lang="el-GR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34AAA4F8-0070-4A96-B612-0BB34AA908A2}"/>
              </a:ext>
            </a:extLst>
          </p:cNvPr>
          <p:cNvSpPr/>
          <p:nvPr/>
        </p:nvSpPr>
        <p:spPr>
          <a:xfrm>
            <a:off x="675860" y="972430"/>
            <a:ext cx="11012556" cy="4913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spc="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800" b="1" spc="3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after</a:t>
            </a:r>
            <a:r>
              <a:rPr lang="en-US" sz="2800" b="1" spc="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spc="3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another</a:t>
            </a:r>
            <a:r>
              <a:rPr lang="en-US" sz="2800" b="1" spc="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spc="3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verb</a:t>
            </a:r>
            <a:r>
              <a:rPr lang="en-US" sz="2400" b="1" spc="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l-GR" sz="2400" b="1" spc="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Now you may even see a gerund with another verb.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 verbs can be followed by a gerund </a:t>
            </a:r>
            <a:r>
              <a:rPr lang="en-US" sz="2400" b="1" i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to-infinitive</a:t>
            </a: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(verb) + gerund</a:t>
            </a:r>
            <a:endParaRPr lang="el-GR" sz="24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(verb) + to-infinitive                              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this can be a little confusing as it may </a:t>
            </a:r>
            <a:r>
              <a:rPr lang="en-US" sz="2400" b="1" i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change the meaning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the sentence because in one sentence the word is a noun and in the other, it’s a verb.</a:t>
            </a: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e.g.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i="1" dirty="0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I’ll never </a:t>
            </a:r>
            <a:r>
              <a:rPr lang="en-US" sz="2400" i="1" u="sng" dirty="0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forget</a:t>
            </a:r>
            <a:r>
              <a:rPr lang="en-US" sz="2400" i="1" dirty="0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spc="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visiting</a:t>
            </a:r>
            <a:r>
              <a:rPr lang="en-US" sz="2400" b="1" i="1" spc="600" dirty="0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FF339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Parthenon. It was really stunning.</a:t>
            </a:r>
            <a:endParaRPr lang="el-GR" sz="2400" dirty="0">
              <a:solidFill>
                <a:srgbClr val="FF33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Don’t </a:t>
            </a:r>
            <a:r>
              <a:rPr lang="en-US" sz="2400" i="1" u="sng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forget</a:t>
            </a:r>
            <a:r>
              <a:rPr lang="en-US" sz="2400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spc="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tak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en-US" sz="2400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grandma to the supermarket</a:t>
            </a:r>
            <a: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EBCA481F-6DD6-4389-9B3A-5865880AA9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1060" y="5986669"/>
            <a:ext cx="609600" cy="609600"/>
          </a:xfrm>
          <a:prstGeom prst="rect">
            <a:avLst/>
          </a:prstGeom>
        </p:spPr>
      </p:pic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D0328EFF-71B2-4847-9796-615AE5A320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>
            <a:off x="10681253" y="5681869"/>
            <a:ext cx="834887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3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6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A7A1C5C6-C861-430C-A154-AE4080396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060" y="439806"/>
            <a:ext cx="1428750" cy="1790700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6902F0A5-3052-4A54-8244-E8ACCC7D9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3787" y="463618"/>
            <a:ext cx="1562100" cy="1943100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70C14C15-CF98-4C91-9854-F194520351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5962" y="411231"/>
            <a:ext cx="1514475" cy="1819275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5CD8C77F-1B23-432B-9476-76E089FCB2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9351" y="463618"/>
            <a:ext cx="1619250" cy="1838325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21F4846D-455E-40F8-A7B6-FE419916BD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2060" y="3545786"/>
            <a:ext cx="2133600" cy="1276350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D5879E74-6FC2-4DC4-B41D-D0A4ED2B08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52127" y="392181"/>
            <a:ext cx="1685925" cy="1704975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124B60EA-184A-4596-8988-8F6E48B823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35428" y="3501267"/>
            <a:ext cx="1724025" cy="2247900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60F55177-1322-43F3-A1F9-10E2F7D3D0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44101" y="3501267"/>
            <a:ext cx="1800225" cy="2057400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D055F5F5-8137-4A4D-AA0D-A9DA182CB4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11578" y="296931"/>
            <a:ext cx="2047875" cy="2076450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0944267E-A264-4BAC-9799-5025F4F544B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15776" y="3522595"/>
            <a:ext cx="1724025" cy="1876425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BE5386BD-A166-4D7A-980B-E3B57A01BCC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80493" y="3503545"/>
            <a:ext cx="1628775" cy="1895475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AC806914-3409-4B6D-953B-4A32DE94084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49960" y="3501267"/>
            <a:ext cx="1800225" cy="1933575"/>
          </a:xfrm>
          <a:prstGeom prst="rect">
            <a:avLst/>
          </a:prstGeom>
        </p:spPr>
      </p:pic>
      <p:sp>
        <p:nvSpPr>
          <p:cNvPr id="14" name="Ορθογώνιο 13">
            <a:extLst>
              <a:ext uri="{FF2B5EF4-FFF2-40B4-BE49-F238E27FC236}">
                <a16:creationId xmlns:a16="http://schemas.microsoft.com/office/drawing/2014/main" id="{B3282542-555A-4EA0-A77B-675D49F2EFB5}"/>
              </a:ext>
            </a:extLst>
          </p:cNvPr>
          <p:cNvSpPr/>
          <p:nvPr/>
        </p:nvSpPr>
        <p:spPr>
          <a:xfrm>
            <a:off x="477177" y="2611921"/>
            <a:ext cx="11382276" cy="44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dance           ride a bike               skate                     play tennis          play the guitar     play the piano</a:t>
            </a:r>
            <a:endParaRPr lang="el-GR" dirty="0"/>
          </a:p>
        </p:txBody>
      </p:sp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1CD5F3C6-3B0D-40D3-BBF3-2651A5A43128}"/>
              </a:ext>
            </a:extLst>
          </p:cNvPr>
          <p:cNvSpPr/>
          <p:nvPr/>
        </p:nvSpPr>
        <p:spPr>
          <a:xfrm>
            <a:off x="442790" y="5904053"/>
            <a:ext cx="11382276" cy="449332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play video games    listen to music      play basketball   play football      cook                     read a book</a:t>
            </a:r>
            <a:endParaRPr lang="el-GR" dirty="0"/>
          </a:p>
        </p:txBody>
      </p:sp>
      <p:sp>
        <p:nvSpPr>
          <p:cNvPr id="17" name="Ορθογώνιο: Στρογγύλεμα γωνιών 16">
            <a:extLst>
              <a:ext uri="{FF2B5EF4-FFF2-40B4-BE49-F238E27FC236}">
                <a16:creationId xmlns:a16="http://schemas.microsoft.com/office/drawing/2014/main" id="{6FD0C3B2-C1E3-4DA3-83B7-E54E864957EA}"/>
              </a:ext>
            </a:extLst>
          </p:cNvPr>
          <p:cNvSpPr/>
          <p:nvPr/>
        </p:nvSpPr>
        <p:spPr>
          <a:xfrm>
            <a:off x="304800" y="0"/>
            <a:ext cx="11554653" cy="30873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Make sentences using gerunds.  E.g.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I like skating</a:t>
            </a:r>
            <a:r>
              <a:rPr lang="en-US" dirty="0">
                <a:solidFill>
                  <a:schemeClr val="tx1"/>
                </a:solidFill>
              </a:rPr>
              <a:t>./</a:t>
            </a:r>
            <a:r>
              <a:rPr lang="en-US" b="1" dirty="0">
                <a:solidFill>
                  <a:srgbClr val="C00000"/>
                </a:solidFill>
              </a:rPr>
              <a:t>I prefer skating to cooking/</a:t>
            </a: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Skating is my hobby</a:t>
            </a:r>
            <a:r>
              <a:rPr lang="en-US" dirty="0">
                <a:solidFill>
                  <a:srgbClr val="C00000"/>
                </a:solidFill>
              </a:rPr>
              <a:t>.</a:t>
            </a:r>
            <a:endParaRPr lang="el-GR" dirty="0">
              <a:solidFill>
                <a:srgbClr val="C00000"/>
              </a:solidFill>
            </a:endParaRPr>
          </a:p>
        </p:txBody>
      </p:sp>
      <p:pic>
        <p:nvPicPr>
          <p:cNvPr id="16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B73C242E-0196-47A6-8E8E-9FA46D52DE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 flipH="1">
            <a:off x="10997440" y="5239372"/>
            <a:ext cx="755374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69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hlinkClick r:id="rId6"/>
            <a:extLst>
              <a:ext uri="{FF2B5EF4-FFF2-40B4-BE49-F238E27FC236}">
                <a16:creationId xmlns:a16="http://schemas.microsoft.com/office/drawing/2014/main" id="{B0215F41-E85B-47AB-8AC7-785DA4DA60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7080" y="405503"/>
            <a:ext cx="3604590" cy="5090118"/>
          </a:xfrm>
          <a:prstGeom prst="rect">
            <a:avLst/>
          </a:prstGeom>
        </p:spPr>
      </p:pic>
      <p:pic>
        <p:nvPicPr>
          <p:cNvPr id="7" name="Εικόνα 6">
            <a:hlinkClick r:id="rId8"/>
            <a:extLst>
              <a:ext uri="{FF2B5EF4-FFF2-40B4-BE49-F238E27FC236}">
                <a16:creationId xmlns:a16="http://schemas.microsoft.com/office/drawing/2014/main" id="{78DE29E2-3C79-46A8-A125-4721DCD0CD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6871" y="564529"/>
            <a:ext cx="4220302" cy="5260457"/>
          </a:xfrm>
          <a:prstGeom prst="rect">
            <a:avLst/>
          </a:prstGeom>
        </p:spPr>
      </p:pic>
      <p:sp>
        <p:nvSpPr>
          <p:cNvPr id="8" name="Βέλος: Αριστερό-δεξιό 7">
            <a:extLst>
              <a:ext uri="{FF2B5EF4-FFF2-40B4-BE49-F238E27FC236}">
                <a16:creationId xmlns:a16="http://schemas.microsoft.com/office/drawing/2014/main" id="{80726C8C-07BA-4765-BFFF-548DD5E84F2F}"/>
              </a:ext>
            </a:extLst>
          </p:cNvPr>
          <p:cNvSpPr/>
          <p:nvPr/>
        </p:nvSpPr>
        <p:spPr>
          <a:xfrm>
            <a:off x="4280452" y="2420506"/>
            <a:ext cx="4214191" cy="231052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CHOOSE</a:t>
            </a:r>
            <a:r>
              <a:rPr lang="en-US" sz="2400" dirty="0"/>
              <a:t> </a:t>
            </a:r>
            <a:r>
              <a:rPr lang="en-US" sz="2400" b="1" u="sng" dirty="0">
                <a:solidFill>
                  <a:srgbClr val="FFFF00"/>
                </a:solidFill>
              </a:rPr>
              <a:t>one </a:t>
            </a:r>
            <a:r>
              <a:rPr lang="en-US" sz="2400" dirty="0"/>
              <a:t>of the two worksheets and complete.</a:t>
            </a:r>
            <a:endParaRPr lang="el-GR" sz="2400" dirty="0"/>
          </a:p>
        </p:txBody>
      </p:sp>
      <p:sp>
        <p:nvSpPr>
          <p:cNvPr id="9" name="Ορθογώνιο: Ψαλίδισμα μίας γωνίας 8">
            <a:extLst>
              <a:ext uri="{FF2B5EF4-FFF2-40B4-BE49-F238E27FC236}">
                <a16:creationId xmlns:a16="http://schemas.microsoft.com/office/drawing/2014/main" id="{2481D5A3-D5D2-4324-BADE-673AA3B99964}"/>
              </a:ext>
            </a:extLst>
          </p:cNvPr>
          <p:cNvSpPr/>
          <p:nvPr/>
        </p:nvSpPr>
        <p:spPr>
          <a:xfrm>
            <a:off x="8097080" y="5637364"/>
            <a:ext cx="3432313" cy="932356"/>
          </a:xfrm>
          <a:prstGeom prst="snip1Rect">
            <a:avLst/>
          </a:prstGeom>
          <a:ln w="57150">
            <a:solidFill>
              <a:srgbClr val="FF006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Do only 1,3,6,7,14,18 &amp;19 and send. I will e-mail you the answers.</a:t>
            </a:r>
            <a:endParaRPr lang="el-GR" dirty="0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248DC444-9566-4BED-ACA2-D461EABA59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2071" y="5824986"/>
            <a:ext cx="609600" cy="609600"/>
          </a:xfrm>
          <a:prstGeom prst="rect">
            <a:avLst/>
          </a:prstGeom>
        </p:spPr>
      </p:pic>
      <p:pic>
        <p:nvPicPr>
          <p:cNvPr id="6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A35E4978-4B08-40BE-9066-CA0CD90064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H="1">
            <a:off x="10985664" y="5824986"/>
            <a:ext cx="718930" cy="71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8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hlinkClick r:id="rId6"/>
            <a:extLst>
              <a:ext uri="{FF2B5EF4-FFF2-40B4-BE49-F238E27FC236}">
                <a16:creationId xmlns:a16="http://schemas.microsoft.com/office/drawing/2014/main" id="{50114D8D-50A1-4754-88CF-43496BD4D1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574" y="2231733"/>
            <a:ext cx="7251423" cy="40696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73F51D-3537-42A6-AF45-600938DE6D10}"/>
              </a:ext>
            </a:extLst>
          </p:cNvPr>
          <p:cNvSpPr txBox="1"/>
          <p:nvPr/>
        </p:nvSpPr>
        <p:spPr>
          <a:xfrm>
            <a:off x="1219199" y="410817"/>
            <a:ext cx="4651513" cy="147732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Now, if you would like to watch a short video on </a:t>
            </a:r>
            <a:r>
              <a:rPr lang="en-US" dirty="0">
                <a:solidFill>
                  <a:srgbClr val="FF0000"/>
                </a:solidFill>
              </a:rPr>
              <a:t>GERUNDS</a:t>
            </a:r>
            <a:r>
              <a:rPr lang="en-US" dirty="0"/>
              <a:t>, click on the picture below. It has some more information about gerunds which you may find interesting.</a:t>
            </a:r>
            <a:endParaRPr lang="el-GR" dirty="0"/>
          </a:p>
        </p:txBody>
      </p:sp>
      <p:sp>
        <p:nvSpPr>
          <p:cNvPr id="5" name="Επεξήγηση: Αριστερό βέλος 4">
            <a:extLst>
              <a:ext uri="{FF2B5EF4-FFF2-40B4-BE49-F238E27FC236}">
                <a16:creationId xmlns:a16="http://schemas.microsoft.com/office/drawing/2014/main" id="{BEE71D36-6B22-4FF0-985B-6C7DA5A49A12}"/>
              </a:ext>
            </a:extLst>
          </p:cNvPr>
          <p:cNvSpPr/>
          <p:nvPr/>
        </p:nvSpPr>
        <p:spPr>
          <a:xfrm>
            <a:off x="8044070" y="3429000"/>
            <a:ext cx="3313043" cy="93553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Click here to watch the video</a:t>
            </a:r>
            <a:endParaRPr lang="el-GR" b="1" dirty="0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39F41B93-E84B-46FD-B5A8-12710D7F60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0816" y="5992327"/>
            <a:ext cx="609600" cy="609600"/>
          </a:xfrm>
          <a:prstGeom prst="rect">
            <a:avLst/>
          </a:prstGeom>
        </p:spPr>
      </p:pic>
      <p:pic>
        <p:nvPicPr>
          <p:cNvPr id="6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20210BC3-C04A-4B0D-B75B-78DEDE11711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>
            <a:off x="11141765" y="5697466"/>
            <a:ext cx="599661" cy="5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7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6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39CB85A7-8905-4837-8BF0-5F147F59A0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7715" y="311426"/>
            <a:ext cx="6260701" cy="6235148"/>
          </a:xfrm>
          <a:prstGeom prst="rect">
            <a:avLst/>
          </a:prstGeom>
        </p:spPr>
      </p:pic>
      <p:sp>
        <p:nvSpPr>
          <p:cNvPr id="3" name="Βέλος: Ραβδωτό δεξιό 2">
            <a:extLst>
              <a:ext uri="{FF2B5EF4-FFF2-40B4-BE49-F238E27FC236}">
                <a16:creationId xmlns:a16="http://schemas.microsoft.com/office/drawing/2014/main" id="{E91A53CD-0873-4FAF-95B5-E29DFCF88B2F}"/>
              </a:ext>
            </a:extLst>
          </p:cNvPr>
          <p:cNvSpPr/>
          <p:nvPr/>
        </p:nvSpPr>
        <p:spPr>
          <a:xfrm>
            <a:off x="225287" y="742122"/>
            <a:ext cx="4929809" cy="2186608"/>
          </a:xfrm>
          <a:prstGeom prst="striped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What an English teacher misses most during the Coronavirus lockdown.</a:t>
            </a:r>
            <a:endParaRPr lang="el-GR" sz="2400" b="1" dirty="0"/>
          </a:p>
        </p:txBody>
      </p:sp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5D8D2DB9-ED97-41EA-BC0F-19BEAFC8D3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1306" y="5860774"/>
            <a:ext cx="609600" cy="609600"/>
          </a:xfrm>
          <a:prstGeom prst="rect">
            <a:avLst/>
          </a:prstGeom>
        </p:spPr>
      </p:pic>
      <p:pic>
        <p:nvPicPr>
          <p:cNvPr id="5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E2A745B3-5AB2-457B-A726-A71A12FC10D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10681251" y="5685182"/>
            <a:ext cx="808383" cy="8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20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1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>
            <a:extLst>
              <a:ext uri="{FF2B5EF4-FFF2-40B4-BE49-F238E27FC236}">
                <a16:creationId xmlns:a16="http://schemas.microsoft.com/office/drawing/2014/main" id="{E1643DDD-24B7-4B30-9BD1-1462E83AB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19" y="328701"/>
            <a:ext cx="6904382" cy="6200597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C641716-B91C-4FA1-AE12-9FA3015FFC6E}"/>
              </a:ext>
            </a:extLst>
          </p:cNvPr>
          <p:cNvSpPr/>
          <p:nvPr/>
        </p:nvSpPr>
        <p:spPr>
          <a:xfrm>
            <a:off x="7871791" y="5398461"/>
            <a:ext cx="32335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hlinkClick r:id="rId3"/>
              </a:rPr>
              <a:t>CREDITS TO: </a:t>
            </a:r>
            <a:r>
              <a:rPr lang="en-US" dirty="0">
                <a:hlinkClick r:id="rId3"/>
              </a:rPr>
              <a:t>https://vocabularyhome.com/verbs/verbs-followed-by-gerunds/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5558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D1610236-23BA-468B-A82F-A786C54DB6A4}"/>
              </a:ext>
            </a:extLst>
          </p:cNvPr>
          <p:cNvSpPr/>
          <p:nvPr/>
        </p:nvSpPr>
        <p:spPr>
          <a:xfrm>
            <a:off x="530069" y="525961"/>
            <a:ext cx="7014332" cy="5806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</a:t>
            </a:r>
            <a:r>
              <a:rPr lang="en-US" sz="2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</a:t>
            </a: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gerund?</a:t>
            </a: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-gerunds 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LOOK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like a 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verb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but they’re actually a </a:t>
            </a:r>
            <a:r>
              <a:rPr lang="en-US" sz="24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noun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Now, we all know that a verb is an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ACTION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right?</a:t>
            </a: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a verb.</a:t>
            </a: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example:  </a:t>
            </a:r>
            <a:r>
              <a:rPr lang="en-US" sz="2800" b="1" i="1" dirty="0">
                <a:solidFill>
                  <a:srgbClr val="00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jog every morning</a:t>
            </a:r>
            <a:r>
              <a:rPr lang="en-US" sz="2800" b="1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sometimes l just want to   </a:t>
            </a:r>
            <a:r>
              <a:rPr lang="en-US" sz="2400" b="1" spc="600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talk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about an action, not do it.</a:t>
            </a: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E.g. </a:t>
            </a:r>
            <a:r>
              <a:rPr lang="en-US" sz="2400" b="1" i="1" dirty="0">
                <a:solidFill>
                  <a:srgbClr val="00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Jogging is one of my </a:t>
            </a:r>
            <a:r>
              <a:rPr lang="en-US" sz="2400" b="1" i="1" dirty="0" err="1">
                <a:solidFill>
                  <a:srgbClr val="00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favourite</a:t>
            </a:r>
            <a:r>
              <a:rPr lang="en-US" sz="2400" b="1" i="1" dirty="0">
                <a:solidFill>
                  <a:srgbClr val="00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ways to exercise.</a:t>
            </a:r>
            <a:endParaRPr lang="el-GR" sz="2400" b="1" i="1" dirty="0">
              <a:solidFill>
                <a:srgbClr val="00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i="1" dirty="0">
                <a:solidFill>
                  <a:srgbClr val="00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I love jogging.</a:t>
            </a:r>
            <a:endParaRPr lang="el-GR" sz="2400" b="1" i="1" dirty="0">
              <a:solidFill>
                <a:srgbClr val="00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Weight loss: Difference between Jogging, Running and Sprinting ...">
            <a:extLst>
              <a:ext uri="{FF2B5EF4-FFF2-40B4-BE49-F238E27FC236}">
                <a16:creationId xmlns:a16="http://schemas.microsoft.com/office/drawing/2014/main" id="{90800D2E-CCE8-4CE4-800A-798BD2D6F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028" y="1623598"/>
            <a:ext cx="4038000" cy="302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9AF9AEDF-5D35-48E2-809D-0812F21422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3442" y="5933661"/>
            <a:ext cx="609600" cy="609600"/>
          </a:xfrm>
          <a:prstGeom prst="rect">
            <a:avLst/>
          </a:prstGeom>
        </p:spPr>
      </p:pic>
      <p:pic>
        <p:nvPicPr>
          <p:cNvPr id="5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5348B972-747E-46F5-B02B-83CF47F3D62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10959547" y="6004767"/>
            <a:ext cx="702383" cy="53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33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7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ree Male Head Silhouette, Download Free Clip Art, Free Clip Art ...">
            <a:extLst>
              <a:ext uri="{FF2B5EF4-FFF2-40B4-BE49-F238E27FC236}">
                <a16:creationId xmlns:a16="http://schemas.microsoft.com/office/drawing/2014/main" id="{60391838-EE6B-4316-B0AD-315DE0B71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556" y="2448338"/>
            <a:ext cx="4823956" cy="386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Φυσαλίδα σκέψης: Σύννεφο 2">
            <a:extLst>
              <a:ext uri="{FF2B5EF4-FFF2-40B4-BE49-F238E27FC236}">
                <a16:creationId xmlns:a16="http://schemas.microsoft.com/office/drawing/2014/main" id="{2DCF3F38-5336-4B9F-96AA-36694BA9E062}"/>
              </a:ext>
            </a:extLst>
          </p:cNvPr>
          <p:cNvSpPr/>
          <p:nvPr/>
        </p:nvSpPr>
        <p:spPr>
          <a:xfrm>
            <a:off x="4081671" y="400878"/>
            <a:ext cx="7739269" cy="4280452"/>
          </a:xfrm>
          <a:prstGeom prst="cloudCallout">
            <a:avLst>
              <a:gd name="adj1" fmla="val -50285"/>
              <a:gd name="adj2" fmla="val 45472"/>
            </a:avLst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Next lesson:  </a:t>
            </a:r>
            <a:r>
              <a:rPr lang="en-US" sz="3200" b="1" spc="600" dirty="0"/>
              <a:t>INFINITIVES</a:t>
            </a:r>
            <a:endParaRPr lang="el-GR" sz="3200" b="1" spc="600" dirty="0"/>
          </a:p>
        </p:txBody>
      </p:sp>
    </p:spTree>
    <p:extLst>
      <p:ext uri="{BB962C8B-B14F-4D97-AF65-F5344CB8AC3E}">
        <p14:creationId xmlns:p14="http://schemas.microsoft.com/office/powerpoint/2010/main" val="2232032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380EA9-1687-403D-B8FC-990FBE45A571}"/>
              </a:ext>
            </a:extLst>
          </p:cNvPr>
          <p:cNvSpPr txBox="1"/>
          <p:nvPr/>
        </p:nvSpPr>
        <p:spPr>
          <a:xfrm>
            <a:off x="1364974" y="4664046"/>
            <a:ext cx="3631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Credits for the entire unit:</a:t>
            </a:r>
            <a:endParaRPr lang="el-GR" dirty="0"/>
          </a:p>
        </p:txBody>
      </p:sp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3A0D22CA-817C-4E9A-9531-59F7CD35C0EB}"/>
              </a:ext>
            </a:extLst>
          </p:cNvPr>
          <p:cNvSpPr/>
          <p:nvPr/>
        </p:nvSpPr>
        <p:spPr>
          <a:xfrm>
            <a:off x="1364974" y="5033378"/>
            <a:ext cx="673613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https://www.youtube.com/watch?v=ZWhtHcKaNNg</a:t>
            </a:r>
            <a:endParaRPr lang="en-US" dirty="0"/>
          </a:p>
          <a:p>
            <a:r>
              <a:rPr lang="en-US" dirty="0" err="1"/>
              <a:t>mmmEnglish</a:t>
            </a:r>
            <a:endParaRPr lang="en-US" dirty="0"/>
          </a:p>
          <a:p>
            <a:r>
              <a:rPr lang="el-GR" dirty="0" err="1"/>
              <a:t>Επεγεργασία</a:t>
            </a:r>
            <a:r>
              <a:rPr lang="el-GR" dirty="0"/>
              <a:t> κειμένων σε </a:t>
            </a:r>
            <a:r>
              <a:rPr lang="en-US" dirty="0" err="1"/>
              <a:t>powerpoint</a:t>
            </a:r>
            <a:r>
              <a:rPr lang="en-US" dirty="0"/>
              <a:t>, </a:t>
            </a:r>
            <a:r>
              <a:rPr lang="el-GR" dirty="0"/>
              <a:t>προσθήκη εργασιών</a:t>
            </a:r>
          </a:p>
          <a:p>
            <a:r>
              <a:rPr lang="en-US" dirty="0"/>
              <a:t> </a:t>
            </a:r>
            <a:r>
              <a:rPr lang="el-GR" dirty="0"/>
              <a:t>&amp; μετάφραση: Αναστασία </a:t>
            </a:r>
            <a:r>
              <a:rPr lang="el-GR" dirty="0" err="1"/>
              <a:t>Παπαδομανωλάκη</a:t>
            </a:r>
            <a:r>
              <a:rPr lang="el-GR" dirty="0"/>
              <a:t> ΠΕ06</a:t>
            </a:r>
          </a:p>
        </p:txBody>
      </p:sp>
      <p:sp>
        <p:nvSpPr>
          <p:cNvPr id="4" name="Διάγραμμα ροής: Προκαθορισμένη διεργασία 3">
            <a:extLst>
              <a:ext uri="{FF2B5EF4-FFF2-40B4-BE49-F238E27FC236}">
                <a16:creationId xmlns:a16="http://schemas.microsoft.com/office/drawing/2014/main" id="{A70FAC84-5548-46D7-B755-C473205B7173}"/>
              </a:ext>
            </a:extLst>
          </p:cNvPr>
          <p:cNvSpPr/>
          <p:nvPr/>
        </p:nvSpPr>
        <p:spPr>
          <a:xfrm>
            <a:off x="2093843" y="1458459"/>
            <a:ext cx="8004313" cy="2358887"/>
          </a:xfrm>
          <a:prstGeom prst="flowChartPredefinedProcess">
            <a:avLst/>
          </a:prstGeom>
          <a:solidFill>
            <a:schemeClr val="tx2">
              <a:lumMod val="75000"/>
            </a:schemeClr>
          </a:solidFill>
          <a:ln w="76200"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The End</a:t>
            </a:r>
            <a:endParaRPr lang="el-GR" sz="5400" b="1" dirty="0"/>
          </a:p>
        </p:txBody>
      </p:sp>
    </p:spTree>
    <p:extLst>
      <p:ext uri="{BB962C8B-B14F-4D97-AF65-F5344CB8AC3E}">
        <p14:creationId xmlns:p14="http://schemas.microsoft.com/office/powerpoint/2010/main" val="26305390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6006F10E-EBDB-4061-8BA0-0F80B0AF7331}"/>
              </a:ext>
            </a:extLst>
          </p:cNvPr>
          <p:cNvSpPr/>
          <p:nvPr/>
        </p:nvSpPr>
        <p:spPr>
          <a:xfrm>
            <a:off x="8057322" y="451044"/>
            <a:ext cx="3445565" cy="6017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I’m talking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about jogging as an action.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I’m </a:t>
            </a:r>
            <a:r>
              <a:rPr lang="en-US" sz="2400" b="1" u="sng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jogging right now.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I’m just talking about some </a:t>
            </a:r>
            <a:r>
              <a:rPr lang="en-US" sz="2400" b="1" spc="300" dirty="0">
                <a:solidFill>
                  <a:srgbClr val="FF66C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THING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that l love to do.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other words l am referring to jogging as a </a:t>
            </a:r>
            <a:r>
              <a:rPr lang="en-US" sz="24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noun.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I’ve 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JUST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used the gerund.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I’ve used a word that </a:t>
            </a:r>
            <a:r>
              <a:rPr lang="en-US" sz="2400" b="1" spc="3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LOOKS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like a verb, as a </a:t>
            </a:r>
            <a:r>
              <a:rPr lang="en-US" sz="24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noun.</a:t>
            </a:r>
            <a:endParaRPr lang="el-GR" sz="2400" b="1" dirty="0">
              <a:solidFill>
                <a:srgbClr val="92D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Man And Women Talking After Jogging By Field Stock Photo ...">
            <a:extLst>
              <a:ext uri="{FF2B5EF4-FFF2-40B4-BE49-F238E27FC236}">
                <a16:creationId xmlns:a16="http://schemas.microsoft.com/office/drawing/2014/main" id="{1EBCC922-BAB4-4547-AC28-2CD3EF107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69" y="971691"/>
            <a:ext cx="7385354" cy="491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2E95FCFF-AD2C-4D2E-AB87-C875FEE701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4313" y="6052931"/>
            <a:ext cx="609600" cy="609600"/>
          </a:xfrm>
          <a:prstGeom prst="rect">
            <a:avLst/>
          </a:prstGeom>
        </p:spPr>
      </p:pic>
      <p:pic>
        <p:nvPicPr>
          <p:cNvPr id="5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8288ADFB-37E7-43B3-9778-34A00BF6A9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11198086" y="5896247"/>
            <a:ext cx="715617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6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2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9EFDFF0-9AD7-4CC4-9675-56A2D8FAE039}"/>
              </a:ext>
            </a:extLst>
          </p:cNvPr>
          <p:cNvSpPr/>
          <p:nvPr/>
        </p:nvSpPr>
        <p:spPr>
          <a:xfrm>
            <a:off x="1175634" y="3786362"/>
            <a:ext cx="9541565" cy="2684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So, how can we </a:t>
            </a:r>
            <a:r>
              <a:rPr lang="en-US" sz="28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recognize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gerund?  What does 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look like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l-G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Well, the gerund is formed by adding </a:t>
            </a:r>
            <a:r>
              <a:rPr lang="en-US" sz="2800" u="sng" spc="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800" b="1" u="sng" spc="6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</a:t>
            </a:r>
            <a:r>
              <a:rPr lang="en-US" sz="2800" u="sng" spc="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the base form of a verb. (aka the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bare infinitive form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l-G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So, if the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base form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JOG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the </a:t>
            </a:r>
            <a:r>
              <a:rPr lang="en-US" sz="2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gerund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</a:t>
            </a:r>
            <a:r>
              <a:rPr lang="en-US" sz="28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JOGGING.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spc="300" dirty="0">
                <a:solidFill>
                  <a:srgbClr val="00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love jogging</a:t>
            </a:r>
            <a:r>
              <a:rPr lang="en-US" sz="2800" i="1" dirty="0">
                <a:solidFill>
                  <a:srgbClr val="00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l-GR" sz="2800" i="1" dirty="0">
              <a:solidFill>
                <a:srgbClr val="00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Gerund">
            <a:extLst>
              <a:ext uri="{FF2B5EF4-FFF2-40B4-BE49-F238E27FC236}">
                <a16:creationId xmlns:a16="http://schemas.microsoft.com/office/drawing/2014/main" id="{D98828CA-E3E5-4D33-B208-8ADF4C110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498" y="424070"/>
            <a:ext cx="8044068" cy="312066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87EFFE2C-EC02-4F55-AE84-1557F1DE2E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0818" y="5861536"/>
            <a:ext cx="609600" cy="609600"/>
          </a:xfrm>
          <a:prstGeom prst="rect">
            <a:avLst/>
          </a:prstGeom>
        </p:spPr>
      </p:pic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16E2829A-DCA6-409A-8C7B-9748702B66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10872415" y="5844971"/>
            <a:ext cx="80838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85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Βέλος: Δεξιό 4">
            <a:extLst>
              <a:ext uri="{FF2B5EF4-FFF2-40B4-BE49-F238E27FC236}">
                <a16:creationId xmlns:a16="http://schemas.microsoft.com/office/drawing/2014/main" id="{ED44ECA8-5F40-441E-AFFE-14B0CC627979}"/>
              </a:ext>
            </a:extLst>
          </p:cNvPr>
          <p:cNvSpPr/>
          <p:nvPr/>
        </p:nvSpPr>
        <p:spPr>
          <a:xfrm rot="12782968">
            <a:off x="3065480" y="2724878"/>
            <a:ext cx="4497106" cy="639039"/>
          </a:xfrm>
          <a:prstGeom prst="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597206-0927-4407-9AF5-B57706A79700}"/>
              </a:ext>
            </a:extLst>
          </p:cNvPr>
          <p:cNvSpPr txBox="1"/>
          <p:nvPr/>
        </p:nvSpPr>
        <p:spPr>
          <a:xfrm>
            <a:off x="498764" y="734291"/>
            <a:ext cx="53894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e.g.</a:t>
            </a:r>
          </a:p>
          <a:p>
            <a:r>
              <a:rPr lang="en-US" sz="3200" b="1" dirty="0"/>
              <a:t>Look mum</a:t>
            </a:r>
            <a:r>
              <a:rPr lang="en-US" sz="3200" dirty="0"/>
              <a:t>.   </a:t>
            </a:r>
            <a:r>
              <a:rPr lang="en-US" sz="3200" b="1" dirty="0">
                <a:solidFill>
                  <a:srgbClr val="FF0000"/>
                </a:solidFill>
              </a:rPr>
              <a:t>I am swimming </a:t>
            </a:r>
            <a:r>
              <a:rPr lang="en-US" sz="3200" b="1" dirty="0"/>
              <a:t>on my own.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r>
              <a:rPr lang="en-US" sz="3200" b="1" dirty="0">
                <a:solidFill>
                  <a:srgbClr val="7030A0"/>
                </a:solidFill>
              </a:rPr>
              <a:t>Swimming</a:t>
            </a:r>
            <a:r>
              <a:rPr lang="en-US" sz="3200" dirty="0"/>
              <a:t> is my </a:t>
            </a:r>
            <a:r>
              <a:rPr lang="en-US" sz="3200" dirty="0" err="1"/>
              <a:t>favourite</a:t>
            </a:r>
            <a:r>
              <a:rPr lang="en-US" sz="3200" dirty="0"/>
              <a:t> summer time activity.</a:t>
            </a: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970B8CA7-0A09-4110-836F-5443F39EA1C9}"/>
              </a:ext>
            </a:extLst>
          </p:cNvPr>
          <p:cNvSpPr/>
          <p:nvPr/>
        </p:nvSpPr>
        <p:spPr>
          <a:xfrm>
            <a:off x="7381460" y="201661"/>
            <a:ext cx="4558748" cy="3682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Now l know it can be confusing because it really 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looks a lot like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present continuous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But it isn’t. There is no </a:t>
            </a:r>
            <a:r>
              <a:rPr lang="en-US" sz="2400" b="1" dirty="0">
                <a:solidFill>
                  <a:srgbClr val="00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BE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makes up the present continuous.</a:t>
            </a: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eople Actively Relax, Swim In The Red Sea. Activity, Swimming ...">
            <a:extLst>
              <a:ext uri="{FF2B5EF4-FFF2-40B4-BE49-F238E27FC236}">
                <a16:creationId xmlns:a16="http://schemas.microsoft.com/office/drawing/2014/main" id="{71E29BB3-9E36-4EED-B21A-71E95A4E3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4" y="2424545"/>
            <a:ext cx="4008669" cy="265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C5127F05-E7F1-4D0F-B3E0-D49A15E4967C}"/>
              </a:ext>
            </a:extLst>
          </p:cNvPr>
          <p:cNvSpPr/>
          <p:nvPr/>
        </p:nvSpPr>
        <p:spPr>
          <a:xfrm>
            <a:off x="5583381" y="4072658"/>
            <a:ext cx="4558748" cy="2170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verb “to be”  = 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Subject + am/is/are + </a:t>
            </a:r>
            <a:r>
              <a:rPr lang="en-US" b="1" dirty="0"/>
              <a:t>verb</a:t>
            </a:r>
            <a:r>
              <a:rPr lang="en-US" dirty="0"/>
              <a:t>-</a:t>
            </a:r>
            <a:r>
              <a:rPr lang="en-US" dirty="0" err="1"/>
              <a:t>ing</a:t>
            </a:r>
            <a:endParaRPr lang="en-US" dirty="0"/>
          </a:p>
          <a:p>
            <a:pPr algn="ctr"/>
            <a:r>
              <a:rPr lang="en-US" dirty="0"/>
              <a:t> </a:t>
            </a:r>
          </a:p>
          <a:p>
            <a:pPr algn="ctr"/>
            <a:r>
              <a:rPr lang="en-US" dirty="0"/>
              <a:t>WHO – AM/IS/ARE – VERB (ING)</a:t>
            </a:r>
          </a:p>
        </p:txBody>
      </p:sp>
      <p:pic>
        <p:nvPicPr>
          <p:cNvPr id="7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0892B577-6200-4D43-94AB-29BAACC004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7808" y="5986892"/>
            <a:ext cx="609600" cy="609600"/>
          </a:xfrm>
          <a:prstGeom prst="rect">
            <a:avLst/>
          </a:prstGeom>
        </p:spPr>
      </p:pic>
      <p:pic>
        <p:nvPicPr>
          <p:cNvPr id="9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97723F78-C0E7-4E64-B32D-A779B25995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10972799" y="5938691"/>
            <a:ext cx="72887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9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0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4D1D03A4-3DE5-42E7-AB96-011063E84139}"/>
              </a:ext>
            </a:extLst>
          </p:cNvPr>
          <p:cNvSpPr/>
          <p:nvPr/>
        </p:nvSpPr>
        <p:spPr>
          <a:xfrm>
            <a:off x="221673" y="0"/>
            <a:ext cx="6096000" cy="663688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>
                <a:solidFill>
                  <a:srgbClr val="212121"/>
                </a:solidFill>
                <a:latin typeface="Calibri" panose="020F0502020204030204" pitchFamily="34" charset="0"/>
              </a:rPr>
              <a:t>Now, to </a:t>
            </a:r>
            <a:r>
              <a:rPr lang="en-US" sz="2400" dirty="0">
                <a:solidFill>
                  <a:srgbClr val="7030A0"/>
                </a:solidFill>
                <a:latin typeface="Calibri" panose="020F0502020204030204" pitchFamily="34" charset="0"/>
              </a:rPr>
              <a:t>recognize </a:t>
            </a:r>
            <a:r>
              <a:rPr lang="en-US" sz="2400" dirty="0">
                <a:solidFill>
                  <a:srgbClr val="212121"/>
                </a:solidFill>
                <a:latin typeface="Calibri" panose="020F0502020204030204" pitchFamily="34" charset="0"/>
              </a:rPr>
              <a:t>a gerund you need to really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pay attention </a:t>
            </a:r>
            <a:r>
              <a:rPr lang="en-US" sz="2400" dirty="0">
                <a:solidFill>
                  <a:srgbClr val="212121"/>
                </a:solidFill>
                <a:latin typeface="Calibri" panose="020F0502020204030204" pitchFamily="34" charset="0"/>
              </a:rPr>
              <a:t>to how it’s used in a sentence.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solidFill>
                  <a:srgbClr val="212121"/>
                </a:solidFill>
                <a:latin typeface="Calibri" panose="020F0502020204030204" pitchFamily="34" charset="0"/>
              </a:rPr>
              <a:t>Look at this example:  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solidFill>
                  <a:srgbClr val="212121"/>
                </a:solidFill>
                <a:latin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92D050"/>
                </a:solidFill>
                <a:latin typeface="Calibri" panose="020F0502020204030204" pitchFamily="34" charset="0"/>
              </a:rPr>
              <a:t>I absolutely love </a:t>
            </a:r>
            <a:r>
              <a:rPr lang="en-US" sz="2400" b="1" dirty="0">
                <a:solidFill>
                  <a:srgbClr val="FFC000"/>
                </a:solidFill>
                <a:latin typeface="Calibri" panose="020F0502020204030204" pitchFamily="34" charset="0"/>
              </a:rPr>
              <a:t>singing</a:t>
            </a:r>
            <a:r>
              <a:rPr lang="en-US" sz="2400" b="1" dirty="0">
                <a:solidFill>
                  <a:srgbClr val="92D050"/>
                </a:solidFill>
                <a:latin typeface="Calibri" panose="020F0502020204030204" pitchFamily="34" charset="0"/>
              </a:rPr>
              <a:t>.  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92D050"/>
                </a:solidFill>
                <a:latin typeface="Calibri" panose="020F0502020204030204" pitchFamily="34" charset="0"/>
              </a:rPr>
              <a:t>But </a:t>
            </a:r>
            <a:r>
              <a:rPr lang="en-US" sz="2400" b="1" dirty="0">
                <a:solidFill>
                  <a:srgbClr val="FFC000"/>
                </a:solidFill>
                <a:latin typeface="Calibri" panose="020F0502020204030204" pitchFamily="34" charset="0"/>
              </a:rPr>
              <a:t>performing</a:t>
            </a:r>
            <a:r>
              <a:rPr lang="en-US" sz="2400" b="1" dirty="0">
                <a:solidFill>
                  <a:srgbClr val="92D050"/>
                </a:solidFill>
                <a:latin typeface="Calibri" panose="020F0502020204030204" pitchFamily="34" charset="0"/>
              </a:rPr>
              <a:t> in front of an audience makes me nervous. </a:t>
            </a:r>
            <a:endParaRPr lang="en-US" sz="1600" dirty="0">
              <a:latin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92D050"/>
                </a:solidFill>
                <a:latin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FFC000"/>
                </a:solidFill>
                <a:latin typeface="Calibri" panose="020F0502020204030204" pitchFamily="34" charset="0"/>
              </a:rPr>
              <a:t>Standing</a:t>
            </a:r>
            <a:r>
              <a:rPr lang="en-US" sz="2400" b="1" dirty="0">
                <a:solidFill>
                  <a:srgbClr val="92D050"/>
                </a:solidFill>
                <a:latin typeface="Calibri" panose="020F0502020204030204" pitchFamily="34" charset="0"/>
              </a:rPr>
              <a:t> on a stage in front of a crowd is terrifying.  </a:t>
            </a:r>
            <a:endParaRPr lang="en-US" sz="1600" dirty="0">
              <a:latin typeface="Calibri" panose="020F0502020204030204" pitchFamily="34" charset="0"/>
            </a:endParaRPr>
          </a:p>
          <a:p>
            <a:pPr>
              <a:lnSpc>
                <a:spcPct val="200000"/>
              </a:lnSpc>
            </a:pPr>
            <a:endParaRPr lang="en-US" sz="2400" b="1" dirty="0">
              <a:solidFill>
                <a:srgbClr val="92D050"/>
              </a:solidFill>
              <a:latin typeface="Calibri" panose="020F0502020204030204" pitchFamily="34" charset="0"/>
            </a:endParaRPr>
          </a:p>
        </p:txBody>
      </p:sp>
      <p:pic>
        <p:nvPicPr>
          <p:cNvPr id="2052" name="Picture 4" descr="How to Conquer Stage Fright - Singing Machine">
            <a:extLst>
              <a:ext uri="{FF2B5EF4-FFF2-40B4-BE49-F238E27FC236}">
                <a16:creationId xmlns:a16="http://schemas.microsoft.com/office/drawing/2014/main" id="{F7DCFEBB-4991-4F87-A0A1-B5FB84465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437" y="2648785"/>
            <a:ext cx="5653087" cy="423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Φυσαλίδα ομιλίας: Ορθογώνιο με στρογγυλεμένες γωνίες 7">
            <a:extLst>
              <a:ext uri="{FF2B5EF4-FFF2-40B4-BE49-F238E27FC236}">
                <a16:creationId xmlns:a16="http://schemas.microsoft.com/office/drawing/2014/main" id="{9CB884A4-AEC7-4512-A60F-BE7911C29974}"/>
              </a:ext>
            </a:extLst>
          </p:cNvPr>
          <p:cNvSpPr/>
          <p:nvPr/>
        </p:nvSpPr>
        <p:spPr>
          <a:xfrm>
            <a:off x="6732104" y="352989"/>
            <a:ext cx="4891857" cy="1898073"/>
          </a:xfrm>
          <a:prstGeom prst="wedgeRoundRectCallout">
            <a:avLst>
              <a:gd name="adj1" fmla="val 1857"/>
              <a:gd name="adj2" fmla="val 93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en-US" sz="2400" dirty="0">
                <a:solidFill>
                  <a:srgbClr val="212121"/>
                </a:solidFill>
                <a:latin typeface="Calibri" panose="020F0502020204030204" pitchFamily="34" charset="0"/>
              </a:rPr>
              <a:t>Can you spot the </a:t>
            </a:r>
            <a:r>
              <a:rPr 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gerunds</a:t>
            </a:r>
            <a:r>
              <a:rPr lang="en-US" sz="2400" dirty="0">
                <a:solidFill>
                  <a:srgbClr val="212121"/>
                </a:solidFill>
                <a:latin typeface="Calibri" panose="020F0502020204030204" pitchFamily="34" charset="0"/>
              </a:rPr>
              <a:t>?   </a:t>
            </a:r>
          </a:p>
          <a:p>
            <a:pPr>
              <a:lnSpc>
                <a:spcPct val="200000"/>
              </a:lnSpc>
            </a:pPr>
            <a:r>
              <a:rPr lang="en-US" sz="2400" dirty="0">
                <a:solidFill>
                  <a:srgbClr val="212121"/>
                </a:solidFill>
                <a:latin typeface="Calibri" panose="020F0502020204030204" pitchFamily="34" charset="0"/>
              </a:rPr>
              <a:t>‘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singing</a:t>
            </a:r>
            <a:r>
              <a:rPr lang="en-US" sz="2400" dirty="0">
                <a:solidFill>
                  <a:srgbClr val="212121"/>
                </a:solidFill>
                <a:latin typeface="Calibri" panose="020F0502020204030204" pitchFamily="34" charset="0"/>
              </a:rPr>
              <a:t>’,    ‘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performing</a:t>
            </a:r>
            <a:r>
              <a:rPr lang="en-US" sz="2400" dirty="0">
                <a:solidFill>
                  <a:srgbClr val="212121"/>
                </a:solidFill>
                <a:latin typeface="Calibri" panose="020F0502020204030204" pitchFamily="34" charset="0"/>
              </a:rPr>
              <a:t>’,   ‘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standing</a:t>
            </a:r>
            <a:r>
              <a:rPr lang="en-US" sz="2400" dirty="0">
                <a:solidFill>
                  <a:srgbClr val="212121"/>
                </a:solidFill>
                <a:latin typeface="Calibri" panose="020F0502020204030204" pitchFamily="34" charset="0"/>
              </a:rPr>
              <a:t>’</a:t>
            </a:r>
          </a:p>
        </p:txBody>
      </p:sp>
      <p:pic>
        <p:nvPicPr>
          <p:cNvPr id="6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FB539E66-D267-4D2D-9A7B-B1C1C86739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11092068" y="6027281"/>
            <a:ext cx="649357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7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98AAA184-59B4-404E-8602-4AB2B0DF9D85}"/>
              </a:ext>
            </a:extLst>
          </p:cNvPr>
          <p:cNvSpPr/>
          <p:nvPr/>
        </p:nvSpPr>
        <p:spPr>
          <a:xfrm>
            <a:off x="6096000" y="526473"/>
            <a:ext cx="5957453" cy="2994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move on,  the next question is: </a:t>
            </a:r>
          </a:p>
          <a:p>
            <a:pPr algn="ctr">
              <a:lnSpc>
                <a:spcPct val="200000"/>
              </a:lnSpc>
              <a:spcAft>
                <a:spcPts val="800"/>
              </a:spcAft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we use 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gerunds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l-GR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When and How">
            <a:extLst>
              <a:ext uri="{FF2B5EF4-FFF2-40B4-BE49-F238E27FC236}">
                <a16:creationId xmlns:a16="http://schemas.microsoft.com/office/drawing/2014/main" id="{CC02C7E5-201C-40C5-A84C-7E309E3B1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32" y="2023710"/>
            <a:ext cx="5638368" cy="443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0674F03F-6DE1-479F-A353-E3818C7160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3096" y="5849032"/>
            <a:ext cx="609600" cy="609600"/>
          </a:xfrm>
          <a:prstGeom prst="rect">
            <a:avLst/>
          </a:prstGeom>
        </p:spPr>
      </p:pic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490F5ED7-CE4B-4E04-B628-6D1113B64F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10853529" y="5858153"/>
            <a:ext cx="755375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2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A322A4D-4DC9-4785-A85C-53BB24AC35A7}"/>
              </a:ext>
            </a:extLst>
          </p:cNvPr>
          <p:cNvSpPr/>
          <p:nvPr/>
        </p:nvSpPr>
        <p:spPr>
          <a:xfrm>
            <a:off x="914399" y="689211"/>
            <a:ext cx="8640418" cy="47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Just like </a:t>
            </a:r>
            <a:r>
              <a:rPr lang="en-US" sz="24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nouns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spc="3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gerunds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can be used in many different situations:</a:t>
            </a:r>
            <a:endParaRPr lang="el-G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EC1BF9-315E-4930-991D-E2B4D9FCA817}"/>
              </a:ext>
            </a:extLst>
          </p:cNvPr>
          <p:cNvSpPr txBox="1"/>
          <p:nvPr/>
        </p:nvSpPr>
        <p:spPr>
          <a:xfrm>
            <a:off x="1563755" y="2650434"/>
            <a:ext cx="10204175" cy="2787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-as a </a:t>
            </a:r>
            <a:r>
              <a:rPr lang="en-US" sz="2800" b="1" spc="3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subject 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a sentence:  (usually the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beginning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a sentence)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l-G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Eating</a:t>
            </a: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fruit and vegetables is important for a healthy diet.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l-G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Studying</a:t>
            </a:r>
            <a:r>
              <a:rPr lang="en-US" sz="28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gerunds is fun.</a:t>
            </a:r>
            <a:endParaRPr lang="el-GR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CA6313D6-E829-44C1-8B2B-1D6B3622C16F}"/>
              </a:ext>
            </a:extLst>
          </p:cNvPr>
          <p:cNvSpPr/>
          <p:nvPr/>
        </p:nvSpPr>
        <p:spPr>
          <a:xfrm>
            <a:off x="724418" y="2052935"/>
            <a:ext cx="720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1.</a:t>
            </a:r>
            <a:endParaRPr lang="el-GR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5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4A6FD112-5A58-4669-8D39-5605B6CF88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4852" y="5863989"/>
            <a:ext cx="609600" cy="609600"/>
          </a:xfrm>
          <a:prstGeom prst="rect">
            <a:avLst/>
          </a:prstGeom>
        </p:spPr>
      </p:pic>
      <p:pic>
        <p:nvPicPr>
          <p:cNvPr id="6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A8E7F3F6-173B-41EA-8F98-E492CDC5EB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>
            <a:off x="10760765" y="5834172"/>
            <a:ext cx="742122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6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0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ree Male Head Silhouette, Download Free Clip Art, Free Clip Art ...">
            <a:extLst>
              <a:ext uri="{FF2B5EF4-FFF2-40B4-BE49-F238E27FC236}">
                <a16:creationId xmlns:a16="http://schemas.microsoft.com/office/drawing/2014/main" id="{70C7EA2B-A7CE-4F6C-8D60-FA0A3D803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461" y="2471738"/>
            <a:ext cx="5179495" cy="414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ομιλίας: Ορθογώνιο με στρογγυλεμένες γωνίες 1">
            <a:extLst>
              <a:ext uri="{FF2B5EF4-FFF2-40B4-BE49-F238E27FC236}">
                <a16:creationId xmlns:a16="http://schemas.microsoft.com/office/drawing/2014/main" id="{9C4256F1-9EE1-44CC-9BD8-BA82F2CB24FF}"/>
              </a:ext>
            </a:extLst>
          </p:cNvPr>
          <p:cNvSpPr/>
          <p:nvPr/>
        </p:nvSpPr>
        <p:spPr>
          <a:xfrm>
            <a:off x="265044" y="238539"/>
            <a:ext cx="7885043" cy="3286539"/>
          </a:xfrm>
          <a:prstGeom prst="wedgeRoundRectCallout">
            <a:avLst>
              <a:gd name="adj1" fmla="val 51937"/>
              <a:gd name="adj2" fmla="val 62903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/>
              <a:t>Now answer this question and try to use a gerund.</a:t>
            </a:r>
          </a:p>
          <a:p>
            <a:br>
              <a:rPr lang="en-US" sz="40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4000" b="1" dirty="0">
                <a:solidFill>
                  <a:schemeClr val="bg2">
                    <a:lumMod val="25000"/>
                  </a:schemeClr>
                </a:solidFill>
              </a:rPr>
              <a:t>What else is important to your health?</a:t>
            </a:r>
            <a:endParaRPr lang="el-GR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E0E99A-2DC7-48CC-B894-E630972C97EF}"/>
              </a:ext>
            </a:extLst>
          </p:cNvPr>
          <p:cNvSpPr txBox="1"/>
          <p:nvPr/>
        </p:nvSpPr>
        <p:spPr>
          <a:xfrm>
            <a:off x="781878" y="4121426"/>
            <a:ext cx="2743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sleeping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exercising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drinking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having check-ups</a:t>
            </a:r>
          </a:p>
        </p:txBody>
      </p:sp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A6830D46-96CB-433D-A07C-6307FAB66F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7078" y="5918103"/>
            <a:ext cx="609600" cy="609600"/>
          </a:xfrm>
          <a:prstGeom prst="rect">
            <a:avLst/>
          </a:prstGeom>
        </p:spPr>
      </p:pic>
      <p:pic>
        <p:nvPicPr>
          <p:cNvPr id="5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AD82595B-9309-4801-A00D-5D97D27461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>
            <a:off x="11025809" y="5888286"/>
            <a:ext cx="68911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85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1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Σαπούνι">
  <a:themeElements>
    <a:clrScheme name="Σαπούνι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Σαπούνι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Σαπούνι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Σαπούνι</Template>
  <TotalTime>462</TotalTime>
  <Words>1041</Words>
  <Application>Microsoft Office PowerPoint</Application>
  <PresentationFormat>Ευρεία οθόνη</PresentationFormat>
  <Paragraphs>121</Paragraphs>
  <Slides>21</Slides>
  <Notes>0</Notes>
  <HiddenSlides>0</HiddenSlides>
  <MMClips>33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21</vt:i4>
      </vt:variant>
    </vt:vector>
  </HeadingPairs>
  <TitlesOfParts>
    <vt:vector size="26" baseType="lpstr">
      <vt:lpstr>Arial</vt:lpstr>
      <vt:lpstr>Calibri</vt:lpstr>
      <vt:lpstr>Century Gothic</vt:lpstr>
      <vt:lpstr>Garamond</vt:lpstr>
      <vt:lpstr>Σαπούνι</vt:lpstr>
      <vt:lpstr>Gerunds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Gerunds</dc:title>
  <dc:creator>Anna</dc:creator>
  <cp:lastModifiedBy>Anna Paps</cp:lastModifiedBy>
  <cp:revision>40</cp:revision>
  <dcterms:created xsi:type="dcterms:W3CDTF">2020-05-25T21:34:58Z</dcterms:created>
  <dcterms:modified xsi:type="dcterms:W3CDTF">2020-05-26T17:34:32Z</dcterms:modified>
</cp:coreProperties>
</file>