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1" r:id="rId6"/>
    <p:sldId id="270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A982-E78B-4EA2-A7E3-92EAAAC29AC1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3C67-2320-4DA9-808B-C5C07A1CC8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72207"/>
          </a:xfrm>
        </p:spPr>
        <p:txBody>
          <a:bodyPr/>
          <a:lstStyle/>
          <a:p>
            <a:r>
              <a:rPr lang="el-GR" b="1" dirty="0" smtClean="0"/>
              <a:t>Ω ή Ο; Τι να διαλέξω εγώ;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07704" y="4077072"/>
            <a:ext cx="5176664" cy="168059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Στιγμιότυπο οθόνης 2024-11-17 1213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01008"/>
            <a:ext cx="5249008" cy="22863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472608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Bahnschrift Condensed" pitchFamily="34" charset="0"/>
              </a:rPr>
              <a:t>Σκέφτομαι τον κανόνα…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Εγ</a:t>
            </a:r>
            <a:r>
              <a:rPr lang="el-GR" sz="5400" dirty="0" smtClean="0">
                <a:solidFill>
                  <a:srgbClr val="FF0000"/>
                </a:solidFill>
              </a:rPr>
              <a:t>ώ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ή τ</a:t>
            </a:r>
            <a:r>
              <a:rPr lang="el-GR" sz="5400" dirty="0" smtClean="0">
                <a:solidFill>
                  <a:srgbClr val="FF0000"/>
                </a:solidFill>
              </a:rPr>
              <a:t>ο</a:t>
            </a:r>
            <a:r>
              <a:rPr lang="el-GR" dirty="0" smtClean="0"/>
              <a:t>;</a:t>
            </a:r>
            <a:br>
              <a:rPr lang="el-GR" dirty="0" smtClean="0"/>
            </a:br>
            <a:r>
              <a:rPr lang="el-GR" dirty="0" smtClean="0"/>
              <a:t>Εγ</a:t>
            </a:r>
            <a:r>
              <a:rPr lang="el-GR" dirty="0" smtClean="0">
                <a:solidFill>
                  <a:srgbClr val="FF0000"/>
                </a:solidFill>
              </a:rPr>
              <a:t>ώ</a:t>
            </a:r>
            <a:r>
              <a:rPr lang="el-GR" dirty="0" smtClean="0"/>
              <a:t> τρέχ</a:t>
            </a:r>
            <a:r>
              <a:rPr lang="el-GR" dirty="0" smtClean="0">
                <a:solidFill>
                  <a:srgbClr val="FF0000"/>
                </a:solidFill>
              </a:rPr>
              <a:t>ω </a:t>
            </a:r>
            <a:r>
              <a:rPr lang="el-GR" dirty="0" smtClean="0">
                <a:solidFill>
                  <a:srgbClr val="00B050"/>
                </a:solidFill>
              </a:rPr>
              <a:t>√</a:t>
            </a:r>
            <a:r>
              <a:rPr lang="el-GR" dirty="0" smtClean="0"/>
              <a:t> ή το τρέχω;</a:t>
            </a:r>
            <a:br>
              <a:rPr lang="el-GR" dirty="0" smtClean="0"/>
            </a:br>
            <a:r>
              <a:rPr lang="el-GR" dirty="0" smtClean="0"/>
              <a:t>Εγώ νερό ή τ</a:t>
            </a:r>
            <a:r>
              <a:rPr lang="el-GR" dirty="0" smtClean="0">
                <a:solidFill>
                  <a:srgbClr val="FF0000"/>
                </a:solidFill>
              </a:rPr>
              <a:t>ο</a:t>
            </a:r>
            <a:r>
              <a:rPr lang="el-GR" dirty="0" smtClean="0"/>
              <a:t> νερ</a:t>
            </a:r>
            <a:r>
              <a:rPr lang="el-GR" dirty="0" smtClean="0">
                <a:solidFill>
                  <a:srgbClr val="FF0000"/>
                </a:solidFill>
              </a:rPr>
              <a:t>ό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√</a:t>
            </a:r>
            <a:r>
              <a:rPr lang="el-GR" dirty="0" smtClean="0"/>
              <a:t>;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Ααα</a:t>
            </a:r>
            <a:r>
              <a:rPr lang="el-GR" dirty="0" smtClean="0"/>
              <a:t> κατάλαβα! Όταν μπροστά από τη λέξη μπαίνει το </a:t>
            </a:r>
            <a:r>
              <a:rPr lang="el-GR" dirty="0" smtClean="0">
                <a:solidFill>
                  <a:srgbClr val="FF0000"/>
                </a:solidFill>
              </a:rPr>
              <a:t>εγώ</a:t>
            </a:r>
            <a:r>
              <a:rPr lang="el-GR" dirty="0" smtClean="0"/>
              <a:t> βάζω 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Εγώ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Στιγμιότυπο οθόνης 2024-11-17 1228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80928"/>
            <a:ext cx="5420482" cy="36724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12" t="22020" r="51375" b="65859"/>
          <a:stretch/>
        </p:blipFill>
        <p:spPr>
          <a:xfrm>
            <a:off x="5232478" y="2829952"/>
            <a:ext cx="3485413" cy="4007088"/>
          </a:xfrm>
          <a:prstGeom prst="rect">
            <a:avLst/>
          </a:prstGeom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185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6000" dirty="0" smtClean="0">
                <a:latin typeface="Aka-AcidGR-DiaryGirl" pitchFamily="2" charset="-95"/>
                <a:ea typeface="Aka-AcidGR-DiaryGirl" pitchFamily="2" charset="-95"/>
              </a:rPr>
              <a:t>Τι κάνω;</a:t>
            </a:r>
            <a:endParaRPr lang="el-GR" sz="60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08" t="22020" r="38855" b="65859"/>
          <a:stretch/>
        </p:blipFill>
        <p:spPr>
          <a:xfrm>
            <a:off x="611560" y="2336482"/>
            <a:ext cx="2976716" cy="4007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5364088" y="1416224"/>
            <a:ext cx="3353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τρέχ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9512" y="1413152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περπατ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4333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457185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smtClean="0">
                <a:latin typeface="Aka-AcidGR-DiaryGirl" pitchFamily="2" charset="-95"/>
                <a:ea typeface="Aka-AcidGR-DiaryGirl" pitchFamily="2" charset="-95"/>
              </a:rPr>
              <a:t>Τι κάνω;</a:t>
            </a:r>
            <a:endParaRPr lang="el-GR" sz="60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743450" cy="43338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6" y="2163678"/>
            <a:ext cx="3233405" cy="456026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644008" y="1353542"/>
            <a:ext cx="4426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χαμογελ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47026" y="1413152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ώ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διαβάζ</a:t>
            </a:r>
            <a:r>
              <a:rPr lang="el-GR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5400" b="1" cap="none" spc="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7559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23528" y="476672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err="1" smtClean="0"/>
              <a:t>Χμμ</a:t>
            </a:r>
            <a:r>
              <a:rPr lang="el-GR" sz="4400" dirty="0" smtClean="0"/>
              <a:t>… και όταν είναι μπροστά η  λεξούλα </a:t>
            </a:r>
            <a:r>
              <a:rPr lang="el-GR" sz="4400" dirty="0" smtClean="0">
                <a:solidFill>
                  <a:srgbClr val="FF0000"/>
                </a:solidFill>
              </a:rPr>
              <a:t>το</a:t>
            </a:r>
            <a:r>
              <a:rPr lang="el-GR" sz="4400" dirty="0" smtClean="0"/>
              <a:t> τότε βάζουμε το </a:t>
            </a:r>
            <a:r>
              <a:rPr lang="el-GR" sz="4400" dirty="0" smtClean="0">
                <a:solidFill>
                  <a:srgbClr val="FF0000"/>
                </a:solidFill>
              </a:rPr>
              <a:t>ο!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Ποιο;                   Το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                           </a:t>
            </a:r>
            <a:r>
              <a:rPr lang="el-GR" sz="4400" dirty="0" smtClean="0"/>
              <a:t>νερ</a:t>
            </a:r>
            <a:r>
              <a:rPr lang="el-GR" sz="4400" dirty="0" smtClean="0">
                <a:solidFill>
                  <a:srgbClr val="FF0000"/>
                </a:solidFill>
              </a:rPr>
              <a:t>ό 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                         </a:t>
            </a:r>
            <a:r>
              <a:rPr lang="el-GR" sz="4400" dirty="0" smtClean="0"/>
              <a:t>θρανί</a:t>
            </a:r>
            <a:r>
              <a:rPr lang="el-GR" sz="4400" dirty="0" smtClean="0">
                <a:solidFill>
                  <a:srgbClr val="FF0000"/>
                </a:solidFill>
              </a:rPr>
              <a:t>ο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                           </a:t>
            </a:r>
            <a:r>
              <a:rPr lang="el-GR" sz="4400" dirty="0" smtClean="0"/>
              <a:t>ποτ</a:t>
            </a:r>
            <a:r>
              <a:rPr lang="el-GR" sz="4400" dirty="0" smtClean="0">
                <a:solidFill>
                  <a:srgbClr val="FF0000"/>
                </a:solidFill>
              </a:rPr>
              <a:t>ό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                           </a:t>
            </a:r>
            <a:r>
              <a:rPr lang="el-GR" sz="4400" dirty="0" smtClean="0"/>
              <a:t>καλ</a:t>
            </a:r>
            <a:r>
              <a:rPr lang="el-GR" sz="4400" dirty="0" smtClean="0">
                <a:solidFill>
                  <a:srgbClr val="FF0000"/>
                </a:solidFill>
              </a:rPr>
              <a:t>ό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                           </a:t>
            </a:r>
            <a:r>
              <a:rPr lang="el-GR" sz="4400" dirty="0" smtClean="0"/>
              <a:t>κιλ</a:t>
            </a:r>
            <a:r>
              <a:rPr lang="el-GR" sz="4400" dirty="0" smtClean="0">
                <a:solidFill>
                  <a:srgbClr val="FF0000"/>
                </a:solidFill>
              </a:rPr>
              <a:t>ό</a:t>
            </a:r>
          </a:p>
        </p:txBody>
      </p:sp>
      <p:pic>
        <p:nvPicPr>
          <p:cNvPr id="4" name="3 - Εικόνα" descr="νερ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0200" y="2420888"/>
            <a:ext cx="2856791" cy="1827017"/>
          </a:xfrm>
          <a:prstGeom prst="rect">
            <a:avLst/>
          </a:prstGeom>
        </p:spPr>
      </p:pic>
      <p:pic>
        <p:nvPicPr>
          <p:cNvPr id="5" name="4 - Εικόνα" descr="θρανί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415488"/>
            <a:ext cx="3096344" cy="25771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51720" y="1556792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Ώρα να κάνεις λίγη εξάσκηση….</a:t>
            </a:r>
            <a:endParaRPr lang="el-GR" sz="4400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143505" y="428604"/>
            <a:ext cx="3829052" cy="1714500"/>
          </a:xfrm>
          <a:prstGeom prst="wedgeRectCallout">
            <a:avLst>
              <a:gd name="adj1" fmla="val -69039"/>
              <a:gd name="adj2" fmla="val -8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Το ωμέγα (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ω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) πάει πάντα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συντροφιά με το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εγώ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Θα ‘θελα να το θυμάσαι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και πολύ </a:t>
            </a: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σ΄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 ευχαριστώ!!!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ka-AcidGR-TotallyPlain" pitchFamily="2" charset="0"/>
              <a:ea typeface="Aka-AcidGR-TotallyPlain" pitchFamily="2" charset="0"/>
              <a:cs typeface="Arial" pitchFamily="34" charset="0"/>
            </a:endParaRPr>
          </a:p>
        </p:txBody>
      </p:sp>
      <p:pic>
        <p:nvPicPr>
          <p:cNvPr id="5" name="4 - Εικόνα" descr="frog.jpg"/>
          <p:cNvPicPr/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3888" y="1198030"/>
            <a:ext cx="1334530" cy="1334530"/>
          </a:xfrm>
          <a:prstGeom prst="rect">
            <a:avLst/>
          </a:prstGeom>
        </p:spPr>
      </p:pic>
      <p:sp>
        <p:nvSpPr>
          <p:cNvPr id="6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0" y="357166"/>
            <a:ext cx="3428992" cy="2043114"/>
          </a:xfrm>
          <a:prstGeom prst="wedgeRectCallout">
            <a:avLst>
              <a:gd name="adj1" fmla="val 58770"/>
              <a:gd name="adj2" fmla="val -78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Πρόσεχε καθώς θα γράφεις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άκου κι ένα μυστικό: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Όπου υπάρχει η λέξη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το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ka-AcidGR-TotallyPlain" pitchFamily="2" charset="0"/>
              <a:ea typeface="Aka-AcidGR-TotallyPlain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βάζε το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ο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 το στρογγυλό!!!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ka-AcidGR-TotallyPlain" pitchFamily="2" charset="0"/>
              <a:ea typeface="Aka-AcidGR-TotallyPlain" pitchFamily="2" charset="0"/>
              <a:cs typeface="Arial" pitchFamily="34" charset="0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57158" y="2571744"/>
            <a:ext cx="254316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το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καπέλ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85720" y="3429000"/>
            <a:ext cx="2471726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 err="1" smtClean="0"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ώ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γελ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</p:txBody>
      </p:sp>
      <p:pic>
        <p:nvPicPr>
          <p:cNvPr id="9" name="8 - Εικόνα" descr="untitled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5429264"/>
            <a:ext cx="800099" cy="969817"/>
          </a:xfrm>
          <a:prstGeom prst="rect">
            <a:avLst/>
          </a:prstGeom>
        </p:spPr>
      </p:pic>
      <p:pic>
        <p:nvPicPr>
          <p:cNvPr id="10" name="9 - Εικόνα" descr="untitled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2357430"/>
            <a:ext cx="857256" cy="1037952"/>
          </a:xfrm>
          <a:prstGeom prst="rect">
            <a:avLst/>
          </a:prstGeom>
        </p:spPr>
      </p:pic>
      <p:pic>
        <p:nvPicPr>
          <p:cNvPr id="11" name="10 - Εικόνα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286124"/>
            <a:ext cx="1566857" cy="1294084"/>
          </a:xfrm>
          <a:prstGeom prst="rect">
            <a:avLst/>
          </a:prstGeom>
        </p:spPr>
      </p:pic>
      <p:pic>
        <p:nvPicPr>
          <p:cNvPr id="12" name="11 - Εικόνα" descr="horse_0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5286388"/>
            <a:ext cx="1714500" cy="1371600"/>
          </a:xfrm>
          <a:prstGeom prst="rect">
            <a:avLst/>
          </a:prstGeom>
        </p:spPr>
      </p:pic>
      <p:pic>
        <p:nvPicPr>
          <p:cNvPr id="13" name="12 - Εικόνα" descr="blue-fedor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2357430"/>
            <a:ext cx="1095376" cy="1095376"/>
          </a:xfrm>
          <a:prstGeom prst="rect">
            <a:avLst/>
          </a:prstGeom>
        </p:spPr>
      </p:pic>
      <p:pic>
        <p:nvPicPr>
          <p:cNvPr id="14" name="13 - Εικόνα" descr="brush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7000" y="4514818"/>
            <a:ext cx="969182" cy="969182"/>
          </a:xfrm>
          <a:prstGeom prst="rect">
            <a:avLst/>
          </a:prstGeom>
        </p:spPr>
      </p:pic>
      <p:pic>
        <p:nvPicPr>
          <p:cNvPr id="15" name="14 - Εικόνα" descr="s-water%20clip%20ar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4572008"/>
            <a:ext cx="1025107" cy="684994"/>
          </a:xfrm>
          <a:prstGeom prst="rect">
            <a:avLst/>
          </a:prstGeom>
        </p:spPr>
      </p:pic>
      <p:pic>
        <p:nvPicPr>
          <p:cNvPr id="16" name="15 - Εικόνα" descr="tree_clipart_pine_tree_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8148" y="3429000"/>
            <a:ext cx="735484" cy="902434"/>
          </a:xfrm>
          <a:prstGeom prst="rect">
            <a:avLst/>
          </a:prstGeom>
        </p:spPr>
      </p:pic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5429256" y="3643314"/>
            <a:ext cx="254316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το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έλατ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8" name="2 - Θέση περιεχομένου"/>
          <p:cNvSpPr txBox="1">
            <a:spLocks/>
          </p:cNvSpPr>
          <p:nvPr/>
        </p:nvSpPr>
        <p:spPr>
          <a:xfrm>
            <a:off x="5572132" y="4500570"/>
            <a:ext cx="254316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το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νερ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9" name="2 - Θέση περιεχομένου"/>
          <p:cNvSpPr txBox="1">
            <a:spLocks/>
          </p:cNvSpPr>
          <p:nvPr/>
        </p:nvSpPr>
        <p:spPr>
          <a:xfrm>
            <a:off x="357158" y="5500702"/>
            <a:ext cx="254316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το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άλογ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285720" y="4357694"/>
            <a:ext cx="254316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το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πινέλ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4716016" y="5500702"/>
            <a:ext cx="2899214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 err="1" smtClean="0"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ώ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σταματ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>
          <a:xfrm>
            <a:off x="5072066" y="2571744"/>
            <a:ext cx="2471726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 err="1" smtClean="0">
                <a:latin typeface="Aka-AcidGR-TotallyPlain" pitchFamily="2" charset="0"/>
                <a:ea typeface="Aka-AcidGR-TotallyPlain" pitchFamily="2" charset="0"/>
              </a:rPr>
              <a:t>εγ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ώ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τρέχ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TotallyPlain" pitchFamily="2" charset="0"/>
                <a:ea typeface="Aka-AcidGR-TotallyPlain" pitchFamily="2" charset="0"/>
              </a:rPr>
              <a:t>__</a:t>
            </a:r>
          </a:p>
        </p:txBody>
      </p:sp>
    </p:spTree>
    <p:extLst>
      <p:ext uri="{BB962C8B-B14F-4D97-AF65-F5344CB8AC3E}">
        <p14:creationId xmlns="" xmlns:p14="http://schemas.microsoft.com/office/powerpoint/2010/main" val="483192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944215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Τώρα είστε έτοιμοι!!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ευχαριστώ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6624736" cy="24294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147</Words>
  <Application>Microsoft Office PowerPoint</Application>
  <PresentationFormat>Προβολή στην οθόνη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Ω ή Ο; Τι να διαλέξω εγώ;</vt:lpstr>
      <vt:lpstr>Σκέφτομαι τον κανόνα… Εγώ ή το; Εγώ τρέχω √ ή το τρέχω; Εγώ νερό ή το νερό √; </vt:lpstr>
      <vt:lpstr>Ααα κατάλαβα! Όταν μπροστά από τη λέξη μπαίνει το εγώ βάζω ω!</vt:lpstr>
      <vt:lpstr>Τι κάνω;</vt:lpstr>
      <vt:lpstr>Διαφάνεια 5</vt:lpstr>
      <vt:lpstr>Διαφάνεια 6</vt:lpstr>
      <vt:lpstr>Διαφάνεια 7</vt:lpstr>
      <vt:lpstr>Διαφάνεια 8</vt:lpstr>
      <vt:lpstr>Τώρα είστε έτοιμοι!!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Στον κόσμο των κόμικς</dc:title>
  <dc:creator>Ιωαννα</dc:creator>
  <cp:lastModifiedBy>Xristina Spiropoulou</cp:lastModifiedBy>
  <cp:revision>19</cp:revision>
  <dcterms:created xsi:type="dcterms:W3CDTF">2013-10-01T15:34:02Z</dcterms:created>
  <dcterms:modified xsi:type="dcterms:W3CDTF">2024-11-17T17:14:53Z</dcterms:modified>
</cp:coreProperties>
</file>